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7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4EA557"/>
    <a:srgbClr val="4080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16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554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695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646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3" descr="full_blue_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00400" y="381000"/>
            <a:ext cx="5562600" cy="2743200"/>
          </a:xfrm>
          <a:noFill/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276600"/>
            <a:ext cx="5562600" cy="2362200"/>
          </a:xfrm>
        </p:spPr>
        <p:txBody>
          <a:bodyPr/>
          <a:lstStyle>
            <a:lvl1pPr marL="0" indent="0">
              <a:buFont typeface="Wingdings" charset="0"/>
              <a:buNone/>
              <a:defRPr sz="3200">
                <a:solidFill>
                  <a:srgbClr val="F1AB0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10D86E55-6AD2-814B-BA4E-229281B310F3}" type="datetime1">
              <a:rPr lang="en-US">
                <a:solidFill>
                  <a:prstClr val="white"/>
                </a:solidFill>
                <a:latin typeface="Arial"/>
                <a:ea typeface="ＭＳ Ｐゴシック"/>
              </a:rPr>
              <a:pPr/>
              <a:t>1/28/16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8CF8A4EF-CDB0-3142-B866-F3AD53A0F82F}" type="slidenum">
              <a:rPr lang="en-US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41631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B39F91-2624-2A44-A249-D1191DFC9865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1/28/16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63416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3C47F0-4012-A34B-B185-505D81243FB8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1/28/16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83720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3FBDC7-303A-CC45-A54B-9D590DB9A029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1/28/16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49161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ADC99E-3381-2748-9116-CD3CADBEED56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1/28/16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661637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5B5143-2F14-F148-B56A-B2238AFB7CBE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1/28/16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114231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A3D6F-A150-DD44-BA3E-6DB01A2844C4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1/28/16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646394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D846DE-E3CC-E44C-861B-0F5F05A1D8F9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1/28/16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40326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2221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602A36-4272-5148-9576-8363F7BC6128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1/28/16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226037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5BB1D3-3979-FE41-808E-964A334BB504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1/28/16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50398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E0B5DA-A37A-A54B-80F2-8333FA4F39DB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1/28/16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91362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02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45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1/28/16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4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1/28/16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416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1/28/16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51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44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1/28/16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689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3ECEF-0312-CB41-AF1B-3C75B5CE3C3A}" type="datetimeFigureOut">
              <a:rPr lang="en-US" smtClean="0"/>
              <a:t>1/28/16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024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rgbClr val="204DB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pic>
        <p:nvPicPr>
          <p:cNvPr id="1027" name="Picture 41" descr="small_logo_insid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2055" y="59764"/>
            <a:ext cx="1117004" cy="1005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432800" cy="762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 smtClean="0">
                <a:solidFill>
                  <a:schemeClr val="bg1"/>
                </a:solidFill>
                <a:cs typeface="+mn-cs"/>
              </a:defRPr>
            </a:lvl1pPr>
          </a:lstStyle>
          <a:p>
            <a:fld id="{3B0E7903-5929-A64C-BEE8-DC0D936B5A3C}" type="datetime1">
              <a:rPr lang="en-US">
                <a:solidFill>
                  <a:prstClr val="white"/>
                </a:solidFill>
                <a:latin typeface="Arial"/>
                <a:ea typeface="ＭＳ Ｐゴシック"/>
              </a:rPr>
              <a:pPr/>
              <a:t>1/28/16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fld id="{8CF8A4EF-CDB0-3142-B866-F3AD53A0F82F}" type="slidenum">
              <a:rPr lang="en-US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44415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0"/>
        <a:buBlip>
          <a:blip r:embed="rId14"/>
        </a:buBlip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Blip>
          <a:blip r:embed="rId15"/>
        </a:buBlip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0"/>
        <a:buBlip>
          <a:blip r:embed="rId16"/>
        </a:buBlip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0"/>
        <a:buBlip>
          <a:blip r:embed="rId15"/>
        </a:buBlip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CS203 – Advanced Computer Architecture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Tomasulo</a:t>
            </a:r>
            <a:r>
              <a:rPr lang="en-US" dirty="0" smtClean="0"/>
              <a:t> Algorithm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891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10</a:t>
            </a:fld>
            <a:endParaRPr lang="en-US"/>
          </a:p>
        </p:txBody>
      </p:sp>
      <p:pic>
        <p:nvPicPr>
          <p:cNvPr id="139" name="Picture 8" descr="f03-06-97801238387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998" y="169863"/>
            <a:ext cx="7924802" cy="655161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049779" y="5890183"/>
            <a:ext cx="126661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3366FF"/>
                </a:solidFill>
                <a:latin typeface="Arial"/>
                <a:cs typeface="Arial"/>
              </a:rPr>
              <a:t>MLT F0, F2, F4</a:t>
            </a:r>
            <a:endParaRPr lang="en-US" sz="1200" dirty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51915" y="4912968"/>
            <a:ext cx="127931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FF00"/>
                </a:solidFill>
                <a:latin typeface="Arial"/>
                <a:cs typeface="Arial"/>
              </a:rPr>
              <a:t>DIV F10, F0, F6</a:t>
            </a:r>
            <a:endParaRPr lang="en-US" sz="1200" dirty="0">
              <a:solidFill>
                <a:srgbClr val="00FF00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02123" y="5890183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ADD F6, F8, F2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1686" y="335486"/>
            <a:ext cx="17518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9:</a:t>
            </a:r>
          </a:p>
          <a:p>
            <a:r>
              <a:rPr lang="en-US" dirty="0" smtClean="0"/>
              <a:t>MUL –Exec</a:t>
            </a:r>
          </a:p>
          <a:p>
            <a:r>
              <a:rPr lang="en-US" dirty="0" smtClean="0"/>
              <a:t>DIV – Wait on F0</a:t>
            </a:r>
          </a:p>
          <a:p>
            <a:r>
              <a:rPr lang="en-US" dirty="0" smtClean="0"/>
              <a:t>Add – Exec</a:t>
            </a:r>
          </a:p>
        </p:txBody>
      </p:sp>
    </p:spTree>
    <p:extLst>
      <p:ext uri="{BB962C8B-B14F-4D97-AF65-F5344CB8AC3E}">
        <p14:creationId xmlns:p14="http://schemas.microsoft.com/office/powerpoint/2010/main" val="1213053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11</a:t>
            </a:fld>
            <a:endParaRPr lang="en-US"/>
          </a:p>
        </p:txBody>
      </p:sp>
      <p:pic>
        <p:nvPicPr>
          <p:cNvPr id="139" name="Picture 8" descr="f03-06-97801238387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998" y="169863"/>
            <a:ext cx="7924802" cy="655161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049779" y="5890183"/>
            <a:ext cx="126661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3366FF"/>
                </a:solidFill>
                <a:latin typeface="Arial"/>
                <a:cs typeface="Arial"/>
              </a:rPr>
              <a:t>MLT F0, F2, F4</a:t>
            </a:r>
            <a:endParaRPr lang="en-US" sz="1200" dirty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51915" y="4912968"/>
            <a:ext cx="127931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FF00"/>
                </a:solidFill>
                <a:latin typeface="Arial"/>
                <a:cs typeface="Arial"/>
              </a:rPr>
              <a:t>DIV F10, F0, F6</a:t>
            </a:r>
            <a:endParaRPr lang="en-US" sz="1200" dirty="0">
              <a:solidFill>
                <a:srgbClr val="00FF00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02123" y="5890183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ADD F6, F8, F2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1686" y="335486"/>
            <a:ext cx="17838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10:</a:t>
            </a:r>
          </a:p>
          <a:p>
            <a:r>
              <a:rPr lang="en-US" dirty="0" smtClean="0"/>
              <a:t>MUL –Exec</a:t>
            </a:r>
          </a:p>
          <a:p>
            <a:r>
              <a:rPr lang="en-US" dirty="0" smtClean="0"/>
              <a:t>DIV – Wait on F0</a:t>
            </a:r>
          </a:p>
          <a:p>
            <a:r>
              <a:rPr lang="en-US" dirty="0" smtClean="0"/>
              <a:t>Add – Exec Done</a:t>
            </a:r>
          </a:p>
        </p:txBody>
      </p:sp>
    </p:spTree>
    <p:extLst>
      <p:ext uri="{BB962C8B-B14F-4D97-AF65-F5344CB8AC3E}">
        <p14:creationId xmlns:p14="http://schemas.microsoft.com/office/powerpoint/2010/main" val="2262224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12</a:t>
            </a:fld>
            <a:endParaRPr lang="en-US"/>
          </a:p>
        </p:txBody>
      </p:sp>
      <p:pic>
        <p:nvPicPr>
          <p:cNvPr id="139" name="Picture 8" descr="f03-06-97801238387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998" y="169863"/>
            <a:ext cx="7924802" cy="655161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049779" y="5890183"/>
            <a:ext cx="126661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3366FF"/>
                </a:solidFill>
                <a:latin typeface="Arial"/>
                <a:cs typeface="Arial"/>
              </a:rPr>
              <a:t>MLT F0, F2, F4</a:t>
            </a:r>
            <a:endParaRPr lang="en-US" sz="1200" dirty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51915" y="4912968"/>
            <a:ext cx="127931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FF00"/>
                </a:solidFill>
                <a:latin typeface="Arial"/>
                <a:cs typeface="Arial"/>
              </a:rPr>
              <a:t>DIV F10, F0, F6</a:t>
            </a:r>
            <a:endParaRPr lang="en-US" sz="1200" dirty="0">
              <a:solidFill>
                <a:srgbClr val="00FF00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02123" y="5890183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ADD F6, F8, F2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1686" y="335486"/>
            <a:ext cx="21595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11:</a:t>
            </a:r>
          </a:p>
          <a:p>
            <a:r>
              <a:rPr lang="en-US" dirty="0" smtClean="0"/>
              <a:t>MUL –Exec</a:t>
            </a:r>
          </a:p>
          <a:p>
            <a:r>
              <a:rPr lang="en-US" dirty="0" smtClean="0"/>
              <a:t>DIV – Wait on F0</a:t>
            </a:r>
          </a:p>
          <a:p>
            <a:r>
              <a:rPr lang="en-US" dirty="0" smtClean="0"/>
              <a:t>Add – Broadcast CDB</a:t>
            </a:r>
          </a:p>
        </p:txBody>
      </p:sp>
      <p:sp>
        <p:nvSpPr>
          <p:cNvPr id="9" name="Oval 8"/>
          <p:cNvSpPr/>
          <p:nvPr/>
        </p:nvSpPr>
        <p:spPr>
          <a:xfrm>
            <a:off x="6945004" y="4831249"/>
            <a:ext cx="371391" cy="406887"/>
          </a:xfrm>
          <a:prstGeom prst="ellipse">
            <a:avLst/>
          </a:prstGeom>
          <a:noFill/>
          <a:ln w="3810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730931" y="3561306"/>
            <a:ext cx="2147117" cy="116955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Note: We don’t overwrite </a:t>
            </a:r>
            <a:br>
              <a:rPr lang="en-US" sz="1400" dirty="0" smtClean="0">
                <a:latin typeface="Arial"/>
                <a:cs typeface="Arial"/>
              </a:rPr>
            </a:br>
            <a:r>
              <a:rPr lang="en-US" sz="1400" dirty="0" smtClean="0">
                <a:latin typeface="Arial"/>
                <a:cs typeface="Arial"/>
              </a:rPr>
              <a:t>F6, because F6 value </a:t>
            </a:r>
            <a:br>
              <a:rPr lang="en-US" sz="1400" dirty="0" smtClean="0">
                <a:latin typeface="Arial"/>
                <a:cs typeface="Arial"/>
              </a:rPr>
            </a:br>
            <a:r>
              <a:rPr lang="en-US" sz="1400" dirty="0" smtClean="0">
                <a:latin typeface="Arial"/>
                <a:cs typeface="Arial"/>
              </a:rPr>
              <a:t>from LD1 was buffered </a:t>
            </a:r>
            <a:br>
              <a:rPr lang="en-US" sz="1400" dirty="0" smtClean="0">
                <a:latin typeface="Arial"/>
                <a:cs typeface="Arial"/>
              </a:rPr>
            </a:br>
            <a:r>
              <a:rPr lang="en-US" sz="1400" dirty="0" smtClean="0">
                <a:latin typeface="Arial"/>
                <a:cs typeface="Arial"/>
              </a:rPr>
              <a:t>in the RS at Issue </a:t>
            </a:r>
            <a:br>
              <a:rPr lang="en-US" sz="1400" dirty="0" smtClean="0">
                <a:latin typeface="Arial"/>
                <a:cs typeface="Arial"/>
              </a:rPr>
            </a:br>
            <a:r>
              <a:rPr lang="en-US" sz="1400" dirty="0" smtClean="0">
                <a:latin typeface="Arial"/>
                <a:cs typeface="Arial"/>
              </a:rPr>
              <a:t>(Cycle 5)</a:t>
            </a:r>
            <a:endParaRPr lang="en-US" sz="1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9699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3359E-6 4.01899E-6 L 0.14415 0.083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07" y="41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9" grpId="0" animBg="1"/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13</a:t>
            </a:fld>
            <a:endParaRPr lang="en-US"/>
          </a:p>
        </p:txBody>
      </p:sp>
      <p:pic>
        <p:nvPicPr>
          <p:cNvPr id="139" name="Picture 8" descr="f03-06-97801238387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998" y="169863"/>
            <a:ext cx="7924802" cy="655161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049779" y="5890183"/>
            <a:ext cx="126661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3366FF"/>
                </a:solidFill>
                <a:latin typeface="Arial"/>
                <a:cs typeface="Arial"/>
              </a:rPr>
              <a:t>MLT F0, F2, F4</a:t>
            </a:r>
            <a:endParaRPr lang="en-US" sz="1200" dirty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51915" y="4912968"/>
            <a:ext cx="127931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FF00"/>
                </a:solidFill>
                <a:latin typeface="Arial"/>
                <a:cs typeface="Arial"/>
              </a:rPr>
              <a:t>DIV F10, F0, F6</a:t>
            </a:r>
            <a:endParaRPr lang="en-US" sz="1200" dirty="0">
              <a:solidFill>
                <a:srgbClr val="00FF00"/>
              </a:solidFill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1686" y="335486"/>
            <a:ext cx="17518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12-14:</a:t>
            </a:r>
          </a:p>
          <a:p>
            <a:r>
              <a:rPr lang="en-US" dirty="0" smtClean="0"/>
              <a:t>MUL –Exec</a:t>
            </a:r>
          </a:p>
          <a:p>
            <a:r>
              <a:rPr lang="en-US" dirty="0" smtClean="0"/>
              <a:t>DIV – Wait on F0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1686" y="1542272"/>
            <a:ext cx="17715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15:</a:t>
            </a:r>
          </a:p>
          <a:p>
            <a:r>
              <a:rPr lang="en-US" dirty="0" smtClean="0"/>
              <a:t>MUL –Exec Done</a:t>
            </a:r>
          </a:p>
          <a:p>
            <a:r>
              <a:rPr lang="en-US" dirty="0" smtClean="0"/>
              <a:t>DIV – Wait on F0</a:t>
            </a:r>
          </a:p>
        </p:txBody>
      </p:sp>
    </p:spTree>
    <p:extLst>
      <p:ext uri="{BB962C8B-B14F-4D97-AF65-F5344CB8AC3E}">
        <p14:creationId xmlns:p14="http://schemas.microsoft.com/office/powerpoint/2010/main" val="2152351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14</a:t>
            </a:fld>
            <a:endParaRPr lang="en-US"/>
          </a:p>
        </p:txBody>
      </p:sp>
      <p:pic>
        <p:nvPicPr>
          <p:cNvPr id="139" name="Picture 8" descr="f03-06-97801238387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998" y="169863"/>
            <a:ext cx="7924802" cy="655161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049779" y="5890183"/>
            <a:ext cx="126661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3366FF"/>
                </a:solidFill>
                <a:latin typeface="Arial"/>
                <a:cs typeface="Arial"/>
              </a:rPr>
              <a:t>MLT F0, F2, F4</a:t>
            </a:r>
            <a:endParaRPr lang="en-US" sz="1200" dirty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51915" y="4912968"/>
            <a:ext cx="127931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FF00"/>
                </a:solidFill>
                <a:latin typeface="Arial"/>
                <a:cs typeface="Arial"/>
              </a:rPr>
              <a:t>DIV F10, F0, F6</a:t>
            </a:r>
            <a:endParaRPr lang="en-US" sz="1200" dirty="0">
              <a:solidFill>
                <a:srgbClr val="00FF00"/>
              </a:solidFill>
              <a:latin typeface="Arial"/>
              <a:cs typeface="Arial"/>
            </a:endParaRPr>
          </a:p>
        </p:txBody>
      </p:sp>
      <p:sp>
        <p:nvSpPr>
          <p:cNvPr id="6" name="Oval 5"/>
          <p:cNvSpPr/>
          <p:nvPr/>
        </p:nvSpPr>
        <p:spPr>
          <a:xfrm>
            <a:off x="6697017" y="4853058"/>
            <a:ext cx="371391" cy="406887"/>
          </a:xfrm>
          <a:prstGeom prst="ellipse">
            <a:avLst/>
          </a:prstGeom>
          <a:noFill/>
          <a:ln w="3810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91686" y="335486"/>
            <a:ext cx="22247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16:</a:t>
            </a:r>
          </a:p>
          <a:p>
            <a:r>
              <a:rPr lang="en-US" dirty="0" smtClean="0"/>
              <a:t>MUL – Broadcast CDB</a:t>
            </a:r>
          </a:p>
          <a:p>
            <a:r>
              <a:rPr lang="en-US" dirty="0" smtClean="0"/>
              <a:t>DIV – F0 Ready/ Exec</a:t>
            </a:r>
          </a:p>
        </p:txBody>
      </p:sp>
    </p:spTree>
    <p:extLst>
      <p:ext uri="{BB962C8B-B14F-4D97-AF65-F5344CB8AC3E}">
        <p14:creationId xmlns:p14="http://schemas.microsoft.com/office/powerpoint/2010/main" val="3433451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1382E-6 -2.22608E-6 L 0.13894 0.10493 " pathEditMode="relative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4838E-6 0.00069 L 3.34838E-6 0.14246 " pathEditMode="relative" ptsTypes="AA">
                                      <p:cBhvr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15</a:t>
            </a:fld>
            <a:endParaRPr lang="en-US"/>
          </a:p>
        </p:txBody>
      </p:sp>
      <p:pic>
        <p:nvPicPr>
          <p:cNvPr id="139" name="Picture 8" descr="f03-06-97801238387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998" y="169863"/>
            <a:ext cx="7924802" cy="6551612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6051915" y="5907446"/>
            <a:ext cx="127931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FF00"/>
                </a:solidFill>
                <a:latin typeface="Arial"/>
                <a:cs typeface="Arial"/>
              </a:rPr>
              <a:t>DIV F10, F0, F6</a:t>
            </a:r>
            <a:endParaRPr lang="en-US" sz="1200" dirty="0">
              <a:solidFill>
                <a:srgbClr val="00FF00"/>
              </a:solidFill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1686" y="335486"/>
            <a:ext cx="13302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17-55:</a:t>
            </a:r>
          </a:p>
          <a:p>
            <a:r>
              <a:rPr lang="en-US" dirty="0" smtClean="0"/>
              <a:t>DIV – Exec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1686" y="1302639"/>
            <a:ext cx="1712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56:</a:t>
            </a:r>
          </a:p>
          <a:p>
            <a:r>
              <a:rPr lang="en-US" dirty="0" smtClean="0"/>
              <a:t>DIV – Exec Done</a:t>
            </a:r>
          </a:p>
        </p:txBody>
      </p:sp>
    </p:spTree>
    <p:extLst>
      <p:ext uri="{BB962C8B-B14F-4D97-AF65-F5344CB8AC3E}">
        <p14:creationId xmlns:p14="http://schemas.microsoft.com/office/powerpoint/2010/main" val="3677545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16</a:t>
            </a:fld>
            <a:endParaRPr lang="en-US"/>
          </a:p>
        </p:txBody>
      </p:sp>
      <p:pic>
        <p:nvPicPr>
          <p:cNvPr id="139" name="Picture 8" descr="f03-06-97801238387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998" y="169863"/>
            <a:ext cx="7924802" cy="6551612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6051915" y="5907446"/>
            <a:ext cx="127931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FF00"/>
                </a:solidFill>
                <a:latin typeface="Arial"/>
                <a:cs typeface="Arial"/>
              </a:rPr>
              <a:t>DIV F10, F0, F6</a:t>
            </a:r>
            <a:endParaRPr lang="en-US" sz="1200" dirty="0">
              <a:solidFill>
                <a:srgbClr val="00FF00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1686" y="335486"/>
            <a:ext cx="21210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57:</a:t>
            </a:r>
          </a:p>
          <a:p>
            <a:r>
              <a:rPr lang="en-US" dirty="0" smtClean="0"/>
              <a:t>DIV – Broadcast CDB</a:t>
            </a:r>
          </a:p>
        </p:txBody>
      </p:sp>
    </p:spTree>
    <p:extLst>
      <p:ext uri="{BB962C8B-B14F-4D97-AF65-F5344CB8AC3E}">
        <p14:creationId xmlns:p14="http://schemas.microsoft.com/office/powerpoint/2010/main" val="2674167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4838E-6 -4.04679E-6 L 0.14553 0.0799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77" y="39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2</a:t>
            </a:fld>
            <a:endParaRPr lang="en-US"/>
          </a:p>
        </p:txBody>
      </p:sp>
      <p:pic>
        <p:nvPicPr>
          <p:cNvPr id="139" name="Picture 8" descr="f03-06-97801238387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998" y="169863"/>
            <a:ext cx="7924802" cy="655161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384909" y="2264534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LD F6, 34(R2)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84909" y="1977454"/>
            <a:ext cx="126661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  <a:latin typeface="Arial"/>
                <a:cs typeface="Arial"/>
              </a:rPr>
              <a:t>LD F2, 45(R3)</a:t>
            </a:r>
            <a:endParaRPr lang="en-US" sz="12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84909" y="1700455"/>
            <a:ext cx="126661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3366FF"/>
                </a:solidFill>
                <a:latin typeface="Arial"/>
                <a:cs typeface="Arial"/>
              </a:rPr>
              <a:t>MLT F0, F2, F4</a:t>
            </a:r>
            <a:endParaRPr lang="en-US" sz="1200" dirty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84909" y="1423456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FF"/>
                </a:solidFill>
                <a:latin typeface="Arial"/>
                <a:cs typeface="Arial"/>
              </a:rPr>
              <a:t>SUB F8, F6, F2</a:t>
            </a:r>
            <a:endParaRPr lang="en-US" sz="1200" dirty="0">
              <a:solidFill>
                <a:srgbClr val="FF00FF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86649" y="1146457"/>
            <a:ext cx="127931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FF00"/>
                </a:solidFill>
                <a:latin typeface="Arial"/>
                <a:cs typeface="Arial"/>
              </a:rPr>
              <a:t>DIV F10, F0, F6</a:t>
            </a:r>
            <a:endParaRPr lang="en-US" sz="1200" dirty="0">
              <a:solidFill>
                <a:srgbClr val="00FF00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84909" y="869458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ADD F6, F8, F2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1686" y="335486"/>
            <a:ext cx="21624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1:</a:t>
            </a:r>
          </a:p>
          <a:p>
            <a:r>
              <a:rPr lang="en-US" dirty="0" smtClean="0"/>
              <a:t>LD1 – Issue/</a:t>
            </a:r>
            <a:r>
              <a:rPr lang="en-US" dirty="0" err="1" smtClean="0"/>
              <a:t>GenAddr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617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7214E-6 2.91869E-7 L -0.26346 0.10841 " pathEditMode="relative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3</a:t>
            </a:fld>
            <a:endParaRPr lang="en-US"/>
          </a:p>
        </p:txBody>
      </p:sp>
      <p:pic>
        <p:nvPicPr>
          <p:cNvPr id="139" name="Picture 8" descr="f03-06-97801238387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998" y="169863"/>
            <a:ext cx="7924802" cy="655161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892996" y="3079286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LD F6, 34(R2)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84512" y="2254453"/>
            <a:ext cx="126661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  <a:latin typeface="Arial"/>
                <a:cs typeface="Arial"/>
              </a:rPr>
              <a:t>LD F2, 45(R3)</a:t>
            </a:r>
            <a:endParaRPr lang="en-US" sz="12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86252" y="1977454"/>
            <a:ext cx="126661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3366FF"/>
                </a:solidFill>
                <a:latin typeface="Arial"/>
                <a:cs typeface="Arial"/>
              </a:rPr>
              <a:t>MLT F0, F2, F4</a:t>
            </a:r>
            <a:endParaRPr lang="en-US" sz="1200" dirty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84512" y="1700455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FF"/>
                </a:solidFill>
                <a:latin typeface="Arial"/>
                <a:cs typeface="Arial"/>
              </a:rPr>
              <a:t>SUB F8, F6, F2</a:t>
            </a:r>
            <a:endParaRPr lang="en-US" sz="1200" dirty="0">
              <a:solidFill>
                <a:srgbClr val="FF00FF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86252" y="1423456"/>
            <a:ext cx="127931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FF00"/>
                </a:solidFill>
                <a:latin typeface="Arial"/>
                <a:cs typeface="Arial"/>
              </a:rPr>
              <a:t>DIV F10, F0, F6</a:t>
            </a:r>
            <a:endParaRPr lang="en-US" sz="1200" dirty="0">
              <a:solidFill>
                <a:srgbClr val="00FF00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84512" y="1146457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ADD F6, F8, F2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1686" y="335486"/>
            <a:ext cx="21624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2:</a:t>
            </a:r>
          </a:p>
          <a:p>
            <a:r>
              <a:rPr lang="en-US" dirty="0" smtClean="0"/>
              <a:t>LD1 – LD Buffer</a:t>
            </a:r>
          </a:p>
          <a:p>
            <a:r>
              <a:rPr lang="en-US" dirty="0" smtClean="0"/>
              <a:t>LD2 – Issue/</a:t>
            </a:r>
            <a:r>
              <a:rPr lang="en-US" dirty="0" err="1" smtClean="0"/>
              <a:t>GenAddr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29682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8513E-6 1.20454E-6 L -0.00399 0.24461 " pathEditMode="relative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1382E-6 -3.28469E-6 L -0.27996 0.11999 " pathEditMode="relative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4</a:t>
            </a:fld>
            <a:endParaRPr lang="en-US"/>
          </a:p>
        </p:txBody>
      </p:sp>
      <p:pic>
        <p:nvPicPr>
          <p:cNvPr id="139" name="Picture 8" descr="f03-06-97801238387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998" y="169863"/>
            <a:ext cx="7924802" cy="655161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892996" y="4732754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LD F6, 34(R2)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92599" y="3069205"/>
            <a:ext cx="126661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  <a:latin typeface="Arial"/>
                <a:cs typeface="Arial"/>
              </a:rPr>
              <a:t>LD F2, 45(R3)</a:t>
            </a:r>
            <a:endParaRPr lang="en-US" sz="12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84512" y="2277004"/>
            <a:ext cx="126661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3366FF"/>
                </a:solidFill>
                <a:latin typeface="Arial"/>
                <a:cs typeface="Arial"/>
              </a:rPr>
              <a:t>MLT F0, F2, F4</a:t>
            </a:r>
            <a:endParaRPr lang="en-US" sz="1200" dirty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84512" y="2000005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FF"/>
                </a:solidFill>
                <a:latin typeface="Arial"/>
                <a:cs typeface="Arial"/>
              </a:rPr>
              <a:t>SUB F8, F6, F2</a:t>
            </a:r>
            <a:endParaRPr lang="en-US" sz="1200" dirty="0">
              <a:solidFill>
                <a:srgbClr val="FF00FF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86252" y="1723006"/>
            <a:ext cx="127931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FF00"/>
                </a:solidFill>
                <a:latin typeface="Arial"/>
                <a:cs typeface="Arial"/>
              </a:rPr>
              <a:t>DIV F10, F0, F6</a:t>
            </a:r>
            <a:endParaRPr lang="en-US" sz="1200" dirty="0">
              <a:solidFill>
                <a:srgbClr val="00FF00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84512" y="1446007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ADD F6, F8, F2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1686" y="335486"/>
            <a:ext cx="24271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3:</a:t>
            </a:r>
          </a:p>
          <a:p>
            <a:r>
              <a:rPr lang="en-US" dirty="0" smtClean="0"/>
              <a:t>LD1 – Loading</a:t>
            </a:r>
          </a:p>
          <a:p>
            <a:r>
              <a:rPr lang="en-US" dirty="0" smtClean="0"/>
              <a:t>LD2 – LD Buffer</a:t>
            </a:r>
          </a:p>
          <a:p>
            <a:r>
              <a:rPr lang="en-US" dirty="0" smtClean="0"/>
              <a:t>MUL – Issue/Wait on F2</a:t>
            </a:r>
          </a:p>
        </p:txBody>
      </p:sp>
    </p:spTree>
    <p:extLst>
      <p:ext uri="{BB962C8B-B14F-4D97-AF65-F5344CB8AC3E}">
        <p14:creationId xmlns:p14="http://schemas.microsoft.com/office/powerpoint/2010/main" val="2515377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0093 L -0.0653 0.17049 " pathEditMode="relative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1917E-6 2.46467E-6 L 0.00035 0.1887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94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7141E-6 -2.91869E-7 L 0.18479 0.42136 " pathEditMode="relative" ptsTypes="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5</a:t>
            </a:fld>
            <a:endParaRPr lang="en-US"/>
          </a:p>
        </p:txBody>
      </p:sp>
      <p:pic>
        <p:nvPicPr>
          <p:cNvPr id="139" name="Picture 8" descr="f03-06-97801238387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998" y="169863"/>
            <a:ext cx="7924802" cy="655161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377841" y="5930919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LD F6, 34(R2)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92599" y="4495022"/>
            <a:ext cx="126661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  <a:latin typeface="Arial"/>
                <a:cs typeface="Arial"/>
              </a:rPr>
              <a:t>LD F2, 45(R3)</a:t>
            </a:r>
            <a:endParaRPr lang="en-US" sz="12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21662" y="5188546"/>
            <a:ext cx="126661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3366FF"/>
                </a:solidFill>
                <a:latin typeface="Arial"/>
                <a:cs typeface="Arial"/>
              </a:rPr>
              <a:t>MLT F0, F2, F4</a:t>
            </a:r>
            <a:endParaRPr lang="en-US" sz="1200" dirty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84511" y="2277004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FF"/>
                </a:solidFill>
                <a:latin typeface="Arial"/>
                <a:cs typeface="Arial"/>
              </a:rPr>
              <a:t>SUB F8, F6, F2</a:t>
            </a:r>
            <a:endParaRPr lang="en-US" sz="1200" dirty="0">
              <a:solidFill>
                <a:srgbClr val="FF00FF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86251" y="2000005"/>
            <a:ext cx="127931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FF00"/>
                </a:solidFill>
                <a:latin typeface="Arial"/>
                <a:cs typeface="Arial"/>
              </a:rPr>
              <a:t>DIV F10, F0, F6</a:t>
            </a:r>
            <a:endParaRPr lang="en-US" sz="1200" dirty="0">
              <a:solidFill>
                <a:srgbClr val="00FF00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84511" y="1723006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ADD F6, F8, F2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" name="Oval 1"/>
          <p:cNvSpPr/>
          <p:nvPr/>
        </p:nvSpPr>
        <p:spPr>
          <a:xfrm>
            <a:off x="6720976" y="5128636"/>
            <a:ext cx="371391" cy="406887"/>
          </a:xfrm>
          <a:prstGeom prst="ellipse">
            <a:avLst/>
          </a:prstGeom>
          <a:noFill/>
          <a:ln w="3810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91686" y="335486"/>
            <a:ext cx="236438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4:</a:t>
            </a:r>
          </a:p>
          <a:p>
            <a:r>
              <a:rPr lang="en-US" dirty="0" smtClean="0"/>
              <a:t>LD1 – Broadcast CDB</a:t>
            </a:r>
          </a:p>
          <a:p>
            <a:r>
              <a:rPr lang="en-US" dirty="0" smtClean="0"/>
              <a:t>LD2 – Loading</a:t>
            </a:r>
          </a:p>
          <a:p>
            <a:r>
              <a:rPr lang="en-US" dirty="0" smtClean="0"/>
              <a:t>MUL – Wait on F2</a:t>
            </a:r>
          </a:p>
          <a:p>
            <a:r>
              <a:rPr lang="en-US" dirty="0" smtClean="0"/>
              <a:t>SUB – Issue/Wait on F2</a:t>
            </a:r>
          </a:p>
        </p:txBody>
      </p:sp>
    </p:spTree>
    <p:extLst>
      <p:ext uri="{BB962C8B-B14F-4D97-AF65-F5344CB8AC3E}">
        <p14:creationId xmlns:p14="http://schemas.microsoft.com/office/powerpoint/2010/main" val="3225575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497E-6 1.93421E-6 L 0.10351 0.08756 " pathEditMode="relative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8534E-6 -8.75608E-7 L -0.05193 0.21775 " pathEditMode="relative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4272E-6 -6.56938E-6 L -0.11549 0.43201 " pathEditMode="relative" ptsTypes="AA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6</a:t>
            </a:fld>
            <a:endParaRPr lang="en-US"/>
          </a:p>
        </p:txBody>
      </p:sp>
      <p:pic>
        <p:nvPicPr>
          <p:cNvPr id="139" name="Picture 8" descr="f03-06-97801238387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998" y="169863"/>
            <a:ext cx="7924802" cy="655161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365464" y="5932821"/>
            <a:ext cx="126661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  <a:latin typeface="Arial"/>
                <a:cs typeface="Arial"/>
              </a:rPr>
              <a:t>LD F2, 45(R3)</a:t>
            </a:r>
            <a:endParaRPr lang="en-US" sz="12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21662" y="5188546"/>
            <a:ext cx="126661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3366FF"/>
                </a:solidFill>
                <a:latin typeface="Arial"/>
                <a:cs typeface="Arial"/>
              </a:rPr>
              <a:t>MLT F0, F2, F4</a:t>
            </a:r>
            <a:endParaRPr lang="en-US" sz="1200" dirty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02123" y="5327045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FF"/>
                </a:solidFill>
                <a:latin typeface="Arial"/>
                <a:cs typeface="Arial"/>
              </a:rPr>
              <a:t>SUB F8, F6, F2</a:t>
            </a:r>
            <a:endParaRPr lang="en-US" sz="1200" dirty="0">
              <a:solidFill>
                <a:srgbClr val="FF00FF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84511" y="2277004"/>
            <a:ext cx="127931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FF00"/>
                </a:solidFill>
                <a:latin typeface="Arial"/>
                <a:cs typeface="Arial"/>
              </a:rPr>
              <a:t>DIV F10, F0, F6</a:t>
            </a:r>
            <a:endParaRPr lang="en-US" sz="1200" dirty="0">
              <a:solidFill>
                <a:srgbClr val="00FF00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82771" y="2000005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ADD F6, F8, F2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" name="Oval 1"/>
          <p:cNvSpPr/>
          <p:nvPr/>
        </p:nvSpPr>
        <p:spPr>
          <a:xfrm>
            <a:off x="6720976" y="5128636"/>
            <a:ext cx="371391" cy="406887"/>
          </a:xfrm>
          <a:prstGeom prst="ellipse">
            <a:avLst/>
          </a:prstGeom>
          <a:noFill/>
          <a:ln w="3810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296951" y="5262101"/>
            <a:ext cx="371391" cy="406887"/>
          </a:xfrm>
          <a:prstGeom prst="ellipse">
            <a:avLst/>
          </a:prstGeom>
          <a:noFill/>
          <a:ln w="3810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91686" y="335486"/>
            <a:ext cx="236799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5:</a:t>
            </a:r>
          </a:p>
          <a:p>
            <a:r>
              <a:rPr lang="en-US" dirty="0" smtClean="0"/>
              <a:t>LD2 – Broadcast CDB</a:t>
            </a:r>
          </a:p>
          <a:p>
            <a:r>
              <a:rPr lang="en-US" dirty="0" smtClean="0"/>
              <a:t>MUL – F2 Ready/ Exec</a:t>
            </a:r>
          </a:p>
          <a:p>
            <a:r>
              <a:rPr lang="en-US" dirty="0" smtClean="0"/>
              <a:t>SUB – F2 Ready/ Exec</a:t>
            </a:r>
          </a:p>
          <a:p>
            <a:r>
              <a:rPr lang="en-US" dirty="0" smtClean="0"/>
              <a:t>DIV – Issue/ Wait on F0</a:t>
            </a:r>
          </a:p>
        </p:txBody>
      </p:sp>
    </p:spTree>
    <p:extLst>
      <p:ext uri="{BB962C8B-B14F-4D97-AF65-F5344CB8AC3E}">
        <p14:creationId xmlns:p14="http://schemas.microsoft.com/office/powerpoint/2010/main" val="4251656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9979E-6 1.35047E-6 L 0.12053 0.09636 " pathEditMode="relative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84231E-6 4.7811E-6 L 0.0014 0.09034 " pathEditMode="relative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422E-6 -1.93421E-6 L 1.5422E-6 0.11119 " pathEditMode="relative" ptsTypes="AA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0031E-6 -3.43062E-6 L 0.19382 0.39171 " pathEditMode="relative" ptsTypes="AA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2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7</a:t>
            </a:fld>
            <a:endParaRPr lang="en-US"/>
          </a:p>
        </p:txBody>
      </p:sp>
      <p:pic>
        <p:nvPicPr>
          <p:cNvPr id="139" name="Picture 8" descr="f03-06-97801238387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998" y="169863"/>
            <a:ext cx="7924802" cy="655161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049779" y="5890183"/>
            <a:ext cx="126661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3366FF"/>
                </a:solidFill>
                <a:latin typeface="Arial"/>
                <a:cs typeface="Arial"/>
              </a:rPr>
              <a:t>MLT F0, F2, F4</a:t>
            </a:r>
            <a:endParaRPr lang="en-US" sz="1200" dirty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02123" y="5902165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FF"/>
                </a:solidFill>
                <a:latin typeface="Arial"/>
                <a:cs typeface="Arial"/>
              </a:rPr>
              <a:t>SUB F8, F6, F2</a:t>
            </a:r>
            <a:endParaRPr lang="en-US" sz="1200" dirty="0">
              <a:solidFill>
                <a:srgbClr val="FF00FF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51915" y="4912968"/>
            <a:ext cx="127931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FF00"/>
                </a:solidFill>
                <a:latin typeface="Arial"/>
                <a:cs typeface="Arial"/>
              </a:rPr>
              <a:t>DIV F10, F0, F6</a:t>
            </a:r>
            <a:endParaRPr lang="en-US" sz="1200" dirty="0">
              <a:solidFill>
                <a:srgbClr val="00FF00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82771" y="2277004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ADD F6, F8, F2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973480" y="5010729"/>
            <a:ext cx="371391" cy="406887"/>
          </a:xfrm>
          <a:prstGeom prst="ellipse">
            <a:avLst/>
          </a:prstGeom>
          <a:noFill/>
          <a:ln w="3810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91686" y="335486"/>
            <a:ext cx="241604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6:</a:t>
            </a:r>
          </a:p>
          <a:p>
            <a:r>
              <a:rPr lang="en-US" dirty="0" smtClean="0"/>
              <a:t>MUL –Exec</a:t>
            </a:r>
          </a:p>
          <a:p>
            <a:r>
              <a:rPr lang="en-US" dirty="0" smtClean="0"/>
              <a:t>SUB –Exec</a:t>
            </a:r>
          </a:p>
          <a:p>
            <a:r>
              <a:rPr lang="en-US" dirty="0" smtClean="0"/>
              <a:t>DIV – Wait on F0</a:t>
            </a:r>
          </a:p>
          <a:p>
            <a:r>
              <a:rPr lang="en-US" dirty="0" smtClean="0"/>
              <a:t>Add – Issue/ Wait on F8</a:t>
            </a:r>
          </a:p>
        </p:txBody>
      </p:sp>
      <p:sp>
        <p:nvSpPr>
          <p:cNvPr id="16" name="Oval 15"/>
          <p:cNvSpPr/>
          <p:nvPr/>
        </p:nvSpPr>
        <p:spPr>
          <a:xfrm>
            <a:off x="6720976" y="4865032"/>
            <a:ext cx="371391" cy="406887"/>
          </a:xfrm>
          <a:prstGeom prst="ellipse">
            <a:avLst/>
          </a:prstGeom>
          <a:noFill/>
          <a:ln w="3810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337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0417E-6 1.99444E-6 L -0.11289 0.4074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44" y="20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8</a:t>
            </a:fld>
            <a:endParaRPr lang="en-US"/>
          </a:p>
        </p:txBody>
      </p:sp>
      <p:pic>
        <p:nvPicPr>
          <p:cNvPr id="139" name="Picture 8" descr="f03-06-97801238387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998" y="169863"/>
            <a:ext cx="7924802" cy="655161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049779" y="5890183"/>
            <a:ext cx="126661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3366FF"/>
                </a:solidFill>
                <a:latin typeface="Arial"/>
                <a:cs typeface="Arial"/>
              </a:rPr>
              <a:t>MLT F0, F2, F4</a:t>
            </a:r>
            <a:endParaRPr lang="en-US" sz="1200" dirty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02123" y="5902165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FF"/>
                </a:solidFill>
                <a:latin typeface="Arial"/>
                <a:cs typeface="Arial"/>
              </a:rPr>
              <a:t>SUB F8, F6, F2</a:t>
            </a:r>
            <a:endParaRPr lang="en-US" sz="1200" dirty="0">
              <a:solidFill>
                <a:srgbClr val="FF00FF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51915" y="4912968"/>
            <a:ext cx="127931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FF00"/>
                </a:solidFill>
                <a:latin typeface="Arial"/>
                <a:cs typeface="Arial"/>
              </a:rPr>
              <a:t>DIV F10, F0, F6</a:t>
            </a:r>
            <a:endParaRPr lang="en-US" sz="1200" dirty="0">
              <a:solidFill>
                <a:srgbClr val="00FF00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02123" y="5111377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ADD F6, F8, F2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1686" y="335486"/>
            <a:ext cx="185493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7:</a:t>
            </a:r>
          </a:p>
          <a:p>
            <a:r>
              <a:rPr lang="en-US" dirty="0" smtClean="0"/>
              <a:t>MUL –Exec</a:t>
            </a:r>
          </a:p>
          <a:p>
            <a:r>
              <a:rPr lang="en-US" dirty="0" smtClean="0"/>
              <a:t>SUB – Exec Done</a:t>
            </a:r>
          </a:p>
          <a:p>
            <a:r>
              <a:rPr lang="en-US" dirty="0" smtClean="0"/>
              <a:t>DIV – Wait on F0</a:t>
            </a:r>
          </a:p>
          <a:p>
            <a:r>
              <a:rPr lang="en-US" dirty="0" smtClean="0"/>
              <a:t>Add – Wait on F8</a:t>
            </a:r>
          </a:p>
        </p:txBody>
      </p:sp>
    </p:spTree>
    <p:extLst>
      <p:ext uri="{BB962C8B-B14F-4D97-AF65-F5344CB8AC3E}">
        <p14:creationId xmlns:p14="http://schemas.microsoft.com/office/powerpoint/2010/main" val="3100965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9</a:t>
            </a:fld>
            <a:endParaRPr lang="en-US"/>
          </a:p>
        </p:txBody>
      </p:sp>
      <p:pic>
        <p:nvPicPr>
          <p:cNvPr id="139" name="Picture 8" descr="f03-06-97801238387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998" y="169863"/>
            <a:ext cx="7924802" cy="655161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049779" y="5890183"/>
            <a:ext cx="126661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3366FF"/>
                </a:solidFill>
                <a:latin typeface="Arial"/>
                <a:cs typeface="Arial"/>
              </a:rPr>
              <a:t>MLT F0, F2, F4</a:t>
            </a:r>
            <a:endParaRPr lang="en-US" sz="1200" dirty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02123" y="5902165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FF"/>
                </a:solidFill>
                <a:latin typeface="Arial"/>
                <a:cs typeface="Arial"/>
              </a:rPr>
              <a:t>SUB F8, F6, F2</a:t>
            </a:r>
            <a:endParaRPr lang="en-US" sz="1200" dirty="0">
              <a:solidFill>
                <a:srgbClr val="FF00FF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51915" y="4912968"/>
            <a:ext cx="127931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FF00"/>
                </a:solidFill>
                <a:latin typeface="Arial"/>
                <a:cs typeface="Arial"/>
              </a:rPr>
              <a:t>DIV F10, F0, F6</a:t>
            </a:r>
            <a:endParaRPr lang="en-US" sz="1200" dirty="0">
              <a:solidFill>
                <a:srgbClr val="00FF00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02123" y="5111377"/>
            <a:ext cx="126621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ADD F6, F8, F2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1686" y="335486"/>
            <a:ext cx="219836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8:</a:t>
            </a:r>
          </a:p>
          <a:p>
            <a:r>
              <a:rPr lang="en-US" dirty="0" smtClean="0"/>
              <a:t>MUL –Exec</a:t>
            </a:r>
          </a:p>
          <a:p>
            <a:r>
              <a:rPr lang="en-US" dirty="0" smtClean="0"/>
              <a:t>SUB – Broadcast CDB</a:t>
            </a:r>
          </a:p>
          <a:p>
            <a:r>
              <a:rPr lang="en-US" dirty="0" smtClean="0"/>
              <a:t>DIV – Wait on F0</a:t>
            </a:r>
          </a:p>
          <a:p>
            <a:r>
              <a:rPr lang="en-US" dirty="0" smtClean="0"/>
              <a:t>Add – F8 Ready/ Exec</a:t>
            </a:r>
          </a:p>
        </p:txBody>
      </p:sp>
      <p:sp>
        <p:nvSpPr>
          <p:cNvPr id="13" name="Oval 12"/>
          <p:cNvSpPr/>
          <p:nvPr/>
        </p:nvSpPr>
        <p:spPr>
          <a:xfrm>
            <a:off x="3973480" y="5010729"/>
            <a:ext cx="371391" cy="406887"/>
          </a:xfrm>
          <a:prstGeom prst="ellipse">
            <a:avLst/>
          </a:prstGeom>
          <a:noFill/>
          <a:ln w="3810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03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2848E-6 1.64234E-6 L 0.12973 0.09451 " pathEditMode="relative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3359E-6 4.7811E-6 L -2.73359E-6 0.11744 " pathEditMode="relative" ptsTypes="AA">
                                      <p:cBhvr>
                                        <p:cTn id="1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UCRTemplate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UCRTemplate4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UCRTemplate4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RTemplate4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623</Words>
  <Application>Microsoft Macintosh PowerPoint</Application>
  <PresentationFormat>On-screen Show (4:3)</PresentationFormat>
  <Paragraphs>135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UCRTemplate4</vt:lpstr>
      <vt:lpstr>CS203 – Advanced Computer Architecture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</dc:creator>
  <cp:lastModifiedBy>Daniel</cp:lastModifiedBy>
  <cp:revision>61</cp:revision>
  <dcterms:created xsi:type="dcterms:W3CDTF">2016-01-28T18:45:03Z</dcterms:created>
  <dcterms:modified xsi:type="dcterms:W3CDTF">2016-01-28T20:42:22Z</dcterms:modified>
</cp:coreProperties>
</file>