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2" r:id="rId3"/>
    <p:sldId id="274" r:id="rId4"/>
    <p:sldId id="273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EA557"/>
    <a:srgbClr val="40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5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9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163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341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372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9161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6163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1142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463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32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2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22603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039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9136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4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1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8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ECEF-0312-CB41-AF1B-3C75B5CE3C3A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2/1/16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441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Tomasulo</a:t>
            </a:r>
            <a:r>
              <a:rPr lang="en-US" dirty="0"/>
              <a:t> Algorithm</a:t>
            </a:r>
          </a:p>
          <a:p>
            <a:r>
              <a:rPr lang="en-US" dirty="0"/>
              <a:t>- </a:t>
            </a:r>
            <a:r>
              <a:rPr lang="en-US" smtClean="0"/>
              <a:t>Speculative Superscalar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9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376609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Rob9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/>
              <a:t>7</a:t>
            </a:r>
            <a:r>
              <a:rPr lang="en-US" sz="1600" dirty="0" smtClean="0"/>
              <a:t>: ADD1a – Commit</a:t>
            </a:r>
            <a:r>
              <a:rPr lang="en-US" sz="1600" dirty="0" smtClean="0"/>
              <a:t>, SD1 – Commit, ADD1b – Wait to Commit, BNE1 – Exec., LD2 – CDB, </a:t>
            </a:r>
            <a:br>
              <a:rPr lang="en-US" sz="1600" dirty="0" smtClean="0"/>
            </a:br>
            <a:r>
              <a:rPr lang="en-US" sz="1600" dirty="0" smtClean="0"/>
              <a:t>ADD2a – Wait for R2 (LD2), SD2 – Wait for R2 (ADD2a), ADD2b – CDB, BNE2 – Wait for R2 (ADD2a)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884985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116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R2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32936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164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012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01115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 smtClean="0"/>
              <a:t>8</a:t>
            </a:r>
            <a:r>
              <a:rPr lang="en-US" sz="1600" dirty="0" smtClean="0"/>
              <a:t>: </a:t>
            </a:r>
            <a:r>
              <a:rPr lang="en-US" sz="1600" dirty="0" smtClean="0"/>
              <a:t>ADD1b –Commit, BNE1 – Commit, LD2 – Wait to Commit, </a:t>
            </a:r>
            <a:br>
              <a:rPr lang="en-US" sz="1600" dirty="0" smtClean="0"/>
            </a:br>
            <a:r>
              <a:rPr lang="en-US" sz="1600" dirty="0" smtClean="0"/>
              <a:t>ADD2a – Exec, SD2 – Wait for R2 (ADD2a), ADD2b – Wait to Commit , BNE2 – Wait for R2 (ADD2a)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772054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03208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4614336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57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52307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/>
              <a:t>9</a:t>
            </a:r>
            <a:r>
              <a:rPr lang="en-US" sz="1600" dirty="0" smtClean="0"/>
              <a:t>: </a:t>
            </a:r>
            <a:r>
              <a:rPr lang="en-US" sz="1600" dirty="0" smtClean="0"/>
              <a:t>LD2 – Commit, ADD2a – CDB, SD2 – Wait for R2 (ADD2a), ADD2b – Wait to Commit , BNE2 – Wait for R2 (ADD2a)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90496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53817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4346225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939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75664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 smtClean="0"/>
              <a:t>10</a:t>
            </a:r>
            <a:r>
              <a:rPr lang="en-US" sz="1600" dirty="0" smtClean="0"/>
              <a:t>: </a:t>
            </a:r>
            <a:r>
              <a:rPr lang="en-US" sz="1600" dirty="0" smtClean="0"/>
              <a:t>ADD2a – Commit, SD2 – Commit, ADD2b – Wait to Commit , BNE2 – Exec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115250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092348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3795892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292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380209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 smtClean="0"/>
              <a:t>11</a:t>
            </a:r>
            <a:r>
              <a:rPr lang="en-US" sz="1600" dirty="0" smtClean="0"/>
              <a:t>: </a:t>
            </a:r>
            <a:r>
              <a:rPr lang="en-US" sz="1600" dirty="0" smtClean="0"/>
              <a:t>ADD2b – Commit , BNE2 – Commit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71833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116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912270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86781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27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668" y="890518"/>
            <a:ext cx="5268776" cy="54246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Tomasulo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/>
              <a:t>Loop:	LD R2,0(R1)	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	DADDIU R2,R2,#1	</a:t>
            </a:r>
          </a:p>
          <a:p>
            <a:pPr>
              <a:buNone/>
            </a:pPr>
            <a:r>
              <a:rPr lang="en-US" sz="1800" dirty="0" smtClean="0"/>
              <a:t>		SD R2,0(R1)	</a:t>
            </a:r>
          </a:p>
          <a:p>
            <a:pPr>
              <a:buNone/>
            </a:pPr>
            <a:r>
              <a:rPr lang="pt-BR" sz="1800" dirty="0" smtClean="0"/>
              <a:t>		DADDIU R1,R1,#8	</a:t>
            </a:r>
          </a:p>
          <a:p>
            <a:pPr>
              <a:buNone/>
            </a:pPr>
            <a:r>
              <a:rPr lang="en-US" sz="1800" dirty="0" smtClean="0"/>
              <a:t>		BNE R2,R3,LOOP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 smtClean="0"/>
              <a:t>Assumption:</a:t>
            </a:r>
          </a:p>
          <a:p>
            <a:pPr>
              <a:buNone/>
            </a:pPr>
            <a:r>
              <a:rPr lang="en-US" sz="1800" dirty="0" smtClean="0"/>
              <a:t>Add/Branch – 1 cycle</a:t>
            </a:r>
          </a:p>
          <a:p>
            <a:pPr>
              <a:buNone/>
            </a:pPr>
            <a:r>
              <a:rPr lang="en-US" sz="1800" dirty="0" smtClean="0"/>
              <a:t>Load/Store – 2 cycles </a:t>
            </a:r>
          </a:p>
          <a:p>
            <a:pPr>
              <a:buNone/>
            </a:pPr>
            <a:r>
              <a:rPr lang="en-US" sz="1800" dirty="0" smtClean="0"/>
              <a:t>(</a:t>
            </a:r>
            <a:r>
              <a:rPr lang="en-US" sz="1800" dirty="0" err="1" smtClean="0"/>
              <a:t>Addr</a:t>
            </a:r>
            <a:r>
              <a:rPr lang="en-US" sz="1800" dirty="0" smtClean="0"/>
              <a:t>. Gen &amp; </a:t>
            </a:r>
            <a:r>
              <a:rPr lang="en-US" sz="1800" dirty="0" err="1" smtClean="0"/>
              <a:t>Mem</a:t>
            </a:r>
            <a:r>
              <a:rPr lang="en-US" sz="1800" dirty="0" smtClean="0"/>
              <a:t>. Access)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 smtClean="0"/>
              <a:t>*Assume 2-issue superscalar</a:t>
            </a:r>
          </a:p>
          <a:p>
            <a:pPr>
              <a:buNone/>
            </a:pPr>
            <a:r>
              <a:rPr lang="en-US" sz="1800" dirty="0" smtClean="0"/>
              <a:t>2 instruction can commit/clock</a:t>
            </a:r>
          </a:p>
          <a:p>
            <a:pPr>
              <a:buNone/>
            </a:pPr>
            <a:r>
              <a:rPr lang="en-US" sz="1800" dirty="0" smtClean="0"/>
              <a:t>(2 CDB)</a:t>
            </a:r>
          </a:p>
          <a:p>
            <a:pPr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80523" y="5735554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Branch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18360" y="5736973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FP Adder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91700" y="5735554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Memory 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34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771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613589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930"/>
              </p:ext>
            </p:extLst>
          </p:nvPr>
        </p:nvGraphicFramePr>
        <p:xfrm>
          <a:off x="268112" y="3384974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alibri"/>
                          <a:cs typeface="Calibri"/>
                        </a:rPr>
                        <a:t>Rob9</a:t>
                      </a:r>
                      <a:endParaRPr lang="en-US" sz="12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73891" y="6140027"/>
            <a:ext cx="4196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Busy field not shown here due to space constraint.</a:t>
            </a:r>
          </a:p>
          <a:p>
            <a:r>
              <a:rPr lang="en-US" sz="1400" dirty="0" smtClean="0">
                <a:latin typeface="Arial"/>
                <a:cs typeface="Arial"/>
              </a:rPr>
              <a:t>If there’s no entry, busy = 0, else busy = 1</a:t>
            </a:r>
            <a:endParaRPr lang="en-US" sz="1400" dirty="0" smtClean="0">
              <a:latin typeface="Arial"/>
              <a:cs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46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042276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330085"/>
            <a:ext cx="867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Cycle </a:t>
            </a:r>
            <a:r>
              <a:rPr lang="en-US" dirty="0" smtClean="0"/>
              <a:t>1: LD1 </a:t>
            </a:r>
            <a:r>
              <a:rPr lang="en-US" dirty="0" smtClean="0"/>
              <a:t>– </a:t>
            </a:r>
            <a:r>
              <a:rPr lang="en-US" dirty="0" smtClean="0"/>
              <a:t>Issue, ADD1a </a:t>
            </a:r>
            <a:r>
              <a:rPr lang="en-US" dirty="0" smtClean="0"/>
              <a:t>– </a:t>
            </a:r>
            <a:r>
              <a:rPr lang="en-US" dirty="0" smtClean="0"/>
              <a:t>Issue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70414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778868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42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575297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330085"/>
            <a:ext cx="867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Cycle </a:t>
            </a:r>
            <a:r>
              <a:rPr lang="en-US" dirty="0" smtClean="0"/>
              <a:t>2: LD1 </a:t>
            </a:r>
            <a:r>
              <a:rPr lang="en-US" dirty="0" smtClean="0"/>
              <a:t>– </a:t>
            </a:r>
            <a:r>
              <a:rPr lang="en-US" dirty="0" smtClean="0"/>
              <a:t>Calc. </a:t>
            </a:r>
            <a:r>
              <a:rPr lang="en-US" dirty="0" err="1" smtClean="0"/>
              <a:t>Addr</a:t>
            </a:r>
            <a:r>
              <a:rPr lang="en-US" dirty="0" smtClean="0"/>
              <a:t>., ADD1a </a:t>
            </a:r>
            <a:r>
              <a:rPr lang="en-US" dirty="0" smtClean="0"/>
              <a:t>– </a:t>
            </a:r>
            <a:r>
              <a:rPr lang="en-US" dirty="0" smtClean="0"/>
              <a:t>Wait for R2 (LD1), SD1 – Issue, ADD1b - Issue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139003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0+(R1)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567364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417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94042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Rob4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Cycle </a:t>
            </a:r>
            <a:r>
              <a:rPr lang="en-US" dirty="0"/>
              <a:t>3</a:t>
            </a:r>
            <a:r>
              <a:rPr lang="en-US" dirty="0" smtClean="0"/>
              <a:t>: LD1 </a:t>
            </a:r>
            <a:r>
              <a:rPr lang="en-US" dirty="0" smtClean="0"/>
              <a:t>– </a:t>
            </a:r>
            <a:r>
              <a:rPr lang="en-US" dirty="0" smtClean="0"/>
              <a:t>Load, ADD1a </a:t>
            </a:r>
            <a:r>
              <a:rPr lang="en-US" dirty="0" smtClean="0"/>
              <a:t>– </a:t>
            </a:r>
            <a:r>
              <a:rPr lang="en-US" dirty="0" smtClean="0"/>
              <a:t>Wait for R2 (LD1), SD1 – Calc. </a:t>
            </a:r>
            <a:r>
              <a:rPr lang="en-US" dirty="0" err="1" smtClean="0"/>
              <a:t>Addr</a:t>
            </a:r>
            <a:r>
              <a:rPr lang="en-US" dirty="0" smtClean="0"/>
              <a:t>, ADD1b – Execute, </a:t>
            </a:r>
            <a:br>
              <a:rPr lang="en-US" dirty="0" smtClean="0"/>
            </a:br>
            <a:r>
              <a:rPr lang="en-US" dirty="0" smtClean="0"/>
              <a:t>BNE1 - Issue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35479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43523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06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6634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Rob4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Cycle </a:t>
            </a:r>
            <a:r>
              <a:rPr lang="en-US" dirty="0" smtClean="0"/>
              <a:t>4: LD1 </a:t>
            </a:r>
            <a:r>
              <a:rPr lang="en-US" dirty="0" smtClean="0"/>
              <a:t>– </a:t>
            </a:r>
            <a:r>
              <a:rPr lang="en-US" dirty="0" smtClean="0"/>
              <a:t>CDB, ADD1a </a:t>
            </a:r>
            <a:r>
              <a:rPr lang="en-US" dirty="0" smtClean="0"/>
              <a:t>– </a:t>
            </a:r>
            <a:r>
              <a:rPr lang="en-US" dirty="0" smtClean="0"/>
              <a:t>Wait for R2 (LD1), SD1 – Wait for R2 (ADD1a), </a:t>
            </a:r>
            <a:br>
              <a:rPr lang="en-US" dirty="0" smtClean="0"/>
            </a:br>
            <a:r>
              <a:rPr lang="en-US" dirty="0" smtClean="0"/>
              <a:t>ADD1b – CDB, BNE1 – Wait for R2 (ADD1a), LD2 – Issue, ADD2a - Issue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525102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266017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0" y="595488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21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26540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Rob9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6783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 smtClean="0"/>
              <a:t>5: LD1 </a:t>
            </a:r>
            <a:r>
              <a:rPr lang="en-US" sz="1600" dirty="0" smtClean="0"/>
              <a:t>– </a:t>
            </a:r>
            <a:r>
              <a:rPr lang="en-US" sz="1600" dirty="0" smtClean="0"/>
              <a:t>Commit, ADD1a Execute</a:t>
            </a:r>
            <a:r>
              <a:rPr lang="en-US" sz="1600" dirty="0" smtClean="0"/>
              <a:t>, SD1 – Wait for R2 (ADD1a), ADD1b – Wait to Commit, </a:t>
            </a:r>
            <a:br>
              <a:rPr lang="en-US" sz="1600" dirty="0" smtClean="0"/>
            </a:br>
            <a:r>
              <a:rPr lang="en-US" sz="1600" dirty="0" smtClean="0"/>
              <a:t>BNE1 – Wait for R2 (ADD1a), LD2 – </a:t>
            </a:r>
            <a:r>
              <a:rPr lang="en-US" sz="1600" dirty="0" err="1" smtClean="0"/>
              <a:t>Calc</a:t>
            </a:r>
            <a:r>
              <a:rPr lang="en-US" sz="1600" dirty="0" smtClean="0"/>
              <a:t> </a:t>
            </a:r>
            <a:r>
              <a:rPr lang="en-US" sz="1600" dirty="0" err="1" smtClean="0"/>
              <a:t>Addr</a:t>
            </a:r>
            <a:r>
              <a:rPr lang="en-US" sz="1600" dirty="0" smtClean="0"/>
              <a:t>., ADD2a – Wait for R2 (LD2), SD2 – Issue, ADD2b - Issue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21187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0+(R1)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R2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205623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72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27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14531"/>
              </p:ext>
            </p:extLst>
          </p:nvPr>
        </p:nvGraphicFramePr>
        <p:xfrm>
          <a:off x="3767662" y="3642925"/>
          <a:ext cx="5178784" cy="246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Tag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Rob2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Rob9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Rob5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Rob6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2" y="6177643"/>
            <a:ext cx="88758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Cycle </a:t>
            </a:r>
            <a:r>
              <a:rPr lang="en-US" sz="1600" dirty="0" smtClean="0"/>
              <a:t>6: ADD1a CDB</a:t>
            </a:r>
            <a:r>
              <a:rPr lang="en-US" sz="1600" dirty="0" smtClean="0"/>
              <a:t>, SD1 – Wait for R2 (ADD1a), ADD1b – Wait to Commit, BNE1 – Wait for R2 (ADD1a), LD2 – Load Spec., ADD2a – Wait for R2 (LD2), SD2 – Calc. </a:t>
            </a:r>
            <a:r>
              <a:rPr lang="en-US" sz="1600" dirty="0" err="1" smtClean="0"/>
              <a:t>Addr</a:t>
            </a:r>
            <a:r>
              <a:rPr lang="en-US" sz="1600" dirty="0" smtClean="0"/>
              <a:t>., ADD2b – Execute, BNE2 - Issue</a:t>
            </a:r>
            <a:endParaRPr lang="en-US" sz="16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125692"/>
              </p:ext>
            </p:extLst>
          </p:nvPr>
        </p:nvGraphicFramePr>
        <p:xfrm>
          <a:off x="268112" y="3368605"/>
          <a:ext cx="323674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Dest</a:t>
                      </a:r>
                      <a:r>
                        <a:rPr lang="en-US" sz="1200" dirty="0" smtClean="0"/>
                        <a:t>.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Value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Ready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Rob7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Rob1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noStrike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strike="noStrike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62360"/>
              </p:ext>
            </p:extLst>
          </p:nvPr>
        </p:nvGraphicFramePr>
        <p:xfrm>
          <a:off x="268112" y="225777"/>
          <a:ext cx="867833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0984"/>
                <a:gridCol w="1527845"/>
                <a:gridCol w="547033"/>
                <a:gridCol w="506791"/>
                <a:gridCol w="1032977"/>
                <a:gridCol w="823740"/>
                <a:gridCol w="823740"/>
                <a:gridCol w="1611195"/>
                <a:gridCol w="1354029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smtClean="0"/>
                        <a:t>access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</a:t>
                      </a:r>
                      <a:r>
                        <a:rPr lang="en-US" sz="1200" dirty="0" smtClean="0"/>
                        <a:t>CDB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Commit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No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Exec. Delay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0" y="5672669"/>
            <a:ext cx="26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75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3581</Words>
  <Application>Microsoft Macintosh PowerPoint</Application>
  <PresentationFormat>On-screen Show (4:3)</PresentationFormat>
  <Paragraphs>1495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UCRTemplate4</vt:lpstr>
      <vt:lpstr>CS203 – Advanced Computer Architecture</vt:lpstr>
      <vt:lpstr>Tomasulo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305</cp:revision>
  <dcterms:created xsi:type="dcterms:W3CDTF">2016-01-28T18:45:03Z</dcterms:created>
  <dcterms:modified xsi:type="dcterms:W3CDTF">2016-02-02T18:45:41Z</dcterms:modified>
</cp:coreProperties>
</file>