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0"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4FB3"/>
    <a:srgbClr val="EA9B1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13"/>
  </p:normalViewPr>
  <p:slideViewPr>
    <p:cSldViewPr snapToGrid="0" snapToObjects="1">
      <p:cViewPr varScale="1">
        <p:scale>
          <a:sx n="98" d="100"/>
          <a:sy n="98" d="100"/>
        </p:scale>
        <p:origin x="855"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F5E1E6-B388-854A-871A-F410DFA16DE9}" type="datetimeFigureOut">
              <a:rPr lang="en-US" smtClean="0"/>
              <a:t>10/25/2016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69E9CD4-197F-4F40-8589-60F84AAB0678}" type="slidenum">
              <a:rPr lang="en-US" smtClean="0"/>
              <a:t>‹#›</a:t>
            </a:fld>
            <a:endParaRPr lang="en-US"/>
          </a:p>
        </p:txBody>
      </p:sp>
    </p:spTree>
    <p:extLst>
      <p:ext uri="{BB962C8B-B14F-4D97-AF65-F5344CB8AC3E}">
        <p14:creationId xmlns:p14="http://schemas.microsoft.com/office/powerpoint/2010/main" val="17205324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3A2BEC-5DCF-B74E-9F74-1999361AA18B}" type="datetimeFigureOut">
              <a:rPr lang="en-US" smtClean="0"/>
              <a:t>10/25/2016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24FF544-3B26-184B-8E3E-D76FB84FCC00}" type="slidenum">
              <a:rPr lang="en-US" smtClean="0"/>
              <a:t>‹#›</a:t>
            </a:fld>
            <a:endParaRPr lang="en-US"/>
          </a:p>
        </p:txBody>
      </p:sp>
    </p:spTree>
    <p:extLst>
      <p:ext uri="{BB962C8B-B14F-4D97-AF65-F5344CB8AC3E}">
        <p14:creationId xmlns:p14="http://schemas.microsoft.com/office/powerpoint/2010/main" val="2160608228"/>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3" descr="full_blue_tt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5123" name="Rectangle 3"/>
          <p:cNvSpPr>
            <a:spLocks noGrp="1" noChangeArrowheads="1"/>
          </p:cNvSpPr>
          <p:nvPr>
            <p:ph type="ctrTitle"/>
          </p:nvPr>
        </p:nvSpPr>
        <p:spPr>
          <a:xfrm>
            <a:off x="3200400" y="381000"/>
            <a:ext cx="5562600" cy="2743200"/>
          </a:xfrm>
        </p:spPr>
        <p:txBody>
          <a:bodyPr/>
          <a:lstStyle>
            <a:lvl1pPr>
              <a:defRPr sz="4800">
                <a:solidFill>
                  <a:schemeClr val="bg1"/>
                </a:solidFill>
              </a:defRPr>
            </a:lvl1pPr>
          </a:lstStyle>
          <a:p>
            <a:pPr lvl="0"/>
            <a:r>
              <a:rPr lang="en-US" noProof="0"/>
              <a:t>Click to edit Master title style</a:t>
            </a:r>
          </a:p>
        </p:txBody>
      </p:sp>
      <p:sp>
        <p:nvSpPr>
          <p:cNvPr id="5124" name="Rectangle 4"/>
          <p:cNvSpPr>
            <a:spLocks noGrp="1" noChangeArrowheads="1"/>
          </p:cNvSpPr>
          <p:nvPr>
            <p:ph type="subTitle" idx="1"/>
          </p:nvPr>
        </p:nvSpPr>
        <p:spPr>
          <a:xfrm>
            <a:off x="3200400" y="3276600"/>
            <a:ext cx="5562600" cy="2362200"/>
          </a:xfrm>
        </p:spPr>
        <p:txBody>
          <a:bodyPr/>
          <a:lstStyle>
            <a:lvl1pPr marL="0" indent="0">
              <a:buFont typeface="Wingdings" charset="0"/>
              <a:buNone/>
              <a:defRPr sz="3200">
                <a:solidFill>
                  <a:srgbClr val="F1AB00"/>
                </a:solidFill>
              </a:defRPr>
            </a:lvl1pPr>
          </a:lstStyle>
          <a:p>
            <a:pPr lvl="0"/>
            <a:r>
              <a:rPr lang="en-US" noProof="0"/>
              <a:t>Click to edit Master subtitle style</a:t>
            </a:r>
          </a:p>
        </p:txBody>
      </p:sp>
      <p:sp>
        <p:nvSpPr>
          <p:cNvPr id="5" name="Rectangle 5"/>
          <p:cNvSpPr>
            <a:spLocks noGrp="1" noChangeArrowheads="1"/>
          </p:cNvSpPr>
          <p:nvPr>
            <p:ph type="dt" sz="half" idx="10"/>
          </p:nvPr>
        </p:nvSpPr>
        <p:spPr/>
        <p:txBody>
          <a:bodyPr/>
          <a:lstStyle>
            <a:lvl1pPr>
              <a:defRPr smtClean="0">
                <a:solidFill>
                  <a:schemeClr val="bg1"/>
                </a:solidFill>
              </a:defRPr>
            </a:lvl1pPr>
          </a:lstStyle>
          <a:p>
            <a:fld id="{F9B95B35-0D17-4741-B451-5C93330B1713}" type="datetime1">
              <a:rPr lang="en-US" smtClean="0"/>
              <a:t>10/25/2016</a:t>
            </a:fld>
            <a:endParaRPr lang="en-US"/>
          </a:p>
        </p:txBody>
      </p:sp>
      <p:sp>
        <p:nvSpPr>
          <p:cNvPr id="6" name="Rectangle 6"/>
          <p:cNvSpPr>
            <a:spLocks noGrp="1" noChangeArrowheads="1"/>
          </p:cNvSpPr>
          <p:nvPr>
            <p:ph type="ftr" sz="quarter" idx="11"/>
          </p:nvPr>
        </p:nvSpPr>
        <p:spPr/>
        <p:txBody>
          <a:bodyPr/>
          <a:lstStyle>
            <a:lvl1pPr>
              <a:defRPr smtClean="0">
                <a:solidFill>
                  <a:schemeClr val="bg1"/>
                </a:solidFill>
              </a:defRPr>
            </a:lvl1pPr>
          </a:lstStyle>
          <a:p>
            <a:endParaRPr lang="en-US"/>
          </a:p>
        </p:txBody>
      </p:sp>
      <p:sp>
        <p:nvSpPr>
          <p:cNvPr id="7" name="Rectangle 7"/>
          <p:cNvSpPr>
            <a:spLocks noGrp="1" noChangeArrowheads="1"/>
          </p:cNvSpPr>
          <p:nvPr>
            <p:ph type="sldNum" sz="quarter" idx="12"/>
          </p:nvPr>
        </p:nvSpPr>
        <p:spPr/>
        <p:txBody>
          <a:bodyPr/>
          <a:lstStyle>
            <a:lvl1pPr>
              <a:defRPr smtClean="0">
                <a:solidFill>
                  <a:schemeClr val="bg1"/>
                </a:solidFill>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8351728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fld id="{CF402B14-1E9F-214B-B3AB-3F4BA5049712}" type="datetime1">
              <a:rPr lang="en-US" smtClean="0"/>
              <a:t>10/25/2016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35533642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2057400" cy="6019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600"/>
            <a:ext cx="6019800" cy="6019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fld id="{169B369B-E070-EE45-ABD7-FD4376224AB6}" type="datetime1">
              <a:rPr lang="en-US" smtClean="0"/>
              <a:t>10/25/2016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2308103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p:cNvSpPr>
            <a:spLocks noGrp="1" noChangeArrowheads="1"/>
          </p:cNvSpPr>
          <p:nvPr>
            <p:ph type="dt" sz="half" idx="10"/>
          </p:nvPr>
        </p:nvSpPr>
        <p:spPr>
          <a:ln/>
        </p:spPr>
        <p:txBody>
          <a:bodyPr/>
          <a:lstStyle>
            <a:lvl1pPr>
              <a:defRPr/>
            </a:lvl1pPr>
          </a:lstStyle>
          <a:p>
            <a:fld id="{620976FB-97CC-264D-98AE-D8A60E68692E}" type="datetime1">
              <a:rPr lang="en-US" smtClean="0"/>
              <a:t>10/25/2016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444909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fld id="{7E05D3F6-B18C-1443-9C10-ED107BEFDDB9}" type="datetime1">
              <a:rPr lang="en-US" smtClean="0"/>
              <a:t>10/25/2016</a:t>
            </a:fld>
            <a:endParaRPr lang="en-US"/>
          </a:p>
        </p:txBody>
      </p:sp>
      <p:sp>
        <p:nvSpPr>
          <p:cNvPr id="5" name="Rectangle 6"/>
          <p:cNvSpPr>
            <a:spLocks noGrp="1" noChangeArrowheads="1"/>
          </p:cNvSpPr>
          <p:nvPr>
            <p:ph type="ftr" sz="quarter" idx="11"/>
          </p:nvPr>
        </p:nvSpPr>
        <p:spPr>
          <a:ln/>
        </p:spPr>
        <p:txBody>
          <a:bodyPr/>
          <a:lstStyle>
            <a:lvl1pPr>
              <a:defRPr/>
            </a:lvl1pPr>
          </a:lstStyle>
          <a:p>
            <a:endParaRPr lang="en-US"/>
          </a:p>
        </p:txBody>
      </p:sp>
      <p:sp>
        <p:nvSpPr>
          <p:cNvPr id="6"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9488464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143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1430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p:cNvSpPr>
            <a:spLocks noGrp="1" noChangeArrowheads="1"/>
          </p:cNvSpPr>
          <p:nvPr>
            <p:ph type="dt" sz="half" idx="10"/>
          </p:nvPr>
        </p:nvSpPr>
        <p:spPr>
          <a:ln/>
        </p:spPr>
        <p:txBody>
          <a:bodyPr/>
          <a:lstStyle>
            <a:lvl1pPr>
              <a:defRPr/>
            </a:lvl1pPr>
          </a:lstStyle>
          <a:p>
            <a:fld id="{CE70A6E1-D31C-AA45-B7A3-DC83FF74E453}" type="datetime1">
              <a:rPr lang="en-US" smtClean="0"/>
              <a:t>10/25/2016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739665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p:cNvSpPr>
            <a:spLocks noGrp="1" noChangeArrowheads="1"/>
          </p:cNvSpPr>
          <p:nvPr>
            <p:ph type="dt" sz="half" idx="10"/>
          </p:nvPr>
        </p:nvSpPr>
        <p:spPr>
          <a:ln/>
        </p:spPr>
        <p:txBody>
          <a:bodyPr/>
          <a:lstStyle>
            <a:lvl1pPr>
              <a:defRPr/>
            </a:lvl1pPr>
          </a:lstStyle>
          <a:p>
            <a:fld id="{0403EC3C-DACA-7243-B268-F534611C1DD1}" type="datetime1">
              <a:rPr lang="en-US" smtClean="0"/>
              <a:t>10/25/2016</a:t>
            </a:fld>
            <a:endParaRPr lang="en-US"/>
          </a:p>
        </p:txBody>
      </p:sp>
      <p:sp>
        <p:nvSpPr>
          <p:cNvPr id="8" name="Rectangle 6"/>
          <p:cNvSpPr>
            <a:spLocks noGrp="1" noChangeArrowheads="1"/>
          </p:cNvSpPr>
          <p:nvPr>
            <p:ph type="ftr" sz="quarter" idx="11"/>
          </p:nvPr>
        </p:nvSpPr>
        <p:spPr>
          <a:ln/>
        </p:spPr>
        <p:txBody>
          <a:bodyPr/>
          <a:lstStyle>
            <a:lvl1pPr>
              <a:defRPr/>
            </a:lvl1pPr>
          </a:lstStyle>
          <a:p>
            <a:endParaRPr lang="en-US"/>
          </a:p>
        </p:txBody>
      </p:sp>
      <p:sp>
        <p:nvSpPr>
          <p:cNvPr id="9"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2487227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p:cNvSpPr>
            <a:spLocks noGrp="1" noChangeArrowheads="1"/>
          </p:cNvSpPr>
          <p:nvPr>
            <p:ph type="dt" sz="half" idx="10"/>
          </p:nvPr>
        </p:nvSpPr>
        <p:spPr>
          <a:ln/>
        </p:spPr>
        <p:txBody>
          <a:bodyPr/>
          <a:lstStyle>
            <a:lvl1pPr>
              <a:defRPr/>
            </a:lvl1pPr>
          </a:lstStyle>
          <a:p>
            <a:fld id="{CB059374-8DED-C841-87BA-472C10B09F41}" type="datetime1">
              <a:rPr lang="en-US" smtClean="0"/>
              <a:t>10/25/2016</a:t>
            </a:fld>
            <a:endParaRPr lang="en-US"/>
          </a:p>
        </p:txBody>
      </p:sp>
      <p:sp>
        <p:nvSpPr>
          <p:cNvPr id="4" name="Rectangle 6"/>
          <p:cNvSpPr>
            <a:spLocks noGrp="1" noChangeArrowheads="1"/>
          </p:cNvSpPr>
          <p:nvPr>
            <p:ph type="ftr" sz="quarter" idx="11"/>
          </p:nvPr>
        </p:nvSpPr>
        <p:spPr>
          <a:ln/>
        </p:spPr>
        <p:txBody>
          <a:bodyPr/>
          <a:lstStyle>
            <a:lvl1pPr>
              <a:defRPr/>
            </a:lvl1pPr>
          </a:lstStyle>
          <a:p>
            <a:endParaRPr lang="en-US"/>
          </a:p>
        </p:txBody>
      </p:sp>
      <p:sp>
        <p:nvSpPr>
          <p:cNvPr id="5"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747387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fld id="{3AE28E68-9E9A-DF48-AF81-DE6AE9289ED5}" type="datetime1">
              <a:rPr lang="en-US" smtClean="0"/>
              <a:t>10/25/2016</a:t>
            </a:fld>
            <a:endParaRPr lang="en-US"/>
          </a:p>
        </p:txBody>
      </p:sp>
      <p:sp>
        <p:nvSpPr>
          <p:cNvPr id="3" name="Rectangle 6"/>
          <p:cNvSpPr>
            <a:spLocks noGrp="1" noChangeArrowheads="1"/>
          </p:cNvSpPr>
          <p:nvPr>
            <p:ph type="ftr" sz="quarter" idx="11"/>
          </p:nvPr>
        </p:nvSpPr>
        <p:spPr>
          <a:ln/>
        </p:spPr>
        <p:txBody>
          <a:bodyPr/>
          <a:lstStyle>
            <a:lvl1pPr>
              <a:defRPr/>
            </a:lvl1pPr>
          </a:lstStyle>
          <a:p>
            <a:endParaRPr lang="en-US"/>
          </a:p>
        </p:txBody>
      </p:sp>
      <p:sp>
        <p:nvSpPr>
          <p:cNvPr id="4"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881356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B17BBA9E-D741-1047-9757-CA8D8288A6C4}" type="datetime1">
              <a:rPr lang="en-US" smtClean="0"/>
              <a:t>10/25/2016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4121605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Drag picture to placeholder or click icon to add</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fld id="{87B94D98-11C7-4846-9516-1046CB8BC6A3}" type="datetime1">
              <a:rPr lang="en-US" smtClean="0"/>
              <a:t>10/25/2016</a:t>
            </a:fld>
            <a:endParaRPr lang="en-US"/>
          </a:p>
        </p:txBody>
      </p:sp>
      <p:sp>
        <p:nvSpPr>
          <p:cNvPr id="6" name="Rectangle 6"/>
          <p:cNvSpPr>
            <a:spLocks noGrp="1" noChangeArrowheads="1"/>
          </p:cNvSpPr>
          <p:nvPr>
            <p:ph type="ftr" sz="quarter" idx="11"/>
          </p:nvPr>
        </p:nvSpPr>
        <p:spPr>
          <a:ln/>
        </p:spPr>
        <p:txBody>
          <a:bodyPr/>
          <a:lstStyle>
            <a:lvl1pPr>
              <a:defRPr/>
            </a:lvl1pPr>
          </a:lstStyle>
          <a:p>
            <a:endParaRPr lang="en-US"/>
          </a:p>
        </p:txBody>
      </p:sp>
      <p:sp>
        <p:nvSpPr>
          <p:cNvPr id="7" name="Rectangle 7"/>
          <p:cNvSpPr>
            <a:spLocks noGrp="1" noChangeArrowheads="1"/>
          </p:cNvSpPr>
          <p:nvPr>
            <p:ph type="sldNum" sz="quarter" idx="12"/>
          </p:nvPr>
        </p:nvSpPr>
        <p:spPr>
          <a:ln/>
        </p:spPr>
        <p:txBody>
          <a:bodyPr/>
          <a:lstStyle>
            <a:lvl1pPr>
              <a:defRPr/>
            </a:lvl1pPr>
          </a:lstStyle>
          <a:p>
            <a:fld id="{8CF8A4EF-CDB0-3142-B866-F3AD53A0F82F}" type="slidenum">
              <a:rPr lang="en-US" smtClean="0"/>
              <a:t>‹#›</a:t>
            </a:fld>
            <a:endParaRPr lang="en-US"/>
          </a:p>
        </p:txBody>
      </p:sp>
    </p:spTree>
    <p:extLst>
      <p:ext uri="{BB962C8B-B14F-4D97-AF65-F5344CB8AC3E}">
        <p14:creationId xmlns:p14="http://schemas.microsoft.com/office/powerpoint/2010/main" val="1181848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0" y="6324600"/>
            <a:ext cx="9144000" cy="533400"/>
          </a:xfrm>
          <a:prstGeom prst="rect">
            <a:avLst/>
          </a:prstGeom>
          <a:solidFill>
            <a:srgbClr val="204DB5"/>
          </a:soli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a:p>
        </p:txBody>
      </p:sp>
      <p:pic>
        <p:nvPicPr>
          <p:cNvPr id="1027" name="Picture 41" descr="small_logo_inside"/>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20025" y="0"/>
            <a:ext cx="1323975" cy="11922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9" name="Rectangle 3"/>
          <p:cNvSpPr>
            <a:spLocks noGrp="1" noChangeArrowheads="1"/>
          </p:cNvSpPr>
          <p:nvPr>
            <p:ph type="title"/>
          </p:nvPr>
        </p:nvSpPr>
        <p:spPr bwMode="auto">
          <a:xfrm>
            <a:off x="457200" y="228600"/>
            <a:ext cx="7467600" cy="7620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4"/>
          <p:cNvSpPr>
            <a:spLocks noGrp="1" noChangeArrowheads="1"/>
          </p:cNvSpPr>
          <p:nvPr>
            <p:ph type="body" idx="1"/>
          </p:nvPr>
        </p:nvSpPr>
        <p:spPr bwMode="auto">
          <a:xfrm>
            <a:off x="457200" y="1143000"/>
            <a:ext cx="8229600" cy="51054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1" name="Rectangle 5"/>
          <p:cNvSpPr>
            <a:spLocks noGrp="1" noChangeArrowheads="1"/>
          </p:cNvSpPr>
          <p:nvPr>
            <p:ph type="dt" sz="half" idx="2"/>
          </p:nvPr>
        </p:nvSpPr>
        <p:spPr bwMode="auto">
          <a:xfrm>
            <a:off x="457200" y="6400800"/>
            <a:ext cx="2133600" cy="304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000" dirty="0" smtClean="0">
                <a:solidFill>
                  <a:schemeClr val="bg1"/>
                </a:solidFill>
                <a:cs typeface="+mn-cs"/>
              </a:defRPr>
            </a:lvl1pPr>
          </a:lstStyle>
          <a:p>
            <a:fld id="{F8FC7CD3-9B30-EC46-9924-517BFBFCFD4F}" type="datetime1">
              <a:rPr lang="en-US" smtClean="0"/>
              <a:t>10/25/2016</a:t>
            </a:fld>
            <a:endParaRPr lang="en-US"/>
          </a:p>
        </p:txBody>
      </p:sp>
      <p:sp>
        <p:nvSpPr>
          <p:cNvPr id="4102" name="Rectangle 6"/>
          <p:cNvSpPr>
            <a:spLocks noGrp="1" noChangeArrowheads="1"/>
          </p:cNvSpPr>
          <p:nvPr>
            <p:ph type="ftr" sz="quarter" idx="3"/>
          </p:nvPr>
        </p:nvSpPr>
        <p:spPr bwMode="auto">
          <a:xfrm>
            <a:off x="3124200" y="6400800"/>
            <a:ext cx="2895600" cy="304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ctr">
              <a:defRPr sz="1000" smtClean="0">
                <a:solidFill>
                  <a:schemeClr val="bg1"/>
                </a:solidFill>
                <a:cs typeface="+mn-cs"/>
              </a:defRPr>
            </a:lvl1pPr>
          </a:lstStyle>
          <a:p>
            <a:endParaRPr lang="en-US"/>
          </a:p>
        </p:txBody>
      </p:sp>
      <p:sp>
        <p:nvSpPr>
          <p:cNvPr id="4103" name="Rectangle 7"/>
          <p:cNvSpPr>
            <a:spLocks noGrp="1" noChangeArrowheads="1"/>
          </p:cNvSpPr>
          <p:nvPr>
            <p:ph type="sldNum" sz="quarter" idx="4"/>
          </p:nvPr>
        </p:nvSpPr>
        <p:spPr bwMode="auto">
          <a:xfrm>
            <a:off x="6553200" y="6400800"/>
            <a:ext cx="2133600" cy="304800"/>
          </a:xfrm>
          <a:prstGeom prst="rect">
            <a:avLst/>
          </a:prstGeom>
          <a:noFill/>
          <a:ln>
            <a:noFill/>
          </a:ln>
          <a:effectLst/>
          <a:extLst>
            <a:ext uri="{FAA26D3D-D897-4be2-8F04-BA451C77F1D7}">
              <ma14:placeholderFlag xmlns:ma14="http://schemas.microsoft.com/office/mac/drawingml/2011/main" xmlns="" val="1"/>
            </a:ex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000" smtClean="0">
                <a:solidFill>
                  <a:schemeClr val="bg1"/>
                </a:solidFill>
                <a:cs typeface="+mn-cs"/>
              </a:defRPr>
            </a:lvl1pPr>
          </a:lstStyle>
          <a:p>
            <a:fld id="{8CF8A4EF-CDB0-3142-B866-F3AD53A0F82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fontAlgn="base" hangingPunct="1">
        <a:spcBef>
          <a:spcPct val="0"/>
        </a:spcBef>
        <a:spcAft>
          <a:spcPct val="0"/>
        </a:spcAft>
        <a:defRPr sz="3900" b="1">
          <a:solidFill>
            <a:schemeClr val="tx1"/>
          </a:solidFill>
          <a:latin typeface="+mj-lt"/>
          <a:ea typeface="+mj-ea"/>
          <a:cs typeface="ＭＳ Ｐゴシック" charset="0"/>
        </a:defRPr>
      </a:lvl1pPr>
      <a:lvl2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2pPr>
      <a:lvl3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3pPr>
      <a:lvl4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4pPr>
      <a:lvl5pPr algn="l" rtl="0" eaLnBrk="1" fontAlgn="base" hangingPunct="1">
        <a:spcBef>
          <a:spcPct val="0"/>
        </a:spcBef>
        <a:spcAft>
          <a:spcPct val="0"/>
        </a:spcAft>
        <a:defRPr sz="3900" b="1">
          <a:solidFill>
            <a:schemeClr val="tx1"/>
          </a:solidFill>
          <a:latin typeface="Arial" charset="0"/>
          <a:ea typeface="ＭＳ Ｐゴシック" charset="0"/>
          <a:cs typeface="ＭＳ Ｐゴシック" charset="0"/>
        </a:defRPr>
      </a:lvl5pPr>
      <a:lvl6pPr marL="457200" algn="l" rtl="0" eaLnBrk="1" fontAlgn="base" hangingPunct="1">
        <a:spcBef>
          <a:spcPct val="0"/>
        </a:spcBef>
        <a:spcAft>
          <a:spcPct val="0"/>
        </a:spcAft>
        <a:defRPr sz="3900" b="1">
          <a:solidFill>
            <a:schemeClr val="tx1"/>
          </a:solidFill>
          <a:latin typeface="Arial" charset="0"/>
          <a:ea typeface="ＭＳ Ｐゴシック" charset="0"/>
        </a:defRPr>
      </a:lvl6pPr>
      <a:lvl7pPr marL="914400" algn="l" rtl="0" eaLnBrk="1" fontAlgn="base" hangingPunct="1">
        <a:spcBef>
          <a:spcPct val="0"/>
        </a:spcBef>
        <a:spcAft>
          <a:spcPct val="0"/>
        </a:spcAft>
        <a:defRPr sz="3900" b="1">
          <a:solidFill>
            <a:schemeClr val="tx1"/>
          </a:solidFill>
          <a:latin typeface="Arial" charset="0"/>
          <a:ea typeface="ＭＳ Ｐゴシック" charset="0"/>
        </a:defRPr>
      </a:lvl7pPr>
      <a:lvl8pPr marL="1371600" algn="l" rtl="0" eaLnBrk="1" fontAlgn="base" hangingPunct="1">
        <a:spcBef>
          <a:spcPct val="0"/>
        </a:spcBef>
        <a:spcAft>
          <a:spcPct val="0"/>
        </a:spcAft>
        <a:defRPr sz="3900" b="1">
          <a:solidFill>
            <a:schemeClr val="tx1"/>
          </a:solidFill>
          <a:latin typeface="Arial" charset="0"/>
          <a:ea typeface="ＭＳ Ｐゴシック" charset="0"/>
        </a:defRPr>
      </a:lvl8pPr>
      <a:lvl9pPr marL="1828800" algn="l" rtl="0" eaLnBrk="1" fontAlgn="base" hangingPunct="1">
        <a:spcBef>
          <a:spcPct val="0"/>
        </a:spcBef>
        <a:spcAft>
          <a:spcPct val="0"/>
        </a:spcAft>
        <a:defRPr sz="3900" b="1">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lr>
          <a:schemeClr val="tx2"/>
        </a:buClr>
        <a:buSzPct val="70000"/>
        <a:buFont typeface="Wingdings" charset="0"/>
        <a:buBlip>
          <a:blip r:embed="rId14"/>
        </a:buBlip>
        <a:defRPr sz="3000">
          <a:solidFill>
            <a:schemeClr val="tx1"/>
          </a:solidFill>
          <a:latin typeface="+mn-lt"/>
          <a:ea typeface="+mn-ea"/>
          <a:cs typeface="ＭＳ Ｐゴシック" charset="0"/>
        </a:defRPr>
      </a:lvl1pPr>
      <a:lvl2pPr marL="692150" indent="-347663" algn="l" rtl="0" eaLnBrk="1" fontAlgn="base" hangingPunct="1">
        <a:spcBef>
          <a:spcPct val="20000"/>
        </a:spcBef>
        <a:spcAft>
          <a:spcPct val="0"/>
        </a:spcAft>
        <a:buClr>
          <a:schemeClr val="accent2"/>
        </a:buClr>
        <a:buSzPct val="70000"/>
        <a:buFont typeface="Wingdings" charset="0"/>
        <a:buBlip>
          <a:blip r:embed="rId15"/>
        </a:buBlip>
        <a:defRPr sz="2600">
          <a:solidFill>
            <a:schemeClr val="tx1"/>
          </a:solidFill>
          <a:latin typeface="+mn-lt"/>
          <a:ea typeface="+mn-ea"/>
        </a:defRPr>
      </a:lvl2pPr>
      <a:lvl3pPr marL="987425" indent="-293688" algn="l" rtl="0" eaLnBrk="1" fontAlgn="base" hangingPunct="1">
        <a:spcBef>
          <a:spcPct val="20000"/>
        </a:spcBef>
        <a:spcAft>
          <a:spcPct val="0"/>
        </a:spcAft>
        <a:buClr>
          <a:schemeClr val="accent1"/>
        </a:buClr>
        <a:buSzPct val="70000"/>
        <a:buFont typeface="Wingdings" charset="0"/>
        <a:buBlip>
          <a:blip r:embed="rId16"/>
        </a:buBlip>
        <a:defRPr sz="2300">
          <a:solidFill>
            <a:schemeClr val="tx1"/>
          </a:solidFill>
          <a:latin typeface="+mn-lt"/>
          <a:ea typeface="+mn-ea"/>
        </a:defRPr>
      </a:lvl3pPr>
      <a:lvl4pPr marL="1281113" indent="-292100" algn="l" rtl="0" eaLnBrk="1" fontAlgn="base" hangingPunct="1">
        <a:spcBef>
          <a:spcPct val="20000"/>
        </a:spcBef>
        <a:spcAft>
          <a:spcPct val="0"/>
        </a:spcAft>
        <a:buClr>
          <a:schemeClr val="tx2"/>
        </a:buClr>
        <a:buSzPct val="75000"/>
        <a:buFont typeface="Wingdings" charset="0"/>
        <a:buBlip>
          <a:blip r:embed="rId15"/>
        </a:buBlip>
        <a:defRPr sz="2000">
          <a:solidFill>
            <a:schemeClr val="tx1"/>
          </a:solidFill>
          <a:latin typeface="+mn-lt"/>
          <a:ea typeface="+mn-ea"/>
        </a:defRPr>
      </a:lvl4pPr>
      <a:lvl5pPr marL="15986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5pPr>
      <a:lvl6pPr marL="20558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6pPr>
      <a:lvl7pPr marL="25130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7pPr>
      <a:lvl8pPr marL="29702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8pPr>
      <a:lvl9pPr marL="3427413" indent="-315913" algn="l" rtl="0" eaLnBrk="1" fontAlgn="base" hangingPunct="1">
        <a:spcBef>
          <a:spcPct val="20000"/>
        </a:spcBef>
        <a:spcAft>
          <a:spcPct val="0"/>
        </a:spcAft>
        <a:buClr>
          <a:schemeClr val="folHlink"/>
        </a:buClr>
        <a:buSzPct val="80000"/>
        <a:buFont typeface="Wingdings" charset="0"/>
        <a:buBlip>
          <a:blip r:embed="rId16"/>
        </a:buBlip>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a:t>CS/EE 217 – GPU Architecture and Parallel Programming</a:t>
            </a:r>
          </a:p>
        </p:txBody>
      </p:sp>
      <p:sp>
        <p:nvSpPr>
          <p:cNvPr id="3" name="Subtitle 2"/>
          <p:cNvSpPr>
            <a:spLocks noGrp="1"/>
          </p:cNvSpPr>
          <p:nvPr>
            <p:ph type="subTitle" idx="1"/>
          </p:nvPr>
        </p:nvSpPr>
        <p:spPr>
          <a:xfrm>
            <a:off x="3200399" y="3276600"/>
            <a:ext cx="5829937" cy="2362200"/>
          </a:xfrm>
        </p:spPr>
        <p:txBody>
          <a:bodyPr/>
          <a:lstStyle/>
          <a:p>
            <a:r>
              <a:rPr lang="en-US" dirty="0"/>
              <a:t>Midterm Review</a:t>
            </a:r>
          </a:p>
        </p:txBody>
      </p:sp>
    </p:spTree>
    <p:extLst>
      <p:ext uri="{BB962C8B-B14F-4D97-AF65-F5344CB8AC3E}">
        <p14:creationId xmlns:p14="http://schemas.microsoft.com/office/powerpoint/2010/main" val="33961246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55000" lnSpcReduction="20000"/>
          </a:bodyPr>
          <a:lstStyle/>
          <a:p>
            <a:r>
              <a:rPr lang="en-US" dirty="0"/>
              <a:t>8.5: Consider performing a 2D convolution on a square matrix of size </a:t>
            </a:r>
            <a:r>
              <a:rPr lang="en-US" dirty="0" err="1"/>
              <a:t>nxn</a:t>
            </a:r>
            <a:r>
              <a:rPr lang="en-US" dirty="0"/>
              <a:t> with a mask of size </a:t>
            </a:r>
            <a:r>
              <a:rPr lang="en-US" dirty="0" err="1"/>
              <a:t>mxm</a:t>
            </a:r>
            <a:r>
              <a:rPr lang="en-US" dirty="0"/>
              <a:t>. </a:t>
            </a:r>
          </a:p>
          <a:p>
            <a:pPr lvl="1"/>
            <a:r>
              <a:rPr lang="en-US" dirty="0"/>
              <a:t>How many halo elements will there be? </a:t>
            </a:r>
          </a:p>
          <a:p>
            <a:pPr lvl="1"/>
            <a:endParaRPr lang="en-US" dirty="0"/>
          </a:p>
          <a:p>
            <a:pPr lvl="1"/>
            <a:r>
              <a:rPr lang="en-US" dirty="0">
                <a:solidFill>
                  <a:srgbClr val="FF0000"/>
                </a:solidFill>
              </a:rPr>
              <a:t>(n+m-1)(n+m-1)-n*n</a:t>
            </a:r>
          </a:p>
          <a:p>
            <a:pPr lvl="1"/>
            <a:endParaRPr lang="en-US" dirty="0"/>
          </a:p>
          <a:p>
            <a:pPr lvl="1"/>
            <a:r>
              <a:rPr lang="en-US" dirty="0"/>
              <a:t>What percentage of the multiplications involves halo elements? </a:t>
            </a:r>
          </a:p>
          <a:p>
            <a:pPr lvl="1"/>
            <a:endParaRPr lang="en-US" dirty="0"/>
          </a:p>
          <a:p>
            <a:pPr lvl="1"/>
            <a:r>
              <a:rPr lang="en-US" dirty="0">
                <a:solidFill>
                  <a:srgbClr val="FF0000"/>
                </a:solidFill>
              </a:rPr>
              <a:t>There are a total of m*m*n*n </a:t>
            </a:r>
            <a:r>
              <a:rPr lang="en-US" dirty="0" err="1">
                <a:solidFill>
                  <a:srgbClr val="FF0000"/>
                </a:solidFill>
              </a:rPr>
              <a:t>mult</a:t>
            </a:r>
            <a:r>
              <a:rPr lang="en-US" dirty="0">
                <a:solidFill>
                  <a:srgbClr val="FF0000"/>
                </a:solidFill>
              </a:rPr>
              <a:t>. </a:t>
            </a:r>
            <a:br>
              <a:rPr lang="en-US" dirty="0">
                <a:solidFill>
                  <a:srgbClr val="FF0000"/>
                </a:solidFill>
              </a:rPr>
            </a:br>
            <a:r>
              <a:rPr lang="en-US" dirty="0">
                <a:solidFill>
                  <a:srgbClr val="FF0000"/>
                </a:solidFill>
              </a:rPr>
              <a:t>Each element does m*m </a:t>
            </a:r>
            <a:r>
              <a:rPr lang="en-US" dirty="0" err="1">
                <a:solidFill>
                  <a:srgbClr val="FF0000"/>
                </a:solidFill>
              </a:rPr>
              <a:t>mult</a:t>
            </a:r>
            <a:r>
              <a:rPr lang="en-US" dirty="0">
                <a:solidFill>
                  <a:srgbClr val="FF0000"/>
                </a:solidFill>
              </a:rPr>
              <a:t>. We have n*n elements in total. </a:t>
            </a:r>
            <a:br>
              <a:rPr lang="en-US" dirty="0">
                <a:solidFill>
                  <a:srgbClr val="FF0000"/>
                </a:solidFill>
              </a:rPr>
            </a:br>
            <a:r>
              <a:rPr lang="en-US" dirty="0">
                <a:solidFill>
                  <a:srgbClr val="FF0000"/>
                </a:solidFill>
              </a:rPr>
              <a:t>Use algebra to remove corners and edges</a:t>
            </a:r>
            <a:r>
              <a:rPr lang="is-IS" dirty="0">
                <a:solidFill>
                  <a:srgbClr val="FF0000"/>
                </a:solidFill>
              </a:rPr>
              <a:t>…    (too time consuming)</a:t>
            </a:r>
            <a:endParaRPr lang="en-US" dirty="0">
              <a:solidFill>
                <a:srgbClr val="FF0000"/>
              </a:solidFill>
            </a:endParaRPr>
          </a:p>
          <a:p>
            <a:pPr lvl="1"/>
            <a:endParaRPr lang="en-US" dirty="0"/>
          </a:p>
          <a:p>
            <a:pPr lvl="1"/>
            <a:r>
              <a:rPr lang="en-US" dirty="0"/>
              <a:t>What is the saving in memory accesses for an internal tile (no ghost elements) vs. an untiled implementation? </a:t>
            </a:r>
          </a:p>
          <a:p>
            <a:pPr lvl="1"/>
            <a:endParaRPr lang="en-US" dirty="0"/>
          </a:p>
          <a:p>
            <a:pPr lvl="1"/>
            <a:r>
              <a:rPr lang="en-US" sz="2300" dirty="0">
                <a:solidFill>
                  <a:srgbClr val="FF0000"/>
                </a:solidFill>
              </a:rPr>
              <a:t>O_TILE_WIDTH</a:t>
            </a:r>
            <a:r>
              <a:rPr lang="en-US" sz="2300" baseline="30000" dirty="0">
                <a:solidFill>
                  <a:srgbClr val="FF0000"/>
                </a:solidFill>
              </a:rPr>
              <a:t>2</a:t>
            </a:r>
            <a:r>
              <a:rPr lang="en-US" sz="2300" dirty="0">
                <a:solidFill>
                  <a:srgbClr val="FF0000"/>
                </a:solidFill>
              </a:rPr>
              <a:t> * MASK_WIDTH</a:t>
            </a:r>
            <a:r>
              <a:rPr lang="en-US" sz="2300" baseline="30000" dirty="0">
                <a:solidFill>
                  <a:srgbClr val="FF0000"/>
                </a:solidFill>
              </a:rPr>
              <a:t>2</a:t>
            </a:r>
            <a:r>
              <a:rPr lang="en-US" sz="2300" dirty="0">
                <a:solidFill>
                  <a:srgbClr val="FF0000"/>
                </a:solidFill>
              </a:rPr>
              <a:t> / (O_TILE_WIDTH+MASK_WIDTH-1)</a:t>
            </a:r>
            <a:r>
              <a:rPr lang="en-US" sz="2300" baseline="30000" dirty="0">
                <a:solidFill>
                  <a:srgbClr val="FF0000"/>
                </a:solidFill>
              </a:rPr>
              <a:t>2</a:t>
            </a:r>
            <a:r>
              <a:rPr lang="en-US" sz="2300" dirty="0">
                <a:solidFill>
                  <a:srgbClr val="FF0000"/>
                </a:solidFill>
              </a:rPr>
              <a:t> </a:t>
            </a:r>
            <a:br>
              <a:rPr lang="en-US" sz="2300" dirty="0">
                <a:solidFill>
                  <a:srgbClr val="FF0000"/>
                </a:solidFill>
              </a:rPr>
            </a:br>
            <a:r>
              <a:rPr lang="en-US" sz="2300" dirty="0">
                <a:solidFill>
                  <a:srgbClr val="FF0000"/>
                </a:solidFill>
              </a:rPr>
              <a:t>from slide 50 in Module8-Stencil.pdf</a:t>
            </a:r>
          </a:p>
          <a:p>
            <a:pPr lvl="1"/>
            <a:endParaRPr lang="en-US" dirty="0"/>
          </a:p>
          <a:p>
            <a:pPr lvl="1"/>
            <a:r>
              <a:rPr lang="en-US" dirty="0"/>
              <a:t>Assuming the implementation where every element has a thread to load into shared memory, how many warps will there be per block? </a:t>
            </a:r>
          </a:p>
          <a:p>
            <a:pPr lvl="1"/>
            <a:endParaRPr lang="en-US" dirty="0">
              <a:solidFill>
                <a:srgbClr val="FF0000"/>
              </a:solidFill>
            </a:endParaRPr>
          </a:p>
          <a:p>
            <a:pPr lvl="1"/>
            <a:r>
              <a:rPr lang="en-US" dirty="0">
                <a:solidFill>
                  <a:srgbClr val="FF0000"/>
                </a:solidFill>
              </a:rPr>
              <a:t>Every thread loads an element for the tile. A tile t * t requires (t+m-1)(t+m-1) elements. Therefore, each </a:t>
            </a:r>
            <a:r>
              <a:rPr lang="en-US" dirty="0" err="1">
                <a:solidFill>
                  <a:srgbClr val="FF0000"/>
                </a:solidFill>
              </a:rPr>
              <a:t>threadblock</a:t>
            </a:r>
            <a:r>
              <a:rPr lang="en-US" dirty="0">
                <a:solidFill>
                  <a:srgbClr val="FF0000"/>
                </a:solidFill>
              </a:rPr>
              <a:t> requires (t+m-1)(t+m-1)/32 warps.</a:t>
            </a:r>
          </a:p>
        </p:txBody>
      </p:sp>
      <p:sp>
        <p:nvSpPr>
          <p:cNvPr id="4" name="Slide Number Placeholder 3"/>
          <p:cNvSpPr>
            <a:spLocks noGrp="1"/>
          </p:cNvSpPr>
          <p:nvPr>
            <p:ph type="sldNum" sz="quarter" idx="12"/>
          </p:nvPr>
        </p:nvSpPr>
        <p:spPr/>
        <p:txBody>
          <a:bodyPr/>
          <a:lstStyle/>
          <a:p>
            <a:fld id="{8CF8A4EF-CDB0-3142-B866-F3AD53A0F82F}" type="slidenum">
              <a:rPr lang="en-US" smtClean="0"/>
              <a:t>10</a:t>
            </a:fld>
            <a:endParaRPr lang="en-US"/>
          </a:p>
        </p:txBody>
      </p:sp>
    </p:spTree>
    <p:extLst>
      <p:ext uri="{BB962C8B-B14F-4D97-AF65-F5344CB8AC3E}">
        <p14:creationId xmlns:p14="http://schemas.microsoft.com/office/powerpoint/2010/main" val="1138911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400" dirty="0"/>
              <a:t>9.7: Consider the following array: [4 6 7 1 2 8 5 2] </a:t>
            </a:r>
          </a:p>
          <a:p>
            <a:pPr lvl="1"/>
            <a:r>
              <a:rPr lang="en-US" sz="2000" dirty="0"/>
              <a:t>Perform inclusive prefix sum on the array using the work inefficient algorithm. Report the intermediate results at every step. </a:t>
            </a:r>
          </a:p>
          <a:p>
            <a:pPr lvl="1"/>
            <a:r>
              <a:rPr lang="en-US" sz="2000" dirty="0">
                <a:solidFill>
                  <a:srgbClr val="FF0000"/>
                </a:solidFill>
              </a:rPr>
              <a:t>Initial array: 		</a:t>
            </a:r>
            <a:r>
              <a:rPr lang="en-US" sz="2000" dirty="0">
                <a:solidFill>
                  <a:srgbClr val="FF0000"/>
                </a:solidFill>
                <a:latin typeface="Courier New" charset="0"/>
                <a:ea typeface="Courier New" charset="0"/>
                <a:cs typeface="Courier New" charset="0"/>
              </a:rPr>
              <a:t>4 6  7  1  2  8  5  2 </a:t>
            </a:r>
          </a:p>
          <a:p>
            <a:pPr lvl="1"/>
            <a:r>
              <a:rPr lang="en-US" sz="2000" dirty="0">
                <a:solidFill>
                  <a:srgbClr val="FF0000"/>
                </a:solidFill>
              </a:rPr>
              <a:t>Work inefficient scan:	</a:t>
            </a:r>
            <a:r>
              <a:rPr lang="en-US" sz="2000" dirty="0">
                <a:solidFill>
                  <a:srgbClr val="FF0000"/>
                </a:solidFill>
                <a:latin typeface="Courier New" charset="0"/>
                <a:ea typeface="Courier New" charset="0"/>
                <a:cs typeface="Courier New" charset="0"/>
              </a:rPr>
              <a:t>4 10 13 8  3  10 13 7 </a:t>
            </a:r>
            <a:br>
              <a:rPr lang="en-US" sz="2000" dirty="0">
                <a:solidFill>
                  <a:srgbClr val="FF0000"/>
                </a:solidFill>
                <a:latin typeface="Courier New" charset="0"/>
                <a:ea typeface="Courier New" charset="0"/>
                <a:cs typeface="Courier New" charset="0"/>
              </a:rPr>
            </a:br>
            <a:r>
              <a:rPr lang="en-US" sz="2000" dirty="0">
                <a:solidFill>
                  <a:srgbClr val="FF0000"/>
                </a:solidFill>
                <a:latin typeface="Courier New" charset="0"/>
                <a:ea typeface="Courier New" charset="0"/>
                <a:cs typeface="Courier New" charset="0"/>
              </a:rPr>
              <a:t>				4 10 17 18 16 18 16 17 </a:t>
            </a:r>
            <a:br>
              <a:rPr lang="en-US" sz="2000" dirty="0">
                <a:solidFill>
                  <a:srgbClr val="FF0000"/>
                </a:solidFill>
                <a:latin typeface="Courier New" charset="0"/>
                <a:ea typeface="Courier New" charset="0"/>
                <a:cs typeface="Courier New" charset="0"/>
              </a:rPr>
            </a:br>
            <a:r>
              <a:rPr lang="en-US" sz="2000" dirty="0">
                <a:solidFill>
                  <a:srgbClr val="FF0000"/>
                </a:solidFill>
                <a:latin typeface="Courier New" charset="0"/>
                <a:ea typeface="Courier New" charset="0"/>
                <a:cs typeface="Courier New" charset="0"/>
              </a:rPr>
              <a:t>				4 10 17 18 20 28 33 35 </a:t>
            </a:r>
            <a:endParaRPr lang="en-US" sz="2000" dirty="0"/>
          </a:p>
          <a:p>
            <a:pPr lvl="1"/>
            <a:r>
              <a:rPr lang="en-US" sz="2000" dirty="0"/>
              <a:t>Repeat with the work efficient kernel </a:t>
            </a:r>
          </a:p>
          <a:p>
            <a:pPr lvl="1"/>
            <a:r>
              <a:rPr lang="en-US" sz="2000" dirty="0">
                <a:solidFill>
                  <a:srgbClr val="FF0000"/>
                </a:solidFill>
              </a:rPr>
              <a:t>Initial array: 		</a:t>
            </a:r>
            <a:r>
              <a:rPr lang="en-US" sz="2000" dirty="0">
                <a:solidFill>
                  <a:srgbClr val="FF0000"/>
                </a:solidFill>
                <a:latin typeface="Courier New" charset="0"/>
                <a:ea typeface="Courier New" charset="0"/>
                <a:cs typeface="Courier New" charset="0"/>
              </a:rPr>
              <a:t>4 6  7  1  2  8  5  2 </a:t>
            </a:r>
          </a:p>
          <a:p>
            <a:pPr lvl="1"/>
            <a:r>
              <a:rPr lang="en-US" sz="2000" dirty="0">
                <a:solidFill>
                  <a:srgbClr val="FF0000"/>
                </a:solidFill>
              </a:rPr>
              <a:t>Reduction steps: 		</a:t>
            </a:r>
            <a:r>
              <a:rPr lang="en-US" sz="2000" dirty="0">
                <a:solidFill>
                  <a:srgbClr val="FF0000"/>
                </a:solidFill>
                <a:latin typeface="Courier New" charset="0"/>
                <a:ea typeface="Courier New" charset="0"/>
                <a:cs typeface="Courier New" charset="0"/>
              </a:rPr>
              <a:t>4 10 7  8  2  10 5  7 </a:t>
            </a:r>
            <a:br>
              <a:rPr lang="en-US" sz="2000" dirty="0">
                <a:solidFill>
                  <a:srgbClr val="FF0000"/>
                </a:solidFill>
                <a:latin typeface="Courier New" charset="0"/>
                <a:ea typeface="Courier New" charset="0"/>
                <a:cs typeface="Courier New" charset="0"/>
              </a:rPr>
            </a:br>
            <a:r>
              <a:rPr lang="en-US" sz="2000" dirty="0">
                <a:solidFill>
                  <a:srgbClr val="FF0000"/>
                </a:solidFill>
                <a:latin typeface="Courier New" charset="0"/>
                <a:ea typeface="Courier New" charset="0"/>
                <a:cs typeface="Courier New" charset="0"/>
              </a:rPr>
              <a:t>				4 10 7  18 2  10 5  17 </a:t>
            </a:r>
            <a:br>
              <a:rPr lang="en-US" sz="2000" dirty="0">
                <a:solidFill>
                  <a:srgbClr val="FF0000"/>
                </a:solidFill>
                <a:latin typeface="Courier New" charset="0"/>
                <a:ea typeface="Courier New" charset="0"/>
                <a:cs typeface="Courier New" charset="0"/>
              </a:rPr>
            </a:br>
            <a:r>
              <a:rPr lang="en-US" sz="2000" dirty="0">
                <a:solidFill>
                  <a:srgbClr val="FF0000"/>
                </a:solidFill>
                <a:latin typeface="Courier New" charset="0"/>
                <a:ea typeface="Courier New" charset="0"/>
                <a:cs typeface="Courier New" charset="0"/>
              </a:rPr>
              <a:t>				4 10 7  18 2  10 5  35 </a:t>
            </a:r>
          </a:p>
          <a:p>
            <a:pPr lvl="1"/>
            <a:r>
              <a:rPr lang="en-US" sz="2000" dirty="0">
                <a:solidFill>
                  <a:srgbClr val="FF0000"/>
                </a:solidFill>
              </a:rPr>
              <a:t>Reverse phase: 		</a:t>
            </a:r>
            <a:r>
              <a:rPr lang="en-US" sz="2000" dirty="0">
                <a:solidFill>
                  <a:srgbClr val="FF0000"/>
                </a:solidFill>
                <a:latin typeface="Courier New" charset="0"/>
                <a:ea typeface="Courier New" charset="0"/>
                <a:cs typeface="Courier New" charset="0"/>
              </a:rPr>
              <a:t>4 10 7  18 2  28 5  35 </a:t>
            </a:r>
            <a:br>
              <a:rPr lang="en-US" sz="2000" dirty="0">
                <a:solidFill>
                  <a:srgbClr val="FF0000"/>
                </a:solidFill>
                <a:latin typeface="Courier New" charset="0"/>
                <a:ea typeface="Courier New" charset="0"/>
                <a:cs typeface="Courier New" charset="0"/>
              </a:rPr>
            </a:br>
            <a:r>
              <a:rPr lang="en-US" sz="2000" dirty="0">
                <a:solidFill>
                  <a:srgbClr val="FF0000"/>
                </a:solidFill>
                <a:latin typeface="Courier New" charset="0"/>
                <a:ea typeface="Courier New" charset="0"/>
                <a:cs typeface="Courier New" charset="0"/>
              </a:rPr>
              <a:t>				4 10 17 18 20 28 33 35 </a:t>
            </a:r>
          </a:p>
          <a:p>
            <a:endParaRPr lang="en-US" sz="2400" dirty="0"/>
          </a:p>
        </p:txBody>
      </p:sp>
      <p:sp>
        <p:nvSpPr>
          <p:cNvPr id="4" name="Slide Number Placeholder 3"/>
          <p:cNvSpPr>
            <a:spLocks noGrp="1"/>
          </p:cNvSpPr>
          <p:nvPr>
            <p:ph type="sldNum" sz="quarter" idx="12"/>
          </p:nvPr>
        </p:nvSpPr>
        <p:spPr/>
        <p:txBody>
          <a:bodyPr/>
          <a:lstStyle/>
          <a:p>
            <a:fld id="{8CF8A4EF-CDB0-3142-B866-F3AD53A0F82F}" type="slidenum">
              <a:rPr lang="en-US" smtClean="0"/>
              <a:t>11</a:t>
            </a:fld>
            <a:endParaRPr lang="en-US"/>
          </a:p>
        </p:txBody>
      </p:sp>
    </p:spTree>
    <p:extLst>
      <p:ext uri="{BB962C8B-B14F-4D97-AF65-F5344CB8AC3E}">
        <p14:creationId xmlns:p14="http://schemas.microsoft.com/office/powerpoint/2010/main" val="1649704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Material on exam </a:t>
            </a:r>
          </a:p>
        </p:txBody>
      </p:sp>
      <p:sp>
        <p:nvSpPr>
          <p:cNvPr id="3" name="Content Placeholder 2"/>
          <p:cNvSpPr>
            <a:spLocks noGrp="1"/>
          </p:cNvSpPr>
          <p:nvPr>
            <p:ph idx="1"/>
          </p:nvPr>
        </p:nvSpPr>
        <p:spPr/>
        <p:txBody>
          <a:bodyPr>
            <a:normAutofit fontScale="77500" lnSpcReduction="20000"/>
          </a:bodyPr>
          <a:lstStyle/>
          <a:p>
            <a:r>
              <a:rPr lang="en-US" dirty="0"/>
              <a:t>Module 1-10</a:t>
            </a:r>
          </a:p>
          <a:p>
            <a:pPr lvl="1"/>
            <a:r>
              <a:rPr lang="en-US" dirty="0"/>
              <a:t>Module 5 is mixed in there somewhere</a:t>
            </a:r>
          </a:p>
          <a:p>
            <a:pPr lvl="1"/>
            <a:endParaRPr lang="en-US" dirty="0"/>
          </a:p>
          <a:p>
            <a:r>
              <a:rPr lang="en-US" dirty="0"/>
              <a:t>Chapters 3-6, 8 and 9 </a:t>
            </a:r>
          </a:p>
          <a:p>
            <a:endParaRPr lang="en-US" dirty="0"/>
          </a:p>
          <a:p>
            <a:r>
              <a:rPr lang="en-US" dirty="0"/>
              <a:t>Understand the CUDA C programming model </a:t>
            </a:r>
          </a:p>
          <a:p>
            <a:endParaRPr lang="en-US" dirty="0"/>
          </a:p>
          <a:p>
            <a:r>
              <a:rPr lang="en-US" dirty="0"/>
              <a:t>Understand the architecture limitations and how to navigate them to improve the performance of your code </a:t>
            </a:r>
          </a:p>
          <a:p>
            <a:endParaRPr lang="en-US" dirty="0"/>
          </a:p>
          <a:p>
            <a:r>
              <a:rPr lang="en-US" dirty="0"/>
              <a:t>Parallel programming patterns. </a:t>
            </a:r>
          </a:p>
          <a:p>
            <a:pPr lvl="1"/>
            <a:r>
              <a:rPr lang="en-US" dirty="0"/>
              <a:t>Analyze for run-time, memory performance (global memory traffic; memory coalescing), work efficiency, resource efficiency, ... </a:t>
            </a:r>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2</a:t>
            </a:fld>
            <a:endParaRPr lang="en-US"/>
          </a:p>
        </p:txBody>
      </p:sp>
    </p:spTree>
    <p:extLst>
      <p:ext uri="{BB962C8B-B14F-4D97-AF65-F5344CB8AC3E}">
        <p14:creationId xmlns:p14="http://schemas.microsoft.com/office/powerpoint/2010/main" val="1010921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Problems</a:t>
            </a:r>
          </a:p>
        </p:txBody>
      </p:sp>
      <p:sp>
        <p:nvSpPr>
          <p:cNvPr id="3" name="Content Placeholder 2"/>
          <p:cNvSpPr>
            <a:spLocks noGrp="1"/>
          </p:cNvSpPr>
          <p:nvPr>
            <p:ph idx="1"/>
          </p:nvPr>
        </p:nvSpPr>
        <p:spPr/>
        <p:txBody>
          <a:bodyPr/>
          <a:lstStyle/>
          <a:p>
            <a:r>
              <a:rPr lang="en-US" dirty="0"/>
              <a:t>Problem 3.5 from the book. If we need to use each thread to calculate one output element of a vector addition, what would be the expression for mapping the thread/block indices to data index. </a:t>
            </a:r>
          </a:p>
          <a:p>
            <a:endParaRPr lang="en-US" dirty="0"/>
          </a:p>
          <a:p>
            <a:r>
              <a:rPr lang="en-US" dirty="0" err="1">
                <a:solidFill>
                  <a:srgbClr val="FF0000"/>
                </a:solidFill>
              </a:rPr>
              <a:t>i</a:t>
            </a:r>
            <a:r>
              <a:rPr lang="en-US" dirty="0">
                <a:solidFill>
                  <a:srgbClr val="FF0000"/>
                </a:solidFill>
              </a:rPr>
              <a:t> = </a:t>
            </a:r>
            <a:r>
              <a:rPr lang="en-US" dirty="0" err="1">
                <a:solidFill>
                  <a:srgbClr val="FF0000"/>
                </a:solidFill>
              </a:rPr>
              <a:t>blockIdx.x</a:t>
            </a:r>
            <a:r>
              <a:rPr lang="en-US" dirty="0">
                <a:solidFill>
                  <a:srgbClr val="FF0000"/>
                </a:solidFill>
              </a:rPr>
              <a:t>*</a:t>
            </a:r>
            <a:r>
              <a:rPr lang="en-US" dirty="0" err="1">
                <a:solidFill>
                  <a:srgbClr val="FF0000"/>
                </a:solidFill>
              </a:rPr>
              <a:t>blockDim.x</a:t>
            </a:r>
            <a:r>
              <a:rPr lang="en-US" dirty="0">
                <a:solidFill>
                  <a:srgbClr val="FF0000"/>
                </a:solidFill>
              </a:rPr>
              <a:t> + </a:t>
            </a:r>
            <a:r>
              <a:rPr lang="en-US" dirty="0" err="1">
                <a:solidFill>
                  <a:srgbClr val="FF0000"/>
                </a:solidFill>
              </a:rPr>
              <a:t>threadIdx.x</a:t>
            </a:r>
            <a:r>
              <a:rPr lang="en-US" dirty="0">
                <a:solidFill>
                  <a:srgbClr val="FF0000"/>
                </a:solidFill>
              </a:rPr>
              <a:t> </a:t>
            </a:r>
          </a:p>
          <a:p>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3</a:t>
            </a:fld>
            <a:endParaRPr lang="en-US"/>
          </a:p>
        </p:txBody>
      </p:sp>
    </p:spTree>
    <p:extLst>
      <p:ext uri="{BB962C8B-B14F-4D97-AF65-F5344CB8AC3E}">
        <p14:creationId xmlns:p14="http://schemas.microsoft.com/office/powerpoint/2010/main" val="2092476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Problem 3.6. We want to use each thread to calculate two adjacent elements of a vector addition. Assume that variable </a:t>
            </a:r>
            <a:r>
              <a:rPr lang="en-US" dirty="0" err="1"/>
              <a:t>i</a:t>
            </a:r>
            <a:r>
              <a:rPr lang="en-US" dirty="0"/>
              <a:t> should be the index for the first element to be processed by a thread. What would be the expression for mapping the thread/block indices to data index. </a:t>
            </a:r>
          </a:p>
          <a:p>
            <a:endParaRPr lang="en-US" dirty="0"/>
          </a:p>
          <a:p>
            <a:r>
              <a:rPr lang="en-US" dirty="0" err="1">
                <a:solidFill>
                  <a:srgbClr val="FF0000"/>
                </a:solidFill>
              </a:rPr>
              <a:t>i</a:t>
            </a:r>
            <a:r>
              <a:rPr lang="en-US" dirty="0">
                <a:solidFill>
                  <a:srgbClr val="FF0000"/>
                </a:solidFill>
              </a:rPr>
              <a:t> = (</a:t>
            </a:r>
            <a:r>
              <a:rPr lang="en-US" dirty="0" err="1">
                <a:solidFill>
                  <a:srgbClr val="FF0000"/>
                </a:solidFill>
              </a:rPr>
              <a:t>blockIdx.x</a:t>
            </a:r>
            <a:r>
              <a:rPr lang="en-US" dirty="0">
                <a:solidFill>
                  <a:srgbClr val="FF0000"/>
                </a:solidFill>
              </a:rPr>
              <a:t>*</a:t>
            </a:r>
            <a:r>
              <a:rPr lang="en-US" dirty="0" err="1">
                <a:solidFill>
                  <a:srgbClr val="FF0000"/>
                </a:solidFill>
              </a:rPr>
              <a:t>blockDim.x</a:t>
            </a:r>
            <a:r>
              <a:rPr lang="en-US" dirty="0">
                <a:solidFill>
                  <a:srgbClr val="FF0000"/>
                </a:solidFill>
              </a:rPr>
              <a:t> + </a:t>
            </a:r>
            <a:r>
              <a:rPr lang="en-US" dirty="0" err="1">
                <a:solidFill>
                  <a:srgbClr val="FF0000"/>
                </a:solidFill>
              </a:rPr>
              <a:t>threadIdx.x</a:t>
            </a:r>
            <a:r>
              <a:rPr lang="en-US" dirty="0">
                <a:solidFill>
                  <a:srgbClr val="FF0000"/>
                </a:solidFill>
              </a:rPr>
              <a:t>)*2 </a:t>
            </a:r>
          </a:p>
          <a:p>
            <a:endParaRPr lang="en-US" dirty="0"/>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4</a:t>
            </a:fld>
            <a:endParaRPr lang="en-US"/>
          </a:p>
        </p:txBody>
      </p:sp>
    </p:spTree>
    <p:extLst>
      <p:ext uri="{BB962C8B-B14F-4D97-AF65-F5344CB8AC3E}">
        <p14:creationId xmlns:p14="http://schemas.microsoft.com/office/powerpoint/2010/main" val="71662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Assume that the vector length is 2000, and each thread calculates one output element, with a block size of 512. How many threads will there be in the grid? </a:t>
            </a:r>
          </a:p>
          <a:p>
            <a:r>
              <a:rPr lang="is-IS" dirty="0">
                <a:solidFill>
                  <a:srgbClr val="FF0000"/>
                </a:solidFill>
              </a:rPr>
              <a:t>2000 </a:t>
            </a:r>
          </a:p>
          <a:p>
            <a:endParaRPr lang="en-US" dirty="0"/>
          </a:p>
          <a:p>
            <a:r>
              <a:rPr lang="en-US" dirty="0"/>
              <a:t>How many warps will have divergence? </a:t>
            </a:r>
          </a:p>
          <a:p>
            <a:r>
              <a:rPr lang="en-US" dirty="0">
                <a:solidFill>
                  <a:srgbClr val="FF0000"/>
                </a:solidFill>
                <a:effectLst/>
              </a:rPr>
              <a:t>1, the last warp only have 16 elements</a:t>
            </a:r>
          </a:p>
        </p:txBody>
      </p:sp>
      <p:sp>
        <p:nvSpPr>
          <p:cNvPr id="4" name="Slide Number Placeholder 3"/>
          <p:cNvSpPr>
            <a:spLocks noGrp="1"/>
          </p:cNvSpPr>
          <p:nvPr>
            <p:ph type="sldNum" sz="quarter" idx="12"/>
          </p:nvPr>
        </p:nvSpPr>
        <p:spPr/>
        <p:txBody>
          <a:bodyPr/>
          <a:lstStyle/>
          <a:p>
            <a:fld id="{8CF8A4EF-CDB0-3142-B866-F3AD53A0F82F}" type="slidenum">
              <a:rPr lang="en-US" smtClean="0"/>
              <a:t>5</a:t>
            </a:fld>
            <a:endParaRPr lang="en-US"/>
          </a:p>
        </p:txBody>
      </p:sp>
    </p:spTree>
    <p:extLst>
      <p:ext uri="{BB962C8B-B14F-4D97-AF65-F5344CB8AC3E}">
        <p14:creationId xmlns:p14="http://schemas.microsoft.com/office/powerpoint/2010/main" val="14984224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4.4: You need to write a kernel that operates on an image of size 400x900. You would like to allocate one thread to each pixel. You would like the thread blocks to be square and to use the maximum number of threads per block possible on the device (assume max # of threads per block is 1024). How would you select the grid and block dimensions? </a:t>
            </a:r>
          </a:p>
          <a:p>
            <a:endParaRPr lang="en-US" dirty="0"/>
          </a:p>
          <a:p>
            <a:r>
              <a:rPr lang="en-US" dirty="0">
                <a:solidFill>
                  <a:srgbClr val="FF0000"/>
                </a:solidFill>
              </a:rPr>
              <a:t>Block dim = 32x32 (=1024 threads)</a:t>
            </a:r>
            <a:br>
              <a:rPr lang="en-US" dirty="0">
                <a:solidFill>
                  <a:srgbClr val="FF0000"/>
                </a:solidFill>
              </a:rPr>
            </a:br>
            <a:r>
              <a:rPr lang="en-US" dirty="0">
                <a:solidFill>
                  <a:srgbClr val="FF0000"/>
                </a:solidFill>
              </a:rPr>
              <a:t>Grid dim = ceil(400/32) x ceil(900/32) = 13x29</a:t>
            </a:r>
          </a:p>
          <a:p>
            <a:endParaRPr lang="en-US" dirty="0"/>
          </a:p>
          <a:p>
            <a:r>
              <a:rPr lang="en-US" dirty="0"/>
              <a:t>Assuming next that we use blocks of size 16x16, how many warps would experience thread divergence? </a:t>
            </a:r>
          </a:p>
          <a:p>
            <a:endParaRPr lang="en-US" dirty="0"/>
          </a:p>
          <a:p>
            <a:endParaRPr lang="en-US" dirty="0"/>
          </a:p>
          <a:p>
            <a:r>
              <a:rPr lang="en-US" dirty="0">
                <a:solidFill>
                  <a:srgbClr val="FF0000"/>
                </a:solidFill>
              </a:rPr>
              <a:t>200 warps. A warp spans 2x16 of the block. The right most block only have 4 threads active (900%16). </a:t>
            </a:r>
          </a:p>
          <a:p>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6</a:t>
            </a:fld>
            <a:endParaRPr lang="en-US"/>
          </a:p>
        </p:txBody>
      </p:sp>
    </p:spTree>
    <p:extLst>
      <p:ext uri="{BB962C8B-B14F-4D97-AF65-F5344CB8AC3E}">
        <p14:creationId xmlns:p14="http://schemas.microsoft.com/office/powerpoint/2010/main" val="1991986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For the simple reduction kernel, if the block size is 1024, how many warps will have thread divergence during the fifth iteration? </a:t>
            </a:r>
          </a:p>
          <a:p>
            <a:r>
              <a:rPr lang="en-US" dirty="0">
                <a:solidFill>
                  <a:srgbClr val="FF0000"/>
                </a:solidFill>
              </a:rPr>
              <a:t>All warps in the thread block will be divergent</a:t>
            </a:r>
          </a:p>
          <a:p>
            <a:endParaRPr lang="en-US" dirty="0"/>
          </a:p>
          <a:p>
            <a:r>
              <a:rPr lang="en-US" dirty="0"/>
              <a:t>How many for the improved kernel? </a:t>
            </a:r>
          </a:p>
          <a:p>
            <a:r>
              <a:rPr lang="en-US" dirty="0">
                <a:solidFill>
                  <a:srgbClr val="FF0000"/>
                </a:solidFill>
              </a:rPr>
              <a:t>0</a:t>
            </a:r>
          </a:p>
        </p:txBody>
      </p:sp>
      <p:sp>
        <p:nvSpPr>
          <p:cNvPr id="4" name="Slide Number Placeholder 3"/>
          <p:cNvSpPr>
            <a:spLocks noGrp="1"/>
          </p:cNvSpPr>
          <p:nvPr>
            <p:ph type="sldNum" sz="quarter" idx="12"/>
          </p:nvPr>
        </p:nvSpPr>
        <p:spPr/>
        <p:txBody>
          <a:bodyPr/>
          <a:lstStyle/>
          <a:p>
            <a:fld id="{8CF8A4EF-CDB0-3142-B866-F3AD53A0F82F}" type="slidenum">
              <a:rPr lang="en-US" smtClean="0"/>
              <a:t>7</a:t>
            </a:fld>
            <a:endParaRPr lang="en-US"/>
          </a:p>
        </p:txBody>
      </p:sp>
    </p:spTree>
    <p:extLst>
      <p:ext uri="{BB962C8B-B14F-4D97-AF65-F5344CB8AC3E}">
        <p14:creationId xmlns:p14="http://schemas.microsoft.com/office/powerpoint/2010/main" val="973960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800" dirty="0"/>
              <a:t>Recall the more efficient reduction kernel </a:t>
            </a:r>
          </a:p>
        </p:txBody>
      </p:sp>
      <p:sp>
        <p:nvSpPr>
          <p:cNvPr id="3" name="Content Placeholder 2"/>
          <p:cNvSpPr>
            <a:spLocks noGrp="1"/>
          </p:cNvSpPr>
          <p:nvPr>
            <p:ph idx="1"/>
          </p:nvPr>
        </p:nvSpPr>
        <p:spPr/>
        <p:txBody>
          <a:bodyPr/>
          <a:lstStyle/>
          <a:p>
            <a:pPr marL="0" lvl="0" indent="0" fontAlgn="auto">
              <a:spcBef>
                <a:spcPts val="0"/>
              </a:spcBef>
              <a:spcAft>
                <a:spcPts val="0"/>
              </a:spcAft>
              <a:buClrTx/>
              <a:buSzTx/>
              <a:buNone/>
            </a:pPr>
            <a:r>
              <a:rPr lang="en-US" sz="1800" dirty="0">
                <a:latin typeface="Courier New" charset="0"/>
                <a:ea typeface="Courier New" charset="0"/>
                <a:cs typeface="Courier New" charset="0"/>
              </a:rPr>
              <a:t>for (unsigned </a:t>
            </a:r>
            <a:r>
              <a:rPr lang="en-US" sz="1800" dirty="0" err="1">
                <a:latin typeface="Courier New" charset="0"/>
                <a:ea typeface="Courier New" charset="0"/>
                <a:cs typeface="Courier New" charset="0"/>
              </a:rPr>
              <a:t>int</a:t>
            </a:r>
            <a:r>
              <a:rPr lang="en-US" sz="1800" dirty="0">
                <a:latin typeface="Courier New" charset="0"/>
                <a:ea typeface="Courier New" charset="0"/>
                <a:cs typeface="Courier New" charset="0"/>
              </a:rPr>
              <a:t> stride = </a:t>
            </a:r>
            <a:r>
              <a:rPr lang="en-US" sz="1800" dirty="0" err="1">
                <a:latin typeface="Courier New" charset="0"/>
                <a:ea typeface="Courier New" charset="0"/>
                <a:cs typeface="Courier New" charset="0"/>
              </a:rPr>
              <a:t>blockDim.x</a:t>
            </a:r>
            <a:r>
              <a:rPr lang="en-US" sz="1800" dirty="0">
                <a:latin typeface="Courier New" charset="0"/>
                <a:ea typeface="Courier New" charset="0"/>
                <a:cs typeface="Courier New" charset="0"/>
              </a:rPr>
              <a:t>; </a:t>
            </a:r>
          </a:p>
          <a:p>
            <a:pPr marL="0" lvl="0" indent="0" fontAlgn="auto">
              <a:spcBef>
                <a:spcPts val="0"/>
              </a:spcBef>
              <a:spcAft>
                <a:spcPts val="0"/>
              </a:spcAft>
              <a:buClrTx/>
              <a:buSzTx/>
              <a:buNone/>
            </a:pPr>
            <a:r>
              <a:rPr lang="en-US" sz="1800" dirty="0">
                <a:latin typeface="Courier New" charset="0"/>
                <a:ea typeface="Courier New" charset="0"/>
                <a:cs typeface="Courier New" charset="0"/>
              </a:rPr>
              <a:t>     stride &gt; 0; stride /= 2)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__</a:t>
            </a:r>
            <a:r>
              <a:rPr lang="en-US" sz="1800" dirty="0" err="1">
                <a:latin typeface="Courier New" charset="0"/>
                <a:ea typeface="Courier New" charset="0"/>
                <a:cs typeface="Courier New" charset="0"/>
              </a:rPr>
              <a:t>syncthreads</a:t>
            </a:r>
            <a:r>
              <a:rPr lang="en-US" sz="1800" dirty="0">
                <a:latin typeface="Courier New" charset="0"/>
                <a:ea typeface="Courier New" charset="0"/>
                <a:cs typeface="Courier New" charset="0"/>
              </a:rPr>
              <a:t>(); </a:t>
            </a:r>
          </a:p>
          <a:p>
            <a:pPr marL="0" lvl="0" indent="0" fontAlgn="auto">
              <a:spcBef>
                <a:spcPts val="0"/>
              </a:spcBef>
              <a:spcAft>
                <a:spcPts val="0"/>
              </a:spcAft>
              <a:buClrTx/>
              <a:buSzTx/>
              <a:buNone/>
            </a:pPr>
            <a:r>
              <a:rPr lang="en-US" sz="1800" dirty="0">
                <a:latin typeface="Courier New" charset="0"/>
                <a:ea typeface="Courier New" charset="0"/>
                <a:cs typeface="Courier New" charset="0"/>
              </a:rPr>
              <a:t>   if (t &lt; stride) </a:t>
            </a:r>
          </a:p>
          <a:p>
            <a:pPr marL="0" lvl="0" indent="0" fontAlgn="auto">
              <a:spcBef>
                <a:spcPts val="0"/>
              </a:spcBef>
              <a:spcAft>
                <a:spcPts val="0"/>
              </a:spcAft>
              <a:buClrTx/>
              <a:buSzTx/>
              <a:buNone/>
            </a:pP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a:t>
            </a:r>
            <a:r>
              <a:rPr lang="en-US" sz="1800" dirty="0" err="1">
                <a:latin typeface="Courier New" charset="0"/>
                <a:ea typeface="Courier New" charset="0"/>
                <a:cs typeface="Courier New" charset="0"/>
              </a:rPr>
              <a:t>t+stride</a:t>
            </a:r>
            <a:r>
              <a:rPr lang="en-US" sz="1800" dirty="0">
                <a:latin typeface="Courier New" charset="0"/>
                <a:ea typeface="Courier New" charset="0"/>
                <a:cs typeface="Courier New" charset="0"/>
              </a:rPr>
              <a:t>]; </a:t>
            </a:r>
          </a:p>
          <a:p>
            <a:pPr marL="0" lvl="0" indent="0" fontAlgn="auto">
              <a:spcBef>
                <a:spcPts val="0"/>
              </a:spcBef>
              <a:spcAft>
                <a:spcPts val="0"/>
              </a:spcAft>
              <a:buClrTx/>
              <a:buSzTx/>
              <a:buNone/>
            </a:pPr>
            <a:r>
              <a:rPr lang="en-US" sz="1800" dirty="0">
                <a:latin typeface="Courier New" charset="0"/>
                <a:ea typeface="Courier New" charset="0"/>
                <a:cs typeface="Courier New" charset="0"/>
              </a:rPr>
              <a:t>}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a:p>
            <a:pPr marL="0" indent="0" fontAlgn="auto">
              <a:spcBef>
                <a:spcPts val="0"/>
              </a:spcBef>
              <a:spcAft>
                <a:spcPts val="0"/>
              </a:spcAft>
              <a:buClrTx/>
              <a:buSzTx/>
              <a:buNone/>
            </a:pPr>
            <a:endParaRPr lang="en-US" dirty="0"/>
          </a:p>
          <a:p>
            <a:pPr marL="0" indent="0" fontAlgn="auto">
              <a:spcBef>
                <a:spcPts val="0"/>
              </a:spcBef>
              <a:spcAft>
                <a:spcPts val="0"/>
              </a:spcAft>
              <a:buClrTx/>
              <a:buSzTx/>
              <a:buNone/>
            </a:pPr>
            <a:r>
              <a:rPr lang="en-US" dirty="0"/>
              <a:t>A bright engineer wanted to optimize this kernel by unrolling the last five steps as follows.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2"/>
          </p:nvPr>
        </p:nvSpPr>
        <p:spPr/>
        <p:txBody>
          <a:bodyPr/>
          <a:lstStyle/>
          <a:p>
            <a:fld id="{8CF8A4EF-CDB0-3142-B866-F3AD53A0F82F}" type="slidenum">
              <a:rPr lang="en-US" smtClean="0"/>
              <a:t>8</a:t>
            </a:fld>
            <a:endParaRPr lang="en-US"/>
          </a:p>
        </p:txBody>
      </p:sp>
    </p:spTree>
    <p:extLst>
      <p:ext uri="{BB962C8B-B14F-4D97-AF65-F5344CB8AC3E}">
        <p14:creationId xmlns:p14="http://schemas.microsoft.com/office/powerpoint/2010/main" val="442205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1800" dirty="0">
                <a:latin typeface="Courier New" charset="0"/>
                <a:ea typeface="Courier New" charset="0"/>
                <a:cs typeface="Courier New" charset="0"/>
              </a:rPr>
              <a:t>for (unsigned </a:t>
            </a:r>
            <a:r>
              <a:rPr lang="en-US" sz="1800" dirty="0" err="1">
                <a:latin typeface="Courier New" charset="0"/>
                <a:ea typeface="Courier New" charset="0"/>
                <a:cs typeface="Courier New" charset="0"/>
              </a:rPr>
              <a:t>int</a:t>
            </a:r>
            <a:r>
              <a:rPr lang="en-US" sz="1800" dirty="0">
                <a:latin typeface="Courier New" charset="0"/>
                <a:ea typeface="Courier New" charset="0"/>
                <a:cs typeface="Courier New" charset="0"/>
              </a:rPr>
              <a:t> stride = </a:t>
            </a:r>
            <a:r>
              <a:rPr lang="en-US" sz="1800" dirty="0" err="1">
                <a:latin typeface="Courier New" charset="0"/>
                <a:ea typeface="Courier New" charset="0"/>
                <a:cs typeface="Courier New" charset="0"/>
              </a:rPr>
              <a:t>blockDim.x</a:t>
            </a: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stride &gt;= 32; stride &gt;&gt;= 1)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__</a:t>
            </a:r>
            <a:r>
              <a:rPr lang="en-US" sz="1800" dirty="0" err="1">
                <a:latin typeface="Courier New" charset="0"/>
                <a:ea typeface="Courier New" charset="0"/>
                <a:cs typeface="Courier New" charset="0"/>
              </a:rPr>
              <a:t>syncthreads</a:t>
            </a: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if (t &lt; stride)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a:t>
            </a:r>
            <a:r>
              <a:rPr lang="en-US" sz="1800" dirty="0" err="1">
                <a:latin typeface="Courier New" charset="0"/>
                <a:ea typeface="Courier New" charset="0"/>
                <a:cs typeface="Courier New" charset="0"/>
              </a:rPr>
              <a:t>t+stride</a:t>
            </a:r>
            <a:r>
              <a:rPr lang="en-US" sz="1800" dirty="0">
                <a:latin typeface="Courier New" charset="0"/>
                <a:ea typeface="Courier New" charset="0"/>
                <a:cs typeface="Courier New" charset="0"/>
              </a:rPr>
              <a:t>];</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__</a:t>
            </a:r>
            <a:r>
              <a:rPr lang="en-US" sz="1800" dirty="0" err="1">
                <a:latin typeface="Courier New" charset="0"/>
                <a:ea typeface="Courier New" charset="0"/>
                <a:cs typeface="Courier New" charset="0"/>
              </a:rPr>
              <a:t>syncthreads</a:t>
            </a:r>
            <a:r>
              <a:rPr lang="en-US" sz="1800" dirty="0">
                <a:latin typeface="Courier New" charset="0"/>
                <a:ea typeface="Courier New" charset="0"/>
                <a:cs typeface="Courier New" charset="0"/>
              </a:rPr>
              <a:t>(); </a:t>
            </a:r>
          </a:p>
          <a:p>
            <a:pPr marL="0" indent="0">
              <a:buNone/>
            </a:pPr>
            <a:r>
              <a:rPr lang="en-US" sz="1800" dirty="0">
                <a:latin typeface="Courier New" charset="0"/>
                <a:ea typeface="Courier New" charset="0"/>
                <a:cs typeface="Courier New" charset="0"/>
              </a:rPr>
              <a:t>if(t &lt; 32) { </a:t>
            </a:r>
          </a:p>
          <a:p>
            <a:pPr marL="0" indent="0">
              <a:buNone/>
            </a:pP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[t+16]; </a:t>
            </a:r>
          </a:p>
          <a:p>
            <a:pPr marL="0" indent="0">
              <a:buNone/>
            </a:pP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[t+8]; </a:t>
            </a:r>
          </a:p>
          <a:p>
            <a:pPr marL="0" indent="0">
              <a:buNone/>
            </a:pP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[t+4]; </a:t>
            </a:r>
          </a:p>
          <a:p>
            <a:pPr marL="0" indent="0">
              <a:buNone/>
            </a:pP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[t+2]; </a:t>
            </a:r>
          </a:p>
          <a:p>
            <a:pPr marL="0" indent="0">
              <a:buNone/>
            </a:pPr>
            <a:r>
              <a:rPr lang="en-US" sz="1800" dirty="0">
                <a:latin typeface="Courier New" charset="0"/>
                <a:ea typeface="Courier New" charset="0"/>
                <a:cs typeface="Courier New" charset="0"/>
              </a:rPr>
              <a: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 </a:t>
            </a:r>
            <a:r>
              <a:rPr lang="en-US" sz="1800" dirty="0" err="1">
                <a:latin typeface="Courier New" charset="0"/>
                <a:ea typeface="Courier New" charset="0"/>
                <a:cs typeface="Courier New" charset="0"/>
              </a:rPr>
              <a:t>partialSum</a:t>
            </a:r>
            <a:r>
              <a:rPr lang="en-US" sz="1800" dirty="0">
                <a:latin typeface="Courier New" charset="0"/>
                <a:ea typeface="Courier New" charset="0"/>
                <a:cs typeface="Courier New" charset="0"/>
              </a:rPr>
              <a:t>[t+1]; </a:t>
            </a:r>
            <a:br>
              <a:rPr lang="en-US" sz="1800" dirty="0">
                <a:latin typeface="Courier New" charset="0"/>
                <a:ea typeface="Courier New" charset="0"/>
                <a:cs typeface="Courier New" charset="0"/>
              </a:rPr>
            </a:br>
            <a:r>
              <a:rPr lang="en-US" sz="1800" dirty="0">
                <a:latin typeface="Courier New" charset="0"/>
                <a:ea typeface="Courier New" charset="0"/>
                <a:cs typeface="Courier New" charset="0"/>
              </a:rPr>
              <a:t>} </a:t>
            </a:r>
          </a:p>
          <a:p>
            <a:r>
              <a:rPr lang="en-US" sz="2000" dirty="0"/>
              <a:t>What are they thinking? Will this work? Will performance be better? </a:t>
            </a:r>
          </a:p>
          <a:p>
            <a:r>
              <a:rPr lang="en-US" sz="2000" dirty="0">
                <a:solidFill>
                  <a:srgbClr val="FF0000"/>
                </a:solidFill>
              </a:rPr>
              <a:t>Eliminated </a:t>
            </a:r>
            <a:r>
              <a:rPr lang="en-US" sz="2000" dirty="0" err="1">
                <a:solidFill>
                  <a:srgbClr val="FF0000"/>
                </a:solidFill>
              </a:rPr>
              <a:t>syncthreads</a:t>
            </a:r>
            <a:r>
              <a:rPr lang="en-US" sz="2000" dirty="0">
                <a:solidFill>
                  <a:srgbClr val="FF0000"/>
                </a:solidFill>
              </a:rPr>
              <a:t> for last 5 </a:t>
            </a:r>
            <a:r>
              <a:rPr lang="en-US" sz="2000" dirty="0" err="1">
                <a:solidFill>
                  <a:srgbClr val="FF0000"/>
                </a:solidFill>
              </a:rPr>
              <a:t>iter</a:t>
            </a:r>
            <a:r>
              <a:rPr lang="en-US" sz="2000" dirty="0">
                <a:solidFill>
                  <a:srgbClr val="FF0000"/>
                </a:solidFill>
              </a:rPr>
              <a:t>.. Rely on implicit warp sync.</a:t>
            </a:r>
          </a:p>
          <a:p>
            <a:endParaRPr lang="en-US" sz="1800" dirty="0">
              <a:latin typeface="Courier New" charset="0"/>
              <a:ea typeface="Courier New" charset="0"/>
              <a:cs typeface="Courier New" charset="0"/>
            </a:endParaRPr>
          </a:p>
        </p:txBody>
      </p:sp>
      <p:sp>
        <p:nvSpPr>
          <p:cNvPr id="4" name="Slide Number Placeholder 3"/>
          <p:cNvSpPr>
            <a:spLocks noGrp="1"/>
          </p:cNvSpPr>
          <p:nvPr>
            <p:ph type="sldNum" sz="quarter" idx="12"/>
          </p:nvPr>
        </p:nvSpPr>
        <p:spPr/>
        <p:txBody>
          <a:bodyPr/>
          <a:lstStyle/>
          <a:p>
            <a:fld id="{8CF8A4EF-CDB0-3142-B866-F3AD53A0F82F}" type="slidenum">
              <a:rPr lang="en-US" smtClean="0"/>
              <a:t>9</a:t>
            </a:fld>
            <a:endParaRPr lang="en-US"/>
          </a:p>
        </p:txBody>
      </p:sp>
    </p:spTree>
    <p:extLst>
      <p:ext uri="{BB962C8B-B14F-4D97-AF65-F5344CB8AC3E}">
        <p14:creationId xmlns:p14="http://schemas.microsoft.com/office/powerpoint/2010/main" val="6142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UCRTemplate4">
  <a:themeElements>
    <a:clrScheme name="UCRTemplate4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UCRTemplate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UCRTemplate4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UCRTemplate4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UCRTemplate4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UCRTemplate4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UCRTemplate4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UCRTemplate4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UCRTemplate4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UCRTemplate4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UCRTemplate4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UCRTemplate4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UCRTemplate_custom.pot</Template>
  <TotalTime>4498</TotalTime>
  <Words>485</Words>
  <Application>Microsoft Office PowerPoint</Application>
  <PresentationFormat>On-screen Show (4:3)</PresentationFormat>
  <Paragraphs>91</Paragraphs>
  <Slides>11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ＭＳ Ｐゴシック</vt:lpstr>
      <vt:lpstr>Arial</vt:lpstr>
      <vt:lpstr>Calibri</vt:lpstr>
      <vt:lpstr>Courier New</vt:lpstr>
      <vt:lpstr>Wingdings</vt:lpstr>
      <vt:lpstr>UCRTemplate4</vt:lpstr>
      <vt:lpstr>CS/EE 217 – GPU Architecture and Parallel Programming</vt:lpstr>
      <vt:lpstr>Material on exam </vt:lpstr>
      <vt:lpstr>Review Problems</vt:lpstr>
      <vt:lpstr>PowerPoint Presentation</vt:lpstr>
      <vt:lpstr>PowerPoint Presentation</vt:lpstr>
      <vt:lpstr>PowerPoint Presentation</vt:lpstr>
      <vt:lpstr>PowerPoint Presentation</vt:lpstr>
      <vt:lpstr>Recall the more efficient reduction kernel </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dc:creator>
  <cp:lastModifiedBy>ENGR\dwong</cp:lastModifiedBy>
  <cp:revision>69</cp:revision>
  <dcterms:created xsi:type="dcterms:W3CDTF">2015-12-30T09:03:10Z</dcterms:created>
  <dcterms:modified xsi:type="dcterms:W3CDTF">2016-10-25T14:56:12Z</dcterms:modified>
</cp:coreProperties>
</file>