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4FB3"/>
    <a:srgbClr val="EA9B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3"/>
  </p:normalViewPr>
  <p:slideViewPr>
    <p:cSldViewPr snapToGrid="0" snapToObjects="1">
      <p:cViewPr varScale="1">
        <p:scale>
          <a:sx n="119" d="100"/>
          <a:sy n="119" d="100"/>
        </p:scale>
        <p:origin x="144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F5E1E6-B388-854A-871A-F410DFA16DE9}" type="datetimeFigureOut">
              <a:rPr lang="en-US" smtClean="0"/>
              <a:t>10/19/16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9E9CD4-197F-4F40-8589-60F84AAB0678}" type="slidenum">
              <a:rPr lang="en-US" smtClean="0"/>
              <a:t>‹#›</a:t>
            </a:fld>
            <a:endParaRPr lang="en-US"/>
          </a:p>
        </p:txBody>
      </p:sp>
    </p:spTree>
    <p:extLst>
      <p:ext uri="{BB962C8B-B14F-4D97-AF65-F5344CB8AC3E}">
        <p14:creationId xmlns:p14="http://schemas.microsoft.com/office/powerpoint/2010/main" val="17205324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3A2BEC-5DCF-B74E-9F74-1999361AA18B}" type="datetimeFigureOut">
              <a:rPr lang="en-US" smtClean="0"/>
              <a:t>10/19/16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4FF544-3B26-184B-8E3E-D76FB84FCC00}" type="slidenum">
              <a:rPr lang="en-US" smtClean="0"/>
              <a:t>‹#›</a:t>
            </a:fld>
            <a:endParaRPr lang="en-US"/>
          </a:p>
        </p:txBody>
      </p:sp>
    </p:spTree>
    <p:extLst>
      <p:ext uri="{BB962C8B-B14F-4D97-AF65-F5344CB8AC3E}">
        <p14:creationId xmlns:p14="http://schemas.microsoft.com/office/powerpoint/2010/main" val="21606082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3" descr="full_blue_t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3200400" y="381000"/>
            <a:ext cx="5562600" cy="2743200"/>
          </a:xfrm>
        </p:spPr>
        <p:txBody>
          <a:bodyPr/>
          <a:lstStyle>
            <a:lvl1pPr>
              <a:defRPr sz="4800">
                <a:solidFill>
                  <a:schemeClr val="bg1"/>
                </a:solidFill>
              </a:defRPr>
            </a:lvl1pPr>
          </a:lstStyle>
          <a:p>
            <a:pPr lvl="0"/>
            <a:r>
              <a:rPr lang="en-US" noProof="0" smtClean="0"/>
              <a:t>Click to edit Master title style</a:t>
            </a:r>
          </a:p>
        </p:txBody>
      </p:sp>
      <p:sp>
        <p:nvSpPr>
          <p:cNvPr id="5124" name="Rectangle 4"/>
          <p:cNvSpPr>
            <a:spLocks noGrp="1" noChangeArrowheads="1"/>
          </p:cNvSpPr>
          <p:nvPr>
            <p:ph type="subTitle" idx="1"/>
          </p:nvPr>
        </p:nvSpPr>
        <p:spPr>
          <a:xfrm>
            <a:off x="3200400" y="3276600"/>
            <a:ext cx="5562600" cy="2362200"/>
          </a:xfrm>
        </p:spPr>
        <p:txBody>
          <a:bodyPr/>
          <a:lstStyle>
            <a:lvl1pPr marL="0" indent="0">
              <a:buFont typeface="Wingdings" charset="0"/>
              <a:buNone/>
              <a:defRPr sz="3200">
                <a:solidFill>
                  <a:srgbClr val="F1AB00"/>
                </a:solidFill>
              </a:defRPr>
            </a:lvl1pPr>
          </a:lstStyle>
          <a:p>
            <a:pPr lvl="0"/>
            <a:r>
              <a:rPr lang="en-US" noProof="0" smtClean="0"/>
              <a:t>Click to edit Master subtitle style</a:t>
            </a:r>
          </a:p>
        </p:txBody>
      </p:sp>
      <p:sp>
        <p:nvSpPr>
          <p:cNvPr id="5" name="Rectangle 5"/>
          <p:cNvSpPr>
            <a:spLocks noGrp="1" noChangeArrowheads="1"/>
          </p:cNvSpPr>
          <p:nvPr>
            <p:ph type="dt" sz="half" idx="10"/>
          </p:nvPr>
        </p:nvSpPr>
        <p:spPr/>
        <p:txBody>
          <a:bodyPr/>
          <a:lstStyle>
            <a:lvl1pPr>
              <a:defRPr smtClean="0">
                <a:solidFill>
                  <a:schemeClr val="bg1"/>
                </a:solidFill>
              </a:defRPr>
            </a:lvl1pPr>
          </a:lstStyle>
          <a:p>
            <a:fld id="{F9B95B35-0D17-4741-B451-5C93330B1713}" type="datetime1">
              <a:rPr lang="en-US" smtClean="0"/>
              <a:t>10/19/16</a:t>
            </a:fld>
            <a:endParaRPr lang="en-US"/>
          </a:p>
        </p:txBody>
      </p:sp>
      <p:sp>
        <p:nvSpPr>
          <p:cNvPr id="6" name="Rectangle 6"/>
          <p:cNvSpPr>
            <a:spLocks noGrp="1" noChangeArrowheads="1"/>
          </p:cNvSpPr>
          <p:nvPr>
            <p:ph type="ftr" sz="quarter" idx="11"/>
          </p:nvPr>
        </p:nvSpPr>
        <p:spPr/>
        <p:txBody>
          <a:bodyPr/>
          <a:lstStyle>
            <a:lvl1pPr>
              <a:defRPr smtClean="0">
                <a:solidFill>
                  <a:schemeClr val="bg1"/>
                </a:solidFill>
              </a:defRPr>
            </a:lvl1pPr>
          </a:lstStyle>
          <a:p>
            <a:endParaRPr lang="en-US"/>
          </a:p>
        </p:txBody>
      </p:sp>
      <p:sp>
        <p:nvSpPr>
          <p:cNvPr id="7" name="Rectangle 7"/>
          <p:cNvSpPr>
            <a:spLocks noGrp="1" noChangeArrowheads="1"/>
          </p:cNvSpPr>
          <p:nvPr>
            <p:ph type="sldNum" sz="quarter" idx="12"/>
          </p:nvPr>
        </p:nvSpPr>
        <p:spPr/>
        <p:txBody>
          <a:bodyPr/>
          <a:lstStyle>
            <a:lvl1pPr>
              <a:defRPr smtClean="0">
                <a:solidFill>
                  <a:schemeClr val="bg1"/>
                </a:solidFill>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835172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CF402B14-1E9F-214B-B3AB-3F4BA5049712}" type="datetime1">
              <a:rPr lang="en-US" smtClean="0"/>
              <a:t>10/19/16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3553364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169B369B-E070-EE45-ABD7-FD4376224AB6}" type="datetime1">
              <a:rPr lang="en-US" smtClean="0"/>
              <a:t>10/19/16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30810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fld id="{620976FB-97CC-264D-98AE-D8A60E68692E}" type="datetime1">
              <a:rPr lang="en-US" smtClean="0"/>
              <a:t>10/19/16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4490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fld id="{7E05D3F6-B18C-1443-9C10-ED107BEFDDB9}" type="datetime1">
              <a:rPr lang="en-US" smtClean="0"/>
              <a:t>10/19/16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94884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fld id="{CE70A6E1-D31C-AA45-B7A3-DC83FF74E453}" type="datetime1">
              <a:rPr lang="en-US" smtClean="0"/>
              <a:t>10/19/16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739665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fld id="{0403EC3C-DACA-7243-B268-F534611C1DD1}" type="datetime1">
              <a:rPr lang="en-US" smtClean="0"/>
              <a:t>10/19/16</a:t>
            </a:fld>
            <a:endParaRPr lang="en-US"/>
          </a:p>
        </p:txBody>
      </p:sp>
      <p:sp>
        <p:nvSpPr>
          <p:cNvPr id="8" name="Rectangle 6"/>
          <p:cNvSpPr>
            <a:spLocks noGrp="1" noChangeArrowheads="1"/>
          </p:cNvSpPr>
          <p:nvPr>
            <p:ph type="ftr" sz="quarter" idx="11"/>
          </p:nvPr>
        </p:nvSpPr>
        <p:spPr>
          <a:ln/>
        </p:spPr>
        <p:txBody>
          <a:bodyPr/>
          <a:lstStyle>
            <a:lvl1pPr>
              <a:defRPr/>
            </a:lvl1pPr>
          </a:lstStyle>
          <a:p>
            <a:endParaRPr lang="en-US"/>
          </a:p>
        </p:txBody>
      </p:sp>
      <p:sp>
        <p:nvSpPr>
          <p:cNvPr id="9"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48722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fld id="{CB059374-8DED-C841-87BA-472C10B09F41}" type="datetime1">
              <a:rPr lang="en-US" smtClean="0"/>
              <a:t>10/19/16</a:t>
            </a:fld>
            <a:endParaRPr lang="en-US"/>
          </a:p>
        </p:txBody>
      </p:sp>
      <p:sp>
        <p:nvSpPr>
          <p:cNvPr id="4" name="Rectangle 6"/>
          <p:cNvSpPr>
            <a:spLocks noGrp="1" noChangeArrowheads="1"/>
          </p:cNvSpPr>
          <p:nvPr>
            <p:ph type="ftr" sz="quarter" idx="11"/>
          </p:nvPr>
        </p:nvSpPr>
        <p:spPr>
          <a:ln/>
        </p:spPr>
        <p:txBody>
          <a:bodyPr/>
          <a:lstStyle>
            <a:lvl1pPr>
              <a:defRPr/>
            </a:lvl1pPr>
          </a:lstStyle>
          <a:p>
            <a:endParaRPr lang="en-US"/>
          </a:p>
        </p:txBody>
      </p:sp>
      <p:sp>
        <p:nvSpPr>
          <p:cNvPr id="5"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74738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fld id="{3AE28E68-9E9A-DF48-AF81-DE6AE9289ED5}" type="datetime1">
              <a:rPr lang="en-US" smtClean="0"/>
              <a:t>10/19/16</a:t>
            </a:fld>
            <a:endParaRPr lang="en-US"/>
          </a:p>
        </p:txBody>
      </p:sp>
      <p:sp>
        <p:nvSpPr>
          <p:cNvPr id="3" name="Rectangle 6"/>
          <p:cNvSpPr>
            <a:spLocks noGrp="1" noChangeArrowheads="1"/>
          </p:cNvSpPr>
          <p:nvPr>
            <p:ph type="ftr" sz="quarter" idx="11"/>
          </p:nvPr>
        </p:nvSpPr>
        <p:spPr>
          <a:ln/>
        </p:spPr>
        <p:txBody>
          <a:bodyPr/>
          <a:lstStyle>
            <a:lvl1pPr>
              <a:defRPr/>
            </a:lvl1pPr>
          </a:lstStyle>
          <a:p>
            <a:endParaRPr lang="en-US"/>
          </a:p>
        </p:txBody>
      </p:sp>
      <p:sp>
        <p:nvSpPr>
          <p:cNvPr id="4"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88135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B17BBA9E-D741-1047-9757-CA8D8288A6C4}" type="datetime1">
              <a:rPr lang="en-US" smtClean="0"/>
              <a:t>10/19/16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12160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87B94D98-11C7-4846-9516-1046CB8BC6A3}" type="datetime1">
              <a:rPr lang="en-US" smtClean="0"/>
              <a:t>10/19/16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18184823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png"/><Relationship Id="rId15" Type="http://schemas.openxmlformats.org/officeDocument/2006/relationships/image" Target="../media/image3.png"/><Relationship Id="rId16"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6324600"/>
            <a:ext cx="9144000" cy="533400"/>
          </a:xfrm>
          <a:prstGeom prst="rect">
            <a:avLst/>
          </a:prstGeom>
          <a:solidFill>
            <a:srgbClr val="204DB5"/>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027" name="Picture 41" descr="small_logo_ins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20025" y="0"/>
            <a:ext cx="1323975" cy="1192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title"/>
          </p:nvPr>
        </p:nvSpPr>
        <p:spPr bwMode="auto">
          <a:xfrm>
            <a:off x="457200" y="228600"/>
            <a:ext cx="7467600" cy="7620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endParaRPr lang="en-US"/>
          </a:p>
        </p:txBody>
      </p:sp>
      <p:sp>
        <p:nvSpPr>
          <p:cNvPr id="4100" name="Rectangle 4"/>
          <p:cNvSpPr>
            <a:spLocks noGrp="1" noChangeArrowheads="1"/>
          </p:cNvSpPr>
          <p:nvPr>
            <p:ph type="body" idx="1"/>
          </p:nvPr>
        </p:nvSpPr>
        <p:spPr bwMode="auto">
          <a:xfrm>
            <a:off x="457200" y="1143000"/>
            <a:ext cx="8229600" cy="51054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101" name="Rectangle 5"/>
          <p:cNvSpPr>
            <a:spLocks noGrp="1" noChangeArrowheads="1"/>
          </p:cNvSpPr>
          <p:nvPr>
            <p:ph type="dt" sz="half" idx="2"/>
          </p:nvPr>
        </p:nvSpPr>
        <p:spPr bwMode="auto">
          <a:xfrm>
            <a:off x="457200" y="6400800"/>
            <a:ext cx="2133600" cy="3048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000" dirty="0" smtClean="0">
                <a:solidFill>
                  <a:schemeClr val="bg1"/>
                </a:solidFill>
                <a:cs typeface="+mn-cs"/>
              </a:defRPr>
            </a:lvl1pPr>
          </a:lstStyle>
          <a:p>
            <a:fld id="{F8FC7CD3-9B30-EC46-9924-517BFBFCFD4F}" type="datetime1">
              <a:rPr lang="en-US" smtClean="0"/>
              <a:t>10/19/16</a:t>
            </a:fld>
            <a:endParaRPr lang="en-US"/>
          </a:p>
        </p:txBody>
      </p:sp>
      <p:sp>
        <p:nvSpPr>
          <p:cNvPr id="4102" name="Rectangle 6"/>
          <p:cNvSpPr>
            <a:spLocks noGrp="1" noChangeArrowheads="1"/>
          </p:cNvSpPr>
          <p:nvPr>
            <p:ph type="ftr" sz="quarter" idx="3"/>
          </p:nvPr>
        </p:nvSpPr>
        <p:spPr bwMode="auto">
          <a:xfrm>
            <a:off x="3124200" y="6400800"/>
            <a:ext cx="2895600" cy="3048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solidFill>
                  <a:schemeClr val="bg1"/>
                </a:solidFill>
                <a:cs typeface="+mn-cs"/>
              </a:defRPr>
            </a:lvl1pPr>
          </a:lstStyle>
          <a:p>
            <a:endParaRPr lang="en-US"/>
          </a:p>
        </p:txBody>
      </p:sp>
      <p:sp>
        <p:nvSpPr>
          <p:cNvPr id="4103" name="Rectangle 7"/>
          <p:cNvSpPr>
            <a:spLocks noGrp="1" noChangeArrowheads="1"/>
          </p:cNvSpPr>
          <p:nvPr>
            <p:ph type="sldNum" sz="quarter" idx="4"/>
          </p:nvPr>
        </p:nvSpPr>
        <p:spPr bwMode="auto">
          <a:xfrm>
            <a:off x="6553200" y="6400800"/>
            <a:ext cx="2133600" cy="304800"/>
          </a:xfrm>
          <a:prstGeom prst="rect">
            <a:avLst/>
          </a:prstGeom>
          <a:noFill/>
          <a:ln>
            <a:noFill/>
          </a:ln>
          <a:effectLst/>
          <a:extLst>
            <a:ext uri="{FAA26D3D-D897-4be2-8F04-BA451C77F1D7}">
              <ma14:placeholderFlag xmlns:ma14="http://schemas.microsoft.com/office/mac/drawingml/2011/main"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solidFill>
                  <a:schemeClr val="bg1"/>
                </a:solidFill>
                <a:cs typeface="+mn-cs"/>
              </a:defRPr>
            </a:lvl1pPr>
          </a:lstStyle>
          <a:p>
            <a:fld id="{8CF8A4EF-CDB0-3142-B866-F3AD53A0F8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900" b="1">
          <a:solidFill>
            <a:schemeClr val="tx1"/>
          </a:solidFill>
          <a:latin typeface="+mj-lt"/>
          <a:ea typeface="+mj-ea"/>
          <a:cs typeface="ＭＳ Ｐゴシック" charset="0"/>
        </a:defRPr>
      </a:lvl1pPr>
      <a:lvl2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2pPr>
      <a:lvl3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3pPr>
      <a:lvl4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4pPr>
      <a:lvl5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900" b="1">
          <a:solidFill>
            <a:schemeClr val="tx1"/>
          </a:solidFill>
          <a:latin typeface="Arial" charset="0"/>
          <a:ea typeface="ＭＳ Ｐゴシック" charset="0"/>
        </a:defRPr>
      </a:lvl6pPr>
      <a:lvl7pPr marL="914400" algn="l" rtl="0" eaLnBrk="1" fontAlgn="base" hangingPunct="1">
        <a:spcBef>
          <a:spcPct val="0"/>
        </a:spcBef>
        <a:spcAft>
          <a:spcPct val="0"/>
        </a:spcAft>
        <a:defRPr sz="3900" b="1">
          <a:solidFill>
            <a:schemeClr val="tx1"/>
          </a:solidFill>
          <a:latin typeface="Arial" charset="0"/>
          <a:ea typeface="ＭＳ Ｐゴシック" charset="0"/>
        </a:defRPr>
      </a:lvl7pPr>
      <a:lvl8pPr marL="1371600" algn="l" rtl="0" eaLnBrk="1" fontAlgn="base" hangingPunct="1">
        <a:spcBef>
          <a:spcPct val="0"/>
        </a:spcBef>
        <a:spcAft>
          <a:spcPct val="0"/>
        </a:spcAft>
        <a:defRPr sz="3900" b="1">
          <a:solidFill>
            <a:schemeClr val="tx1"/>
          </a:solidFill>
          <a:latin typeface="Arial" charset="0"/>
          <a:ea typeface="ＭＳ Ｐゴシック" charset="0"/>
        </a:defRPr>
      </a:lvl8pPr>
      <a:lvl9pPr marL="1828800" algn="l" rtl="0" eaLnBrk="1" fontAlgn="base" hangingPunct="1">
        <a:spcBef>
          <a:spcPct val="0"/>
        </a:spcBef>
        <a:spcAft>
          <a:spcPct val="0"/>
        </a:spcAft>
        <a:defRPr sz="3900" b="1">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lr>
          <a:schemeClr val="tx2"/>
        </a:buClr>
        <a:buSzPct val="70000"/>
        <a:buFont typeface="Wingdings" charset="0"/>
        <a:buBlip>
          <a:blip r:embed="rId14"/>
        </a:buBlip>
        <a:defRPr sz="3000">
          <a:solidFill>
            <a:schemeClr val="tx1"/>
          </a:solidFill>
          <a:latin typeface="+mn-lt"/>
          <a:ea typeface="+mn-ea"/>
          <a:cs typeface="ＭＳ Ｐゴシック" charset="0"/>
        </a:defRPr>
      </a:lvl1pPr>
      <a:lvl2pPr marL="692150" indent="-347663" algn="l" rtl="0" eaLnBrk="1" fontAlgn="base" hangingPunct="1">
        <a:spcBef>
          <a:spcPct val="20000"/>
        </a:spcBef>
        <a:spcAft>
          <a:spcPct val="0"/>
        </a:spcAft>
        <a:buClr>
          <a:schemeClr val="accent2"/>
        </a:buClr>
        <a:buSzPct val="70000"/>
        <a:buFont typeface="Wingdings" charset="0"/>
        <a:buBlip>
          <a:blip r:embed="rId15"/>
        </a:buBlip>
        <a:defRPr sz="2600">
          <a:solidFill>
            <a:schemeClr val="tx1"/>
          </a:solidFill>
          <a:latin typeface="+mn-lt"/>
          <a:ea typeface="+mn-ea"/>
        </a:defRPr>
      </a:lvl2pPr>
      <a:lvl3pPr marL="987425" indent="-293688" algn="l" rtl="0" eaLnBrk="1" fontAlgn="base" hangingPunct="1">
        <a:spcBef>
          <a:spcPct val="20000"/>
        </a:spcBef>
        <a:spcAft>
          <a:spcPct val="0"/>
        </a:spcAft>
        <a:buClr>
          <a:schemeClr val="accent1"/>
        </a:buClr>
        <a:buSzPct val="70000"/>
        <a:buFont typeface="Wingdings" charset="0"/>
        <a:buBlip>
          <a:blip r:embed="rId16"/>
        </a:buBlip>
        <a:defRPr sz="2300">
          <a:solidFill>
            <a:schemeClr val="tx1"/>
          </a:solidFill>
          <a:latin typeface="+mn-lt"/>
          <a:ea typeface="+mn-ea"/>
        </a:defRPr>
      </a:lvl3pPr>
      <a:lvl4pPr marL="1281113" indent="-292100" algn="l" rtl="0" eaLnBrk="1" fontAlgn="base" hangingPunct="1">
        <a:spcBef>
          <a:spcPct val="20000"/>
        </a:spcBef>
        <a:spcAft>
          <a:spcPct val="0"/>
        </a:spcAft>
        <a:buClr>
          <a:schemeClr val="tx2"/>
        </a:buClr>
        <a:buSzPct val="75000"/>
        <a:buFont typeface="Wingdings" charset="0"/>
        <a:buBlip>
          <a:blip r:embed="rId15"/>
        </a:buBlip>
        <a:defRPr sz="2000">
          <a:solidFill>
            <a:schemeClr val="tx1"/>
          </a:solidFill>
          <a:latin typeface="+mn-lt"/>
          <a:ea typeface="+mn-ea"/>
        </a:defRPr>
      </a:lvl4pPr>
      <a:lvl5pPr marL="15986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5pPr>
      <a:lvl6pPr marL="20558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6pPr>
      <a:lvl7pPr marL="25130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7pPr>
      <a:lvl8pPr marL="29702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8pPr>
      <a:lvl9pPr marL="34274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CS/EE 217 – GPU Architecture and Parallel Programming</a:t>
            </a:r>
            <a:endParaRPr lang="en-US" sz="3600" dirty="0"/>
          </a:p>
        </p:txBody>
      </p:sp>
      <p:sp>
        <p:nvSpPr>
          <p:cNvPr id="3" name="Subtitle 2"/>
          <p:cNvSpPr>
            <a:spLocks noGrp="1"/>
          </p:cNvSpPr>
          <p:nvPr>
            <p:ph type="subTitle" idx="1"/>
          </p:nvPr>
        </p:nvSpPr>
        <p:spPr>
          <a:xfrm>
            <a:off x="3200399" y="3276600"/>
            <a:ext cx="5829937" cy="2362200"/>
          </a:xfrm>
        </p:spPr>
        <p:txBody>
          <a:bodyPr/>
          <a:lstStyle/>
          <a:p>
            <a:r>
              <a:rPr lang="en-US" dirty="0" smtClean="0"/>
              <a:t>Midterm Review</a:t>
            </a:r>
            <a:endParaRPr lang="en-US" dirty="0" smtClean="0"/>
          </a:p>
        </p:txBody>
      </p:sp>
    </p:spTree>
    <p:extLst>
      <p:ext uri="{BB962C8B-B14F-4D97-AF65-F5344CB8AC3E}">
        <p14:creationId xmlns:p14="http://schemas.microsoft.com/office/powerpoint/2010/main" val="33961246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8.5: Consider performing a 2D convolution on a square matrix of size </a:t>
            </a:r>
            <a:r>
              <a:rPr lang="en-US" dirty="0" err="1"/>
              <a:t>nxn</a:t>
            </a:r>
            <a:r>
              <a:rPr lang="en-US" dirty="0"/>
              <a:t> with a mask of size </a:t>
            </a:r>
            <a:r>
              <a:rPr lang="en-US" dirty="0" err="1"/>
              <a:t>mxm</a:t>
            </a:r>
            <a:r>
              <a:rPr lang="en-US" dirty="0"/>
              <a:t>. </a:t>
            </a:r>
            <a:endParaRPr lang="en-US" dirty="0"/>
          </a:p>
          <a:p>
            <a:pPr lvl="1"/>
            <a:r>
              <a:rPr lang="en-US" dirty="0" smtClean="0"/>
              <a:t>How </a:t>
            </a:r>
            <a:r>
              <a:rPr lang="en-US" dirty="0"/>
              <a:t>many halo elements will there be? </a:t>
            </a:r>
            <a:endParaRPr lang="en-US" dirty="0" smtClean="0"/>
          </a:p>
          <a:p>
            <a:pPr lvl="1"/>
            <a:endParaRPr lang="en-US" dirty="0" smtClean="0"/>
          </a:p>
          <a:p>
            <a:pPr lvl="1"/>
            <a:r>
              <a:rPr lang="en-US" dirty="0" smtClean="0"/>
              <a:t>What percentage of the multiplications involves halo elements</a:t>
            </a:r>
            <a:r>
              <a:rPr lang="en-US" dirty="0"/>
              <a:t>? </a:t>
            </a:r>
            <a:endParaRPr lang="en-US" dirty="0"/>
          </a:p>
          <a:p>
            <a:pPr lvl="1"/>
            <a:endParaRPr lang="en-US" dirty="0" smtClean="0"/>
          </a:p>
          <a:p>
            <a:pPr lvl="1"/>
            <a:r>
              <a:rPr lang="en-US" dirty="0" smtClean="0"/>
              <a:t>What </a:t>
            </a:r>
            <a:r>
              <a:rPr lang="en-US" dirty="0"/>
              <a:t>is the saving in memory accesses for an internal tile (no ghost elements) vs. an untiled implementation? </a:t>
            </a:r>
            <a:endParaRPr lang="en-US" dirty="0"/>
          </a:p>
          <a:p>
            <a:pPr lvl="1"/>
            <a:endParaRPr lang="en-US" dirty="0" smtClean="0"/>
          </a:p>
          <a:p>
            <a:pPr lvl="1"/>
            <a:r>
              <a:rPr lang="en-US" dirty="0" smtClean="0"/>
              <a:t>Assuming </a:t>
            </a:r>
            <a:r>
              <a:rPr lang="en-US" dirty="0"/>
              <a:t>the implementation where every element has a thread to load into shared memory, how many warps will there be per block? </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10</a:t>
            </a:fld>
            <a:endParaRPr lang="en-US"/>
          </a:p>
        </p:txBody>
      </p:sp>
    </p:spTree>
    <p:extLst>
      <p:ext uri="{BB962C8B-B14F-4D97-AF65-F5344CB8AC3E}">
        <p14:creationId xmlns:p14="http://schemas.microsoft.com/office/powerpoint/2010/main" val="1138911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400" dirty="0" smtClean="0"/>
              <a:t>9.7</a:t>
            </a:r>
            <a:r>
              <a:rPr lang="en-US" sz="2400" dirty="0"/>
              <a:t>: Consider the following array: [4 6 7 1 2 8 5 2] </a:t>
            </a:r>
            <a:endParaRPr lang="en-US" sz="2400" dirty="0"/>
          </a:p>
          <a:p>
            <a:pPr lvl="1"/>
            <a:r>
              <a:rPr lang="en-US" sz="2000" dirty="0" smtClean="0"/>
              <a:t>Perform </a:t>
            </a:r>
            <a:r>
              <a:rPr lang="en-US" sz="2000" dirty="0"/>
              <a:t>inclusive prefix sum on the array using the work inefficient algorithm. Report the intermediate results at every step. </a:t>
            </a:r>
            <a:endParaRPr lang="en-US" sz="2000" dirty="0"/>
          </a:p>
          <a:p>
            <a:pPr lvl="1"/>
            <a:r>
              <a:rPr lang="en-US" sz="2000" dirty="0" smtClean="0"/>
              <a:t>Repeat </a:t>
            </a:r>
            <a:r>
              <a:rPr lang="en-US" sz="2000" dirty="0"/>
              <a:t>with the work efficient kernel </a:t>
            </a:r>
            <a:endParaRPr lang="en-US" sz="2000" dirty="0"/>
          </a:p>
          <a:p>
            <a:endParaRPr lang="en-US" sz="2400" dirty="0"/>
          </a:p>
        </p:txBody>
      </p:sp>
      <p:sp>
        <p:nvSpPr>
          <p:cNvPr id="4" name="Slide Number Placeholder 3"/>
          <p:cNvSpPr>
            <a:spLocks noGrp="1"/>
          </p:cNvSpPr>
          <p:nvPr>
            <p:ph type="sldNum" sz="quarter" idx="12"/>
          </p:nvPr>
        </p:nvSpPr>
        <p:spPr/>
        <p:txBody>
          <a:bodyPr/>
          <a:lstStyle/>
          <a:p>
            <a:fld id="{8CF8A4EF-CDB0-3142-B866-F3AD53A0F82F}" type="slidenum">
              <a:rPr lang="en-US" smtClean="0"/>
              <a:t>11</a:t>
            </a:fld>
            <a:endParaRPr lang="en-US"/>
          </a:p>
        </p:txBody>
      </p:sp>
    </p:spTree>
    <p:extLst>
      <p:ext uri="{BB962C8B-B14F-4D97-AF65-F5344CB8AC3E}">
        <p14:creationId xmlns:p14="http://schemas.microsoft.com/office/powerpoint/2010/main" val="1649704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 on exam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Module 1-10</a:t>
            </a:r>
          </a:p>
          <a:p>
            <a:pPr lvl="1"/>
            <a:r>
              <a:rPr lang="en-US" dirty="0" smtClean="0"/>
              <a:t>Module 5 is mixed in there somewhere</a:t>
            </a:r>
          </a:p>
          <a:p>
            <a:pPr lvl="1"/>
            <a:endParaRPr lang="en-US" dirty="0" smtClean="0"/>
          </a:p>
          <a:p>
            <a:r>
              <a:rPr lang="en-US" dirty="0"/>
              <a:t>Chapters 3-6, 8 and 9 </a:t>
            </a:r>
            <a:endParaRPr lang="en-US" dirty="0"/>
          </a:p>
          <a:p>
            <a:endParaRPr lang="en-US" dirty="0" smtClean="0"/>
          </a:p>
          <a:p>
            <a:r>
              <a:rPr lang="en-US" dirty="0" smtClean="0"/>
              <a:t>Understand </a:t>
            </a:r>
            <a:r>
              <a:rPr lang="en-US" dirty="0"/>
              <a:t>the CUDA C programming model </a:t>
            </a:r>
            <a:endParaRPr lang="en-US" dirty="0"/>
          </a:p>
          <a:p>
            <a:endParaRPr lang="en-US" dirty="0" smtClean="0"/>
          </a:p>
          <a:p>
            <a:r>
              <a:rPr lang="en-US" dirty="0" smtClean="0"/>
              <a:t>Understand </a:t>
            </a:r>
            <a:r>
              <a:rPr lang="en-US" dirty="0"/>
              <a:t>the architecture limitations and how to navigate them to improve the performance of your code </a:t>
            </a:r>
            <a:endParaRPr lang="en-US" dirty="0"/>
          </a:p>
          <a:p>
            <a:endParaRPr lang="en-US" dirty="0" smtClean="0"/>
          </a:p>
          <a:p>
            <a:r>
              <a:rPr lang="en-US" dirty="0" smtClean="0"/>
              <a:t>Parallel </a:t>
            </a:r>
            <a:r>
              <a:rPr lang="en-US" dirty="0"/>
              <a:t>programming patterns. </a:t>
            </a:r>
            <a:endParaRPr lang="en-US" dirty="0" smtClean="0"/>
          </a:p>
          <a:p>
            <a:pPr lvl="1"/>
            <a:r>
              <a:rPr lang="en-US" dirty="0" smtClean="0"/>
              <a:t>Analyze for run-time, memory performance (global memory traffic; memory coalescing), work efficiency, resource efficiency, ... </a:t>
            </a:r>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2</a:t>
            </a:fld>
            <a:endParaRPr lang="en-US"/>
          </a:p>
        </p:txBody>
      </p:sp>
    </p:spTree>
    <p:extLst>
      <p:ext uri="{BB962C8B-B14F-4D97-AF65-F5344CB8AC3E}">
        <p14:creationId xmlns:p14="http://schemas.microsoft.com/office/powerpoint/2010/main" val="1010921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Problems</a:t>
            </a:r>
            <a:endParaRPr lang="en-US" dirty="0"/>
          </a:p>
        </p:txBody>
      </p:sp>
      <p:sp>
        <p:nvSpPr>
          <p:cNvPr id="3" name="Content Placeholder 2"/>
          <p:cNvSpPr>
            <a:spLocks noGrp="1"/>
          </p:cNvSpPr>
          <p:nvPr>
            <p:ph idx="1"/>
          </p:nvPr>
        </p:nvSpPr>
        <p:spPr/>
        <p:txBody>
          <a:bodyPr/>
          <a:lstStyle/>
          <a:p>
            <a:r>
              <a:rPr lang="en-US" dirty="0"/>
              <a:t>Problem 3.5 from the book. If we need to use each thread to calculate one output element of a vector addition, what would be the expression for mapping the thread/block indices to data index. </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3</a:t>
            </a:fld>
            <a:endParaRPr lang="en-US"/>
          </a:p>
        </p:txBody>
      </p:sp>
    </p:spTree>
    <p:extLst>
      <p:ext uri="{BB962C8B-B14F-4D97-AF65-F5344CB8AC3E}">
        <p14:creationId xmlns:p14="http://schemas.microsoft.com/office/powerpoint/2010/main" val="2092476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Problem 3.6. We want to use each thread to calculate two adjacent elements of a vector addition. Assume that variable </a:t>
            </a:r>
            <a:r>
              <a:rPr lang="en-US" dirty="0" err="1"/>
              <a:t>i</a:t>
            </a:r>
            <a:r>
              <a:rPr lang="en-US" dirty="0"/>
              <a:t> should be the index for the first element to be processed by a thread. What would be the expression for mapping the thread/block indices to data index. </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4</a:t>
            </a:fld>
            <a:endParaRPr lang="en-US"/>
          </a:p>
        </p:txBody>
      </p:sp>
    </p:spTree>
    <p:extLst>
      <p:ext uri="{BB962C8B-B14F-4D97-AF65-F5344CB8AC3E}">
        <p14:creationId xmlns:p14="http://schemas.microsoft.com/office/powerpoint/2010/main" val="71662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Assume </a:t>
            </a:r>
            <a:r>
              <a:rPr lang="en-US" dirty="0"/>
              <a:t>that the vector length is 2000, and each thread calculates one output element, with a block size of 512. How many threads will there be in the grid? </a:t>
            </a:r>
            <a:endParaRPr lang="en-US" dirty="0"/>
          </a:p>
          <a:p>
            <a:endParaRPr lang="en-US" dirty="0" smtClean="0"/>
          </a:p>
          <a:p>
            <a:r>
              <a:rPr lang="en-US" dirty="0" smtClean="0"/>
              <a:t>How </a:t>
            </a:r>
            <a:r>
              <a:rPr lang="en-US" dirty="0"/>
              <a:t>many warps will have divergence? </a:t>
            </a:r>
            <a:endParaRPr lang="en-US" dirty="0">
              <a:effectLst/>
            </a:endParaRPr>
          </a:p>
        </p:txBody>
      </p:sp>
      <p:sp>
        <p:nvSpPr>
          <p:cNvPr id="4" name="Slide Number Placeholder 3"/>
          <p:cNvSpPr>
            <a:spLocks noGrp="1"/>
          </p:cNvSpPr>
          <p:nvPr>
            <p:ph type="sldNum" sz="quarter" idx="12"/>
          </p:nvPr>
        </p:nvSpPr>
        <p:spPr/>
        <p:txBody>
          <a:bodyPr/>
          <a:lstStyle/>
          <a:p>
            <a:fld id="{8CF8A4EF-CDB0-3142-B866-F3AD53A0F82F}" type="slidenum">
              <a:rPr lang="en-US" smtClean="0"/>
              <a:t>5</a:t>
            </a:fld>
            <a:endParaRPr lang="en-US"/>
          </a:p>
        </p:txBody>
      </p:sp>
    </p:spTree>
    <p:extLst>
      <p:ext uri="{BB962C8B-B14F-4D97-AF65-F5344CB8AC3E}">
        <p14:creationId xmlns:p14="http://schemas.microsoft.com/office/powerpoint/2010/main" val="1498422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4.4: You need to write a kernel that operates on an image of size 400x900. You would like to allocate one thread to each pixel. You would like the thread blocks to be square and to use the maximum number of threads per block possible on the device (assume the device has compute capability 3.0). How would you select the grid and block dimensions? </a:t>
            </a:r>
            <a:endParaRPr lang="en-US" dirty="0"/>
          </a:p>
          <a:p>
            <a:endParaRPr lang="en-US" dirty="0"/>
          </a:p>
          <a:p>
            <a:r>
              <a:rPr lang="en-US" dirty="0" smtClean="0"/>
              <a:t>Assuming </a:t>
            </a:r>
            <a:r>
              <a:rPr lang="en-US" dirty="0"/>
              <a:t>next that we use blocks of size 16x16, how many warps would experience thread divergence? </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6</a:t>
            </a:fld>
            <a:endParaRPr lang="en-US"/>
          </a:p>
        </p:txBody>
      </p:sp>
    </p:spTree>
    <p:extLst>
      <p:ext uri="{BB962C8B-B14F-4D97-AF65-F5344CB8AC3E}">
        <p14:creationId xmlns:p14="http://schemas.microsoft.com/office/powerpoint/2010/main" val="1991986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the simple reduction kernel, if the block size is 1024, how many warps will have thread divergence during the fifth iteration? How many for the improved kernel? </a:t>
            </a:r>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7</a:t>
            </a:fld>
            <a:endParaRPr lang="en-US"/>
          </a:p>
        </p:txBody>
      </p:sp>
    </p:spTree>
    <p:extLst>
      <p:ext uri="{BB962C8B-B14F-4D97-AF65-F5344CB8AC3E}">
        <p14:creationId xmlns:p14="http://schemas.microsoft.com/office/powerpoint/2010/main" val="973960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Recall the more </a:t>
            </a:r>
            <a:r>
              <a:rPr lang="en-US" sz="2800" dirty="0" smtClean="0"/>
              <a:t>efficient reduction </a:t>
            </a:r>
            <a:r>
              <a:rPr lang="en-US" sz="2800" dirty="0"/>
              <a:t>kernel </a:t>
            </a:r>
            <a:endParaRPr lang="en-US" sz="2800" dirty="0"/>
          </a:p>
        </p:txBody>
      </p:sp>
      <p:sp>
        <p:nvSpPr>
          <p:cNvPr id="3" name="Content Placeholder 2"/>
          <p:cNvSpPr>
            <a:spLocks noGrp="1"/>
          </p:cNvSpPr>
          <p:nvPr>
            <p:ph idx="1"/>
          </p:nvPr>
        </p:nvSpPr>
        <p:spPr/>
        <p:txBody>
          <a:bodyPr/>
          <a:lstStyle/>
          <a:p>
            <a:pPr marL="0" lvl="0" indent="0" fontAlgn="auto">
              <a:spcBef>
                <a:spcPts val="0"/>
              </a:spcBef>
              <a:spcAft>
                <a:spcPts val="0"/>
              </a:spcAft>
              <a:buClrTx/>
              <a:buSzTx/>
              <a:buNone/>
            </a:pPr>
            <a:r>
              <a:rPr lang="en-US" sz="1800" dirty="0">
                <a:latin typeface="Courier New" charset="0"/>
                <a:ea typeface="Courier New" charset="0"/>
                <a:cs typeface="Courier New" charset="0"/>
              </a:rPr>
              <a:t>for (unsigned </a:t>
            </a:r>
            <a:r>
              <a:rPr lang="en-US" sz="1800" dirty="0" err="1">
                <a:latin typeface="Courier New" charset="0"/>
                <a:ea typeface="Courier New" charset="0"/>
                <a:cs typeface="Courier New" charset="0"/>
              </a:rPr>
              <a:t>int</a:t>
            </a:r>
            <a:r>
              <a:rPr lang="en-US" sz="1800" dirty="0">
                <a:latin typeface="Courier New" charset="0"/>
                <a:ea typeface="Courier New" charset="0"/>
                <a:cs typeface="Courier New" charset="0"/>
              </a:rPr>
              <a:t> stride = </a:t>
            </a:r>
            <a:r>
              <a:rPr lang="en-US" sz="1800" dirty="0" err="1">
                <a:latin typeface="Courier New" charset="0"/>
                <a:ea typeface="Courier New" charset="0"/>
                <a:cs typeface="Courier New" charset="0"/>
              </a:rPr>
              <a:t>blockDim.x</a:t>
            </a:r>
            <a:r>
              <a:rPr lang="en-US" sz="1800" dirty="0">
                <a:latin typeface="Courier New" charset="0"/>
                <a:ea typeface="Courier New" charset="0"/>
                <a:cs typeface="Courier New" charset="0"/>
              </a:rPr>
              <a:t>; </a:t>
            </a:r>
            <a:endParaRPr lang="en-US" sz="1800" dirty="0" smtClean="0">
              <a:latin typeface="Courier New" charset="0"/>
              <a:ea typeface="Courier New" charset="0"/>
              <a:cs typeface="Courier New" charset="0"/>
            </a:endParaRPr>
          </a:p>
          <a:p>
            <a:pPr marL="0" lvl="0" indent="0" fontAlgn="auto">
              <a:spcBef>
                <a:spcPts val="0"/>
              </a:spcBef>
              <a:spcAft>
                <a:spcPts val="0"/>
              </a:spcAft>
              <a:buClrTx/>
              <a:buSzTx/>
              <a:buNone/>
            </a:pPr>
            <a:r>
              <a:rPr lang="en-US" sz="1800" dirty="0">
                <a:latin typeface="Courier New" charset="0"/>
                <a:ea typeface="Courier New" charset="0"/>
                <a:cs typeface="Courier New" charset="0"/>
              </a:rPr>
              <a:t> </a:t>
            </a:r>
            <a:r>
              <a:rPr lang="en-US" sz="1800" dirty="0" smtClean="0">
                <a:latin typeface="Courier New" charset="0"/>
                <a:ea typeface="Courier New" charset="0"/>
                <a:cs typeface="Courier New" charset="0"/>
              </a:rPr>
              <a:t>    stride </a:t>
            </a:r>
            <a:r>
              <a:rPr lang="en-US" sz="1800" dirty="0">
                <a:latin typeface="Courier New" charset="0"/>
                <a:ea typeface="Courier New" charset="0"/>
                <a:cs typeface="Courier New" charset="0"/>
              </a:rPr>
              <a:t>&gt; 0; stride /= 2) </a:t>
            </a:r>
            <a:r>
              <a:rPr lang="en-US" sz="1800" dirty="0" smtClean="0">
                <a:latin typeface="Courier New" charset="0"/>
                <a:ea typeface="Courier New" charset="0"/>
                <a:cs typeface="Courier New" charset="0"/>
              </a:rPr>
              <a:t/>
            </a:r>
            <a:br>
              <a:rPr lang="en-US" sz="1800" dirty="0" smtClean="0">
                <a:latin typeface="Courier New" charset="0"/>
                <a:ea typeface="Courier New" charset="0"/>
                <a:cs typeface="Courier New" charset="0"/>
              </a:rPr>
            </a:br>
            <a:r>
              <a:rPr lang="en-US" sz="1800" dirty="0" smtClean="0">
                <a:latin typeface="Courier New" charset="0"/>
                <a:ea typeface="Courier New" charset="0"/>
                <a:cs typeface="Courier New" charset="0"/>
              </a:rPr>
              <a:t>{ </a:t>
            </a:r>
            <a:br>
              <a:rPr lang="en-US" sz="1800" dirty="0" smtClean="0">
                <a:latin typeface="Courier New" charset="0"/>
                <a:ea typeface="Courier New" charset="0"/>
                <a:cs typeface="Courier New" charset="0"/>
              </a:rPr>
            </a:br>
            <a:r>
              <a:rPr lang="en-US" sz="1800" dirty="0" smtClean="0">
                <a:latin typeface="Courier New" charset="0"/>
                <a:ea typeface="Courier New" charset="0"/>
                <a:cs typeface="Courier New" charset="0"/>
              </a:rPr>
              <a:t>   __</a:t>
            </a:r>
            <a:r>
              <a:rPr lang="en-US" sz="1800" dirty="0" err="1">
                <a:latin typeface="Courier New" charset="0"/>
                <a:ea typeface="Courier New" charset="0"/>
                <a:cs typeface="Courier New" charset="0"/>
              </a:rPr>
              <a:t>syncthreads</a:t>
            </a:r>
            <a:r>
              <a:rPr lang="en-US" sz="1800" dirty="0">
                <a:latin typeface="Courier New" charset="0"/>
                <a:ea typeface="Courier New" charset="0"/>
                <a:cs typeface="Courier New" charset="0"/>
              </a:rPr>
              <a:t>(); </a:t>
            </a:r>
            <a:endParaRPr lang="en-US" sz="1800" dirty="0" smtClean="0">
              <a:latin typeface="Courier New" charset="0"/>
              <a:ea typeface="Courier New" charset="0"/>
              <a:cs typeface="Courier New" charset="0"/>
            </a:endParaRPr>
          </a:p>
          <a:p>
            <a:pPr marL="0" lvl="0" indent="0" fontAlgn="auto">
              <a:spcBef>
                <a:spcPts val="0"/>
              </a:spcBef>
              <a:spcAft>
                <a:spcPts val="0"/>
              </a:spcAft>
              <a:buClrTx/>
              <a:buSzTx/>
              <a:buNone/>
            </a:pPr>
            <a:r>
              <a:rPr lang="en-US" sz="1800" dirty="0">
                <a:latin typeface="Courier New" charset="0"/>
                <a:ea typeface="Courier New" charset="0"/>
                <a:cs typeface="Courier New" charset="0"/>
              </a:rPr>
              <a:t> </a:t>
            </a:r>
            <a:r>
              <a:rPr lang="en-US" sz="1800" dirty="0" smtClean="0">
                <a:latin typeface="Courier New" charset="0"/>
                <a:ea typeface="Courier New" charset="0"/>
                <a:cs typeface="Courier New" charset="0"/>
              </a:rPr>
              <a:t>  if </a:t>
            </a:r>
            <a:r>
              <a:rPr lang="en-US" sz="1800" dirty="0">
                <a:latin typeface="Courier New" charset="0"/>
                <a:ea typeface="Courier New" charset="0"/>
                <a:cs typeface="Courier New" charset="0"/>
              </a:rPr>
              <a:t>(t &lt; stride) </a:t>
            </a:r>
            <a:endParaRPr lang="en-US" sz="1800" dirty="0" smtClean="0">
              <a:latin typeface="Courier New" charset="0"/>
              <a:ea typeface="Courier New" charset="0"/>
              <a:cs typeface="Courier New" charset="0"/>
            </a:endParaRPr>
          </a:p>
          <a:p>
            <a:pPr marL="0" lvl="0" indent="0" fontAlgn="auto">
              <a:spcBef>
                <a:spcPts val="0"/>
              </a:spcBef>
              <a:spcAft>
                <a:spcPts val="0"/>
              </a:spcAft>
              <a:buClrTx/>
              <a:buSzTx/>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a:t>
            </a:r>
            <a:r>
              <a:rPr lang="en-US" sz="1800" dirty="0" err="1">
                <a:latin typeface="Courier New" charset="0"/>
                <a:ea typeface="Courier New" charset="0"/>
                <a:cs typeface="Courier New" charset="0"/>
              </a:rPr>
              <a:t>t+stride</a:t>
            </a:r>
            <a:r>
              <a:rPr lang="en-US" sz="1800" dirty="0">
                <a:latin typeface="Courier New" charset="0"/>
                <a:ea typeface="Courier New" charset="0"/>
                <a:cs typeface="Courier New" charset="0"/>
              </a:rPr>
              <a:t>]; </a:t>
            </a:r>
            <a:endParaRPr lang="en-US" sz="1800" dirty="0" smtClean="0">
              <a:latin typeface="Courier New" charset="0"/>
              <a:ea typeface="Courier New" charset="0"/>
              <a:cs typeface="Courier New" charset="0"/>
            </a:endParaRPr>
          </a:p>
          <a:p>
            <a:pPr marL="0" lvl="0" indent="0" fontAlgn="auto">
              <a:spcBef>
                <a:spcPts val="0"/>
              </a:spcBef>
              <a:spcAft>
                <a:spcPts val="0"/>
              </a:spcAft>
              <a:buClrTx/>
              <a:buSzTx/>
              <a:buNone/>
            </a:pPr>
            <a:r>
              <a:rPr lang="en-US" sz="1800" dirty="0" smtClean="0">
                <a:latin typeface="Courier New" charset="0"/>
                <a:ea typeface="Courier New" charset="0"/>
                <a:cs typeface="Courier New" charset="0"/>
              </a:rPr>
              <a:t>} </a:t>
            </a:r>
            <a:endParaRPr lang="en-US" sz="1800" dirty="0">
              <a:latin typeface="Courier New" charset="0"/>
              <a:ea typeface="Courier New" charset="0"/>
              <a:cs typeface="Courier New" charset="0"/>
            </a:endParaRPr>
          </a:p>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indent="0" fontAlgn="auto">
              <a:spcBef>
                <a:spcPts val="0"/>
              </a:spcBef>
              <a:spcAft>
                <a:spcPts val="0"/>
              </a:spcAft>
              <a:buClrTx/>
              <a:buSzTx/>
              <a:buNone/>
            </a:pPr>
            <a:endParaRPr lang="en-US" dirty="0" smtClean="0"/>
          </a:p>
          <a:p>
            <a:pPr marL="0" indent="0" fontAlgn="auto">
              <a:spcBef>
                <a:spcPts val="0"/>
              </a:spcBef>
              <a:spcAft>
                <a:spcPts val="0"/>
              </a:spcAft>
              <a:buClrTx/>
              <a:buSzTx/>
              <a:buNone/>
            </a:pPr>
            <a:r>
              <a:rPr lang="en-US" dirty="0" smtClean="0"/>
              <a:t>A </a:t>
            </a:r>
            <a:r>
              <a:rPr lang="en-US" dirty="0"/>
              <a:t>bright engineer wanted to optimize this kernel by unrolling the last five steps as follows. </a:t>
            </a:r>
            <a:endParaRPr lang="en-US" dirty="0"/>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8</a:t>
            </a:fld>
            <a:endParaRPr lang="en-US"/>
          </a:p>
        </p:txBody>
      </p:sp>
    </p:spTree>
    <p:extLst>
      <p:ext uri="{BB962C8B-B14F-4D97-AF65-F5344CB8AC3E}">
        <p14:creationId xmlns:p14="http://schemas.microsoft.com/office/powerpoint/2010/main" val="442205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800" dirty="0" smtClean="0">
                <a:latin typeface="Courier New" charset="0"/>
                <a:ea typeface="Courier New" charset="0"/>
                <a:cs typeface="Courier New" charset="0"/>
              </a:rPr>
              <a:t>for </a:t>
            </a:r>
            <a:r>
              <a:rPr lang="en-US" sz="1800" dirty="0">
                <a:latin typeface="Courier New" charset="0"/>
                <a:ea typeface="Courier New" charset="0"/>
                <a:cs typeface="Courier New" charset="0"/>
              </a:rPr>
              <a:t>(unsigned </a:t>
            </a:r>
            <a:r>
              <a:rPr lang="en-US" sz="1800" dirty="0" err="1">
                <a:latin typeface="Courier New" charset="0"/>
                <a:ea typeface="Courier New" charset="0"/>
                <a:cs typeface="Courier New" charset="0"/>
              </a:rPr>
              <a:t>int</a:t>
            </a:r>
            <a:r>
              <a:rPr lang="en-US" sz="1800" dirty="0">
                <a:latin typeface="Courier New" charset="0"/>
                <a:ea typeface="Courier New" charset="0"/>
                <a:cs typeface="Courier New" charset="0"/>
              </a:rPr>
              <a:t> stride = </a:t>
            </a:r>
            <a:r>
              <a:rPr lang="en-US" sz="1800" dirty="0" err="1">
                <a:latin typeface="Courier New" charset="0"/>
                <a:ea typeface="Courier New" charset="0"/>
                <a:cs typeface="Courier New" charset="0"/>
              </a:rPr>
              <a:t>blockDim.x</a:t>
            </a: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smtClean="0">
                <a:latin typeface="Courier New" charset="0"/>
                <a:ea typeface="Courier New" charset="0"/>
                <a:cs typeface="Courier New" charset="0"/>
              </a:rPr>
              <a:t>     stride </a:t>
            </a:r>
            <a:r>
              <a:rPr lang="en-US" sz="1800" dirty="0">
                <a:latin typeface="Courier New" charset="0"/>
                <a:ea typeface="Courier New" charset="0"/>
                <a:cs typeface="Courier New" charset="0"/>
              </a:rPr>
              <a:t>&gt;= 32; stride &gt;&gt;= 1) </a:t>
            </a:r>
            <a:br>
              <a:rPr lang="en-US" sz="1800" dirty="0">
                <a:latin typeface="Courier New" charset="0"/>
                <a:ea typeface="Courier New" charset="0"/>
                <a:cs typeface="Courier New" charset="0"/>
              </a:rPr>
            </a:br>
            <a:r>
              <a:rPr lang="en-US" sz="1800" dirty="0" smtClean="0">
                <a:latin typeface="Courier New" charset="0"/>
                <a:ea typeface="Courier New" charset="0"/>
                <a:cs typeface="Courier New" charset="0"/>
              </a:rPr>
              <a:t>{ </a:t>
            </a:r>
            <a:br>
              <a:rPr lang="en-US" sz="1800" dirty="0" smtClean="0">
                <a:latin typeface="Courier New" charset="0"/>
                <a:ea typeface="Courier New" charset="0"/>
                <a:cs typeface="Courier New" charset="0"/>
              </a:rPr>
            </a:br>
            <a:r>
              <a:rPr lang="en-US" sz="1800" dirty="0" smtClean="0">
                <a:latin typeface="Courier New" charset="0"/>
                <a:ea typeface="Courier New" charset="0"/>
                <a:cs typeface="Courier New" charset="0"/>
              </a:rPr>
              <a:t>   __</a:t>
            </a:r>
            <a:r>
              <a:rPr lang="en-US" sz="1800" dirty="0" err="1">
                <a:latin typeface="Courier New" charset="0"/>
                <a:ea typeface="Courier New" charset="0"/>
                <a:cs typeface="Courier New" charset="0"/>
              </a:rPr>
              <a:t>synchthreads</a:t>
            </a: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smtClean="0">
                <a:latin typeface="Courier New" charset="0"/>
                <a:ea typeface="Courier New" charset="0"/>
                <a:cs typeface="Courier New" charset="0"/>
              </a:rPr>
              <a:t>   if </a:t>
            </a:r>
            <a:r>
              <a:rPr lang="en-US" sz="1800" dirty="0">
                <a:latin typeface="Courier New" charset="0"/>
                <a:ea typeface="Courier New" charset="0"/>
                <a:cs typeface="Courier New" charset="0"/>
              </a:rPr>
              <a:t>(t &lt; stride)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a:t>
            </a:r>
            <a:r>
              <a:rPr lang="en-US" sz="1800" dirty="0" err="1">
                <a:latin typeface="Courier New" charset="0"/>
                <a:ea typeface="Courier New" charset="0"/>
                <a:cs typeface="Courier New" charset="0"/>
              </a:rPr>
              <a:t>t+stride</a:t>
            </a:r>
            <a:r>
              <a:rPr lang="en-US" sz="1800" dirty="0" smtClean="0">
                <a:latin typeface="Courier New" charset="0"/>
                <a:ea typeface="Courier New" charset="0"/>
                <a:cs typeface="Courier New" charset="0"/>
              </a:rPr>
              <a:t>];</a:t>
            </a:r>
            <a:br>
              <a:rPr lang="en-US" sz="1800" dirty="0" smtClean="0">
                <a:latin typeface="Courier New" charset="0"/>
                <a:ea typeface="Courier New" charset="0"/>
                <a:cs typeface="Courier New" charset="0"/>
              </a:rPr>
            </a:br>
            <a:r>
              <a:rPr lang="en-US" sz="1800" dirty="0" smtClean="0">
                <a:latin typeface="Courier New" charset="0"/>
                <a:ea typeface="Courier New" charset="0"/>
                <a:cs typeface="Courier New" charset="0"/>
              </a:rPr>
              <a:t>} </a:t>
            </a:r>
            <a:br>
              <a:rPr lang="en-US" sz="1800" dirty="0" smtClean="0">
                <a:latin typeface="Courier New" charset="0"/>
                <a:ea typeface="Courier New" charset="0"/>
                <a:cs typeface="Courier New" charset="0"/>
              </a:rPr>
            </a:br>
            <a:r>
              <a:rPr lang="en-US" sz="1800" dirty="0" smtClean="0">
                <a:latin typeface="Courier New" charset="0"/>
                <a:ea typeface="Courier New" charset="0"/>
                <a:cs typeface="Courier New" charset="0"/>
              </a:rPr>
              <a:t>__</a:t>
            </a:r>
            <a:r>
              <a:rPr lang="en-US" sz="1800" dirty="0" err="1">
                <a:latin typeface="Courier New" charset="0"/>
                <a:ea typeface="Courier New" charset="0"/>
                <a:cs typeface="Courier New" charset="0"/>
              </a:rPr>
              <a:t>synchthreads</a:t>
            </a:r>
            <a:r>
              <a:rPr lang="en-US" sz="1800" dirty="0">
                <a:latin typeface="Courier New" charset="0"/>
                <a:ea typeface="Courier New" charset="0"/>
                <a:cs typeface="Courier New" charset="0"/>
              </a:rPr>
              <a:t>(); </a:t>
            </a:r>
            <a:endParaRPr lang="en-US" sz="1800" dirty="0" smtClean="0">
              <a:latin typeface="Courier New" charset="0"/>
              <a:ea typeface="Courier New" charset="0"/>
              <a:cs typeface="Courier New" charset="0"/>
            </a:endParaRPr>
          </a:p>
          <a:p>
            <a:pPr marL="0" indent="0">
              <a:buNone/>
            </a:pPr>
            <a:r>
              <a:rPr lang="en-US" sz="1800" dirty="0" smtClean="0">
                <a:latin typeface="Courier New" charset="0"/>
                <a:ea typeface="Courier New" charset="0"/>
                <a:cs typeface="Courier New" charset="0"/>
              </a:rPr>
              <a:t>if(t </a:t>
            </a:r>
            <a:r>
              <a:rPr lang="en-US" sz="1800" dirty="0">
                <a:latin typeface="Courier New" charset="0"/>
                <a:ea typeface="Courier New" charset="0"/>
                <a:cs typeface="Courier New" charset="0"/>
              </a:rPr>
              <a:t>&lt; 32) { </a:t>
            </a:r>
            <a:endParaRPr lang="en-US" sz="1800" dirty="0" smtClean="0">
              <a:latin typeface="Courier New" charset="0"/>
              <a:ea typeface="Courier New" charset="0"/>
              <a:cs typeface="Courier New" charset="0"/>
            </a:endParaRPr>
          </a:p>
          <a:p>
            <a:pPr marL="0" indent="0">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[t+16]; </a:t>
            </a:r>
            <a:endParaRPr lang="en-US" sz="1800" dirty="0" smtClean="0">
              <a:latin typeface="Courier New" charset="0"/>
              <a:ea typeface="Courier New" charset="0"/>
              <a:cs typeface="Courier New" charset="0"/>
            </a:endParaRPr>
          </a:p>
          <a:p>
            <a:pPr marL="0" indent="0">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[t+8]; </a:t>
            </a:r>
            <a:endParaRPr lang="en-US" sz="1800" dirty="0" smtClean="0">
              <a:latin typeface="Courier New" charset="0"/>
              <a:ea typeface="Courier New" charset="0"/>
              <a:cs typeface="Courier New" charset="0"/>
            </a:endParaRPr>
          </a:p>
          <a:p>
            <a:pPr marL="0" indent="0">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[t+4]; </a:t>
            </a:r>
            <a:endParaRPr lang="en-US" sz="1800" dirty="0" smtClean="0">
              <a:latin typeface="Courier New" charset="0"/>
              <a:ea typeface="Courier New" charset="0"/>
              <a:cs typeface="Courier New" charset="0"/>
            </a:endParaRPr>
          </a:p>
          <a:p>
            <a:pPr marL="0" indent="0">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[t+2]; </a:t>
            </a:r>
            <a:endParaRPr lang="en-US" sz="1800" dirty="0" smtClean="0">
              <a:latin typeface="Courier New" charset="0"/>
              <a:ea typeface="Courier New" charset="0"/>
              <a:cs typeface="Courier New" charset="0"/>
            </a:endParaRPr>
          </a:p>
          <a:p>
            <a:pPr marL="0" indent="0">
              <a:buNone/>
            </a:pPr>
            <a:r>
              <a:rPr lang="en-US" sz="1800" dirty="0">
                <a:latin typeface="Courier New" charset="0"/>
                <a:ea typeface="Courier New" charset="0"/>
                <a:cs typeface="Courier New" charset="0"/>
              </a:rPr>
              <a:t>	</a:t>
            </a:r>
            <a:r>
              <a:rPr lang="en-US" sz="1800" dirty="0" err="1" smtClean="0">
                <a:latin typeface="Courier New" charset="0"/>
                <a:ea typeface="Courier New" charset="0"/>
                <a:cs typeface="Courier New" charset="0"/>
              </a:rPr>
              <a:t>partialSum</a:t>
            </a:r>
            <a:r>
              <a:rPr lang="en-US" sz="1800" dirty="0" smtClean="0">
                <a:latin typeface="Courier New" charset="0"/>
                <a:ea typeface="Courier New" charset="0"/>
                <a:cs typeface="Courier New" charset="0"/>
              </a:rPr>
              <a:t>[t</a:t>
            </a: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[t+1]; </a:t>
            </a:r>
            <a:br>
              <a:rPr lang="en-US" sz="1800" dirty="0">
                <a:latin typeface="Courier New" charset="0"/>
                <a:ea typeface="Courier New" charset="0"/>
                <a:cs typeface="Courier New" charset="0"/>
              </a:rPr>
            </a:br>
            <a:r>
              <a:rPr lang="en-US" sz="1800" dirty="0" smtClean="0">
                <a:latin typeface="Courier New" charset="0"/>
                <a:ea typeface="Courier New" charset="0"/>
                <a:cs typeface="Courier New" charset="0"/>
              </a:rPr>
              <a:t>} </a:t>
            </a:r>
            <a:endParaRPr lang="en-US" sz="1800" dirty="0">
              <a:latin typeface="Courier New" charset="0"/>
              <a:ea typeface="Courier New" charset="0"/>
              <a:cs typeface="Courier New" charset="0"/>
            </a:endParaRPr>
          </a:p>
          <a:p>
            <a:r>
              <a:rPr lang="en-US" sz="2000" dirty="0"/>
              <a:t>What are they thinking? Will this work? Will performance be better? </a:t>
            </a:r>
            <a:endParaRPr lang="en-US" sz="2000" dirty="0"/>
          </a:p>
          <a:p>
            <a:endParaRPr lang="en-US" sz="18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fld id="{8CF8A4EF-CDB0-3142-B866-F3AD53A0F82F}" type="slidenum">
              <a:rPr lang="en-US" smtClean="0"/>
              <a:t>9</a:t>
            </a:fld>
            <a:endParaRPr lang="en-US"/>
          </a:p>
        </p:txBody>
      </p:sp>
    </p:spTree>
    <p:extLst>
      <p:ext uri="{BB962C8B-B14F-4D97-AF65-F5344CB8AC3E}">
        <p14:creationId xmlns:p14="http://schemas.microsoft.com/office/powerpoint/2010/main" val="61421048"/>
      </p:ext>
    </p:extLst>
  </p:cSld>
  <p:clrMapOvr>
    <a:masterClrMapping/>
  </p:clrMapOvr>
</p:sld>
</file>

<file path=ppt/theme/theme1.xml><?xml version="1.0" encoding="utf-8"?>
<a:theme xmlns:a="http://schemas.openxmlformats.org/drawingml/2006/main" name="UCRTemplate4">
  <a:themeElements>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UCRTemplate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UCRTemplate4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UCRTemplate4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UCRTemplate4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UCRTemplate4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UCRTemplate4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UCRTemplate4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UCRTemplate4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UCRTemplate4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UCRTemplate4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UCRTemplate_custom.pot</Template>
  <TotalTime>4369</TotalTime>
  <Words>495</Words>
  <Application>Microsoft Macintosh PowerPoint</Application>
  <PresentationFormat>On-screen Show (4:3)</PresentationFormat>
  <Paragraphs>62</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Courier New</vt:lpstr>
      <vt:lpstr>ＭＳ Ｐゴシック</vt:lpstr>
      <vt:lpstr>Wingdings</vt:lpstr>
      <vt:lpstr>Arial</vt:lpstr>
      <vt:lpstr>UCRTemplate4</vt:lpstr>
      <vt:lpstr>CS/EE 217 – GPU Architecture and Parallel Programming</vt:lpstr>
      <vt:lpstr>Material on exam </vt:lpstr>
      <vt:lpstr>Review Problems</vt:lpstr>
      <vt:lpstr>PowerPoint Presentation</vt:lpstr>
      <vt:lpstr>PowerPoint Presentation</vt:lpstr>
      <vt:lpstr>PowerPoint Presentation</vt:lpstr>
      <vt:lpstr>PowerPoint Presentation</vt:lpstr>
      <vt:lpstr>Recall the more efficient reduction kernel </vt:lpstr>
      <vt:lpstr>PowerPoint Presentation</vt:lpstr>
      <vt:lpstr>PowerPoint Presentation</vt:lpstr>
      <vt:lpstr>PowerPoint Presentation</vt:lpstr>
    </vt:vector>
  </TitlesOfParts>
  <Company/>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Daniel Wong</cp:lastModifiedBy>
  <cp:revision>36</cp:revision>
  <dcterms:created xsi:type="dcterms:W3CDTF">2015-12-30T09:03:10Z</dcterms:created>
  <dcterms:modified xsi:type="dcterms:W3CDTF">2016-10-20T06:44:13Z</dcterms:modified>
</cp:coreProperties>
</file>