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clrMode="gray"/>
  <p:clrMru>
    <a:srgbClr val="224FB3"/>
    <a:srgbClr val="EA9B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8" d="100"/>
          <a:sy n="98" d="100"/>
        </p:scale>
        <p:origin x="918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F5E1E6-B388-854A-871A-F410DFA16DE9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9E9CD4-197F-4F40-8589-60F84AAB06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53243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3A2BEC-5DCF-B74E-9F74-1999361AA18B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4FF544-3B26-184B-8E3E-D76FB84FCC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60822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3" descr="full_blue_tt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200400" y="381000"/>
            <a:ext cx="5562600" cy="2743200"/>
          </a:xfrm>
          <a:noFill/>
        </p:spPr>
        <p:txBody>
          <a:bodyPr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200400" y="3276600"/>
            <a:ext cx="5562600" cy="2362200"/>
          </a:xfrm>
        </p:spPr>
        <p:txBody>
          <a:bodyPr/>
          <a:lstStyle>
            <a:lvl1pPr marL="0" indent="0">
              <a:buFont typeface="Wingdings" charset="0"/>
              <a:buNone/>
              <a:defRPr sz="3200">
                <a:solidFill>
                  <a:srgbClr val="F1AB00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fld id="{10D86E55-6AD2-814B-BA4E-229281B310F3}" type="datetime1">
              <a:rPr lang="en-US" smtClean="0"/>
              <a:t>1/30/2016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fld id="{8CF8A4EF-CDB0-3142-B866-F3AD53A0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172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5BB1D3-3979-FE41-808E-964A334BB504}" type="datetime1">
              <a:rPr lang="en-US" smtClean="0"/>
              <a:t>1/30/2016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364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6019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6019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E0B5DA-A37A-A54B-80F2-8333FA4F39DB}" type="datetime1">
              <a:rPr lang="en-US" smtClean="0"/>
              <a:t>1/30/2016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103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B39F91-2624-2A44-A249-D1191DFC9865}" type="datetime1">
              <a:rPr lang="en-US" smtClean="0"/>
              <a:t>1/30/2016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909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3C47F0-4012-A34B-B185-505D81243FB8}" type="datetime1">
              <a:rPr lang="en-US" smtClean="0"/>
              <a:t>1/30/2016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846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386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386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3FBDC7-303A-CC45-A54B-9D590DB9A029}" type="datetime1">
              <a:rPr lang="en-US" smtClean="0"/>
              <a:t>1/30/2016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665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ADC99E-3381-2748-9116-CD3CADBEED56}" type="datetime1">
              <a:rPr lang="en-US" smtClean="0"/>
              <a:t>1/30/2016</a:t>
            </a:fld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227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5B5143-2F14-F148-B56A-B2238AFB7CBE}" type="datetime1">
              <a:rPr lang="en-US" smtClean="0"/>
              <a:t>1/30/2016</a:t>
            </a:fld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387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7A3D6F-A150-DD44-BA3E-6DB01A2844C4}" type="datetime1">
              <a:rPr lang="en-US" smtClean="0"/>
              <a:t>1/30/2016</a:t>
            </a:fld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356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D846DE-E3CC-E44C-861B-0F5F05A1D8F9}" type="datetime1">
              <a:rPr lang="en-US" smtClean="0"/>
              <a:t>1/30/2016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605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602A36-4272-5148-9576-8363F7BC6128}" type="datetime1">
              <a:rPr lang="en-US" smtClean="0"/>
              <a:t>1/30/2016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848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6324600"/>
            <a:ext cx="9144000" cy="533400"/>
          </a:xfrm>
          <a:prstGeom prst="rect">
            <a:avLst/>
          </a:prstGeom>
          <a:solidFill>
            <a:srgbClr val="204DB5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1027" name="Picture 41" descr="small_logo_inside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2055" y="59764"/>
            <a:ext cx="1117004" cy="1005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432800" cy="762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143000"/>
            <a:ext cx="8229600" cy="510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00800"/>
            <a:ext cx="2133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dirty="0" smtClean="0">
                <a:solidFill>
                  <a:schemeClr val="bg1"/>
                </a:solidFill>
                <a:cs typeface="+mn-cs"/>
              </a:defRPr>
            </a:lvl1pPr>
          </a:lstStyle>
          <a:p>
            <a:fld id="{3B0E7903-5929-A64C-BEE8-DC0D936B5A3C}" type="datetime1">
              <a:rPr lang="en-US" smtClean="0"/>
              <a:t>1/30/2016</a:t>
            </a:fld>
            <a:endParaRPr 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00800"/>
            <a:ext cx="2895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>
                <a:solidFill>
                  <a:schemeClr val="bg1"/>
                </a:solidFill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2133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smtClean="0">
                <a:solidFill>
                  <a:schemeClr val="bg1"/>
                </a:solidFill>
                <a:cs typeface="+mn-cs"/>
              </a:defRPr>
            </a:lvl1pPr>
          </a:lstStyle>
          <a:p>
            <a:fld id="{8CF8A4EF-CDB0-3142-B866-F3AD53A0F82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+mj-lt"/>
          <a:ea typeface="+mj-ea"/>
          <a:cs typeface="ＭＳ Ｐゴシック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ＭＳ Ｐゴシック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ＭＳ Ｐゴシック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ＭＳ Ｐゴシック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charset="0"/>
        <a:buBlip>
          <a:blip r:embed="rId14"/>
        </a:buBlip>
        <a:defRPr sz="30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692150" indent="-34766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charset="0"/>
        <a:buBlip>
          <a:blip r:embed="rId15"/>
        </a:buBlip>
        <a:defRPr sz="2600">
          <a:solidFill>
            <a:schemeClr val="tx1"/>
          </a:solidFill>
          <a:latin typeface="+mn-lt"/>
          <a:ea typeface="+mn-ea"/>
        </a:defRPr>
      </a:lvl2pPr>
      <a:lvl3pPr marL="987425" indent="-293688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charset="0"/>
        <a:buBlip>
          <a:blip r:embed="rId16"/>
        </a:buBlip>
        <a:defRPr sz="2300">
          <a:solidFill>
            <a:schemeClr val="tx1"/>
          </a:solidFill>
          <a:latin typeface="+mn-lt"/>
          <a:ea typeface="+mn-ea"/>
        </a:defRPr>
      </a:lvl3pPr>
      <a:lvl4pPr marL="1281113" indent="-2921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charset="0"/>
        <a:buBlip>
          <a:blip r:embed="rId15"/>
        </a:buBlip>
        <a:defRPr sz="2000">
          <a:solidFill>
            <a:schemeClr val="tx1"/>
          </a:solidFill>
          <a:latin typeface="+mn-lt"/>
          <a:ea typeface="+mn-ea"/>
        </a:defRPr>
      </a:lvl4pPr>
      <a:lvl5pPr marL="15986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Blip>
          <a:blip r:embed="rId16"/>
        </a:buBlip>
        <a:defRPr sz="2000">
          <a:solidFill>
            <a:schemeClr val="tx1"/>
          </a:solidFill>
          <a:latin typeface="+mn-lt"/>
          <a:ea typeface="+mn-ea"/>
        </a:defRPr>
      </a:lvl5pPr>
      <a:lvl6pPr marL="20558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Blip>
          <a:blip r:embed="rId16"/>
        </a:buBlip>
        <a:defRPr sz="2000">
          <a:solidFill>
            <a:schemeClr val="tx1"/>
          </a:solidFill>
          <a:latin typeface="+mn-lt"/>
          <a:ea typeface="+mn-ea"/>
        </a:defRPr>
      </a:lvl6pPr>
      <a:lvl7pPr marL="25130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Blip>
          <a:blip r:embed="rId16"/>
        </a:buBlip>
        <a:defRPr sz="2000">
          <a:solidFill>
            <a:schemeClr val="tx1"/>
          </a:solidFill>
          <a:latin typeface="+mn-lt"/>
          <a:ea typeface="+mn-ea"/>
        </a:defRPr>
      </a:lvl7pPr>
      <a:lvl8pPr marL="29702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Blip>
          <a:blip r:embed="rId16"/>
        </a:buBlip>
        <a:defRPr sz="2000">
          <a:solidFill>
            <a:schemeClr val="tx1"/>
          </a:solidFill>
          <a:latin typeface="+mn-lt"/>
          <a:ea typeface="+mn-ea"/>
        </a:defRPr>
      </a:lvl8pPr>
      <a:lvl9pPr marL="34274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Blip>
          <a:blip r:embed="rId16"/>
        </a:buBlip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CS203 – Advanced Computer Architecture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ILP and Speculation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61246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 smtClean="0"/>
              <a:t>Speculative execution – </a:t>
            </a:r>
            <a:r>
              <a:rPr lang="en-US" i="1" dirty="0" smtClean="0"/>
              <a:t>execute</a:t>
            </a:r>
            <a:r>
              <a:rPr lang="en-US" dirty="0" smtClean="0"/>
              <a:t> control dependent instructions even when we are not sure if they should be executed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With branch prediction, we speculate on the outcome of the branches and execute the program as if our guesses were correct</a:t>
            </a:r>
          </a:p>
          <a:p>
            <a:pPr lvl="1">
              <a:lnSpc>
                <a:spcPct val="120000"/>
              </a:lnSpc>
            </a:pPr>
            <a:r>
              <a:rPr lang="en-US" dirty="0" err="1" smtClean="0"/>
              <a:t>Misprediction</a:t>
            </a:r>
            <a:r>
              <a:rPr lang="en-US" dirty="0" smtClean="0"/>
              <a:t> – Hardware undo (Rollback and recovery)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In </a:t>
            </a:r>
            <a:r>
              <a:rPr lang="en-US" dirty="0" err="1" smtClean="0"/>
              <a:t>Tomasulo</a:t>
            </a:r>
            <a:r>
              <a:rPr lang="en-US" dirty="0" smtClean="0"/>
              <a:t>, instructions after the branch can be fetched and issued in-order, but can not execute before the branch is resolved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Speculation allows them to execute with care</a:t>
            </a:r>
          </a:p>
          <a:p>
            <a:pPr>
              <a:lnSpc>
                <a:spcPct val="120000"/>
              </a:lnSpc>
            </a:pPr>
            <a:endParaRPr lang="en-US" dirty="0"/>
          </a:p>
          <a:p>
            <a:pPr>
              <a:lnSpc>
                <a:spcPct val="120000"/>
              </a:lnSpc>
            </a:pPr>
            <a:r>
              <a:rPr lang="en-US" dirty="0" smtClean="0"/>
              <a:t>Multi-issue + branch prediction + </a:t>
            </a:r>
            <a:r>
              <a:rPr lang="en-US" dirty="0" err="1" smtClean="0"/>
              <a:t>Tomasulo</a:t>
            </a:r>
            <a:endParaRPr lang="en-US" dirty="0" smtClean="0"/>
          </a:p>
          <a:p>
            <a:pPr lvl="1">
              <a:lnSpc>
                <a:spcPct val="120000"/>
              </a:lnSpc>
            </a:pPr>
            <a:r>
              <a:rPr lang="en-US" dirty="0" smtClean="0"/>
              <a:t>Implemented in a number of processors:</a:t>
            </a:r>
            <a:br>
              <a:rPr lang="en-US" dirty="0" smtClean="0"/>
            </a:br>
            <a:r>
              <a:rPr lang="en-US" dirty="0"/>
              <a:t>PowerPC 603/604/G3/G4, Pentium II/III/4, Alpha 21264, AMD K5/K6/Athlon, MIPS R10k/</a:t>
            </a:r>
            <a:r>
              <a:rPr lang="en-US" dirty="0" smtClean="0"/>
              <a:t>R12k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393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Adding Speculation to </a:t>
            </a:r>
            <a:r>
              <a:rPr lang="en-US" dirty="0" err="1" smtClean="0"/>
              <a:t>Tomasulo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en-US" dirty="0"/>
              <a:t>Must separate execution from allowing instruction to finish or </a:t>
            </a:r>
            <a:r>
              <a:rPr lang="ja-JP" altLang="en-US" dirty="0"/>
              <a:t>“</a:t>
            </a:r>
            <a:r>
              <a:rPr lang="en-US" dirty="0"/>
              <a:t>commit</a:t>
            </a:r>
            <a:r>
              <a:rPr lang="ja-JP" altLang="en-US" dirty="0"/>
              <a:t>”</a:t>
            </a:r>
            <a:endParaRPr lang="en-US" dirty="0"/>
          </a:p>
          <a:p>
            <a:pPr lvl="1">
              <a:defRPr/>
            </a:pPr>
            <a:r>
              <a:rPr lang="en-US" dirty="0"/>
              <a:t>This additional step called instruction commit</a:t>
            </a:r>
          </a:p>
          <a:p>
            <a:pPr lvl="1">
              <a:defRPr/>
            </a:pPr>
            <a:r>
              <a:rPr lang="en-US" dirty="0"/>
              <a:t>When an instruction is no longer speculative, allow it to update the register file or memory </a:t>
            </a:r>
          </a:p>
          <a:p>
            <a:pPr lvl="1">
              <a:defRPr/>
            </a:pPr>
            <a:r>
              <a:rPr lang="en-US" dirty="0"/>
              <a:t>Requires additional set of buffers to hold results of instructions that have finished execution but have not </a:t>
            </a:r>
            <a:r>
              <a:rPr lang="en-US" dirty="0" smtClean="0"/>
              <a:t>committed</a:t>
            </a:r>
          </a:p>
          <a:p>
            <a:pPr marL="344487" lvl="1" indent="0">
              <a:buNone/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This reorder buffer (ROB) is also used to pass results among instructions that may be </a:t>
            </a:r>
            <a:r>
              <a:rPr lang="en-US" dirty="0" smtClean="0"/>
              <a:t>speculated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437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Reorder Buffer (ROB)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defRPr/>
            </a:pPr>
            <a:r>
              <a:rPr lang="en-US" dirty="0"/>
              <a:t>In </a:t>
            </a:r>
            <a:r>
              <a:rPr lang="en-US" dirty="0" err="1"/>
              <a:t>Tomasulo</a:t>
            </a:r>
            <a:r>
              <a:rPr lang="ja-JP" altLang="en-US" dirty="0"/>
              <a:t>’</a:t>
            </a:r>
            <a:r>
              <a:rPr lang="en-US" dirty="0"/>
              <a:t>s algorithm, once an instruction writes its result, any subsequently issued instructions will find result in the register file</a:t>
            </a:r>
          </a:p>
          <a:p>
            <a:pPr>
              <a:lnSpc>
                <a:spcPct val="120000"/>
              </a:lnSpc>
              <a:defRPr/>
            </a:pPr>
            <a:endParaRPr lang="en-US" dirty="0" smtClean="0"/>
          </a:p>
          <a:p>
            <a:pPr>
              <a:lnSpc>
                <a:spcPct val="120000"/>
              </a:lnSpc>
              <a:defRPr/>
            </a:pPr>
            <a:r>
              <a:rPr lang="en-US" dirty="0" smtClean="0"/>
              <a:t>With </a:t>
            </a:r>
            <a:r>
              <a:rPr lang="en-US" dirty="0"/>
              <a:t>speculation, the register file is not updated until the instruction commits </a:t>
            </a:r>
          </a:p>
          <a:p>
            <a:pPr lvl="1">
              <a:lnSpc>
                <a:spcPct val="120000"/>
              </a:lnSpc>
              <a:defRPr/>
            </a:pPr>
            <a:r>
              <a:rPr lang="en-US" dirty="0"/>
              <a:t>(we know definitively that the instruction should execute)</a:t>
            </a:r>
          </a:p>
          <a:p>
            <a:pPr>
              <a:lnSpc>
                <a:spcPct val="120000"/>
              </a:lnSpc>
              <a:defRPr/>
            </a:pPr>
            <a:endParaRPr lang="en-US" dirty="0" smtClean="0"/>
          </a:p>
          <a:p>
            <a:pPr>
              <a:lnSpc>
                <a:spcPct val="120000"/>
              </a:lnSpc>
              <a:defRPr/>
            </a:pPr>
            <a:r>
              <a:rPr lang="en-US" dirty="0" smtClean="0"/>
              <a:t>Thus</a:t>
            </a:r>
            <a:r>
              <a:rPr lang="en-US" dirty="0"/>
              <a:t>, the ROB supplies operands in interval between completion of instruction execution and instruction commit</a:t>
            </a:r>
          </a:p>
          <a:p>
            <a:pPr lvl="1">
              <a:lnSpc>
                <a:spcPct val="120000"/>
              </a:lnSpc>
              <a:defRPr/>
            </a:pPr>
            <a:r>
              <a:rPr lang="en-US" dirty="0"/>
              <a:t>ROB is a source of operands for instructions, just as reservation stations (RS) provide operands in </a:t>
            </a:r>
            <a:r>
              <a:rPr lang="en-US" dirty="0" err="1"/>
              <a:t>Tomasulo</a:t>
            </a:r>
            <a:r>
              <a:rPr lang="ja-JP" altLang="en-US" dirty="0"/>
              <a:t>’</a:t>
            </a:r>
            <a:r>
              <a:rPr lang="en-US" dirty="0"/>
              <a:t>s algorithm</a:t>
            </a:r>
          </a:p>
          <a:p>
            <a:pPr lvl="1">
              <a:lnSpc>
                <a:spcPct val="120000"/>
              </a:lnSpc>
              <a:defRPr/>
            </a:pPr>
            <a:r>
              <a:rPr lang="en-US" dirty="0"/>
              <a:t>ROB extends </a:t>
            </a:r>
            <a:r>
              <a:rPr lang="en-US" dirty="0" smtClean="0"/>
              <a:t>architecture </a:t>
            </a:r>
            <a:r>
              <a:rPr lang="en-US" dirty="0"/>
              <a:t>registers like </a:t>
            </a:r>
            <a:r>
              <a:rPr lang="en-US" dirty="0" smtClean="0"/>
              <a:t>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363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Reorder Buffer Entry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381000" indent="-381000">
              <a:lnSpc>
                <a:spcPct val="110000"/>
              </a:lnSpc>
              <a:defRPr/>
            </a:pPr>
            <a:r>
              <a:rPr lang="en-US" dirty="0">
                <a:latin typeface="Helvetica" charset="0"/>
                <a:ea typeface="ＭＳ Ｐゴシック" charset="0"/>
              </a:rPr>
              <a:t>Each entry in the ROB contains four fields: </a:t>
            </a:r>
          </a:p>
          <a:p>
            <a:pPr marL="838200" lvl="1" indent="-381000">
              <a:lnSpc>
                <a:spcPct val="110000"/>
              </a:lnSpc>
              <a:buFontTx/>
              <a:buAutoNum type="arabicPeriod"/>
              <a:defRPr/>
            </a:pPr>
            <a:r>
              <a:rPr lang="en-US" dirty="0">
                <a:latin typeface="Helvetica" charset="0"/>
                <a:ea typeface="ＭＳ Ｐゴシック" charset="0"/>
              </a:rPr>
              <a:t>Instruction type </a:t>
            </a:r>
          </a:p>
          <a:p>
            <a:pPr marL="1257300" lvl="2" indent="-342900">
              <a:lnSpc>
                <a:spcPct val="110000"/>
              </a:lnSpc>
              <a:defRPr/>
            </a:pPr>
            <a:r>
              <a:rPr lang="en-US" dirty="0">
                <a:latin typeface="Helvetica" charset="0"/>
                <a:ea typeface="ＭＳ Ｐゴシック" charset="0"/>
              </a:rPr>
              <a:t>a branch (has no destination result), a store (has a memory address destination), or a register operation (ALU operation or load, which has register destinations)</a:t>
            </a:r>
          </a:p>
          <a:p>
            <a:pPr marL="838200" lvl="1" indent="-381000">
              <a:lnSpc>
                <a:spcPct val="110000"/>
              </a:lnSpc>
              <a:buFontTx/>
              <a:buAutoNum type="arabicPeriod"/>
              <a:defRPr/>
            </a:pPr>
            <a:r>
              <a:rPr lang="en-US" dirty="0">
                <a:latin typeface="Helvetica" charset="0"/>
                <a:ea typeface="ＭＳ Ｐゴシック" charset="0"/>
              </a:rPr>
              <a:t>Destination</a:t>
            </a:r>
          </a:p>
          <a:p>
            <a:pPr marL="1257300" lvl="2" indent="-342900">
              <a:lnSpc>
                <a:spcPct val="110000"/>
              </a:lnSpc>
              <a:defRPr/>
            </a:pPr>
            <a:r>
              <a:rPr lang="en-US" dirty="0">
                <a:latin typeface="Helvetica" charset="0"/>
                <a:ea typeface="ＭＳ Ｐゴシック" charset="0"/>
              </a:rPr>
              <a:t>Register number (for loads and ALU operations) or </a:t>
            </a:r>
            <a:br>
              <a:rPr lang="en-US" dirty="0">
                <a:latin typeface="Helvetica" charset="0"/>
                <a:ea typeface="ＭＳ Ｐゴシック" charset="0"/>
              </a:rPr>
            </a:br>
            <a:r>
              <a:rPr lang="en-US" dirty="0">
                <a:latin typeface="Helvetica" charset="0"/>
                <a:ea typeface="ＭＳ Ｐゴシック" charset="0"/>
              </a:rPr>
              <a:t>memory address (for stores) where the instruction result should be written</a:t>
            </a:r>
          </a:p>
          <a:p>
            <a:pPr marL="838200" lvl="1" indent="-381000">
              <a:lnSpc>
                <a:spcPct val="110000"/>
              </a:lnSpc>
              <a:buFontTx/>
              <a:buAutoNum type="arabicPeriod"/>
              <a:defRPr/>
            </a:pPr>
            <a:r>
              <a:rPr lang="en-US" dirty="0">
                <a:latin typeface="Helvetica" charset="0"/>
                <a:ea typeface="ＭＳ Ｐゴシック" charset="0"/>
              </a:rPr>
              <a:t>Value</a:t>
            </a:r>
          </a:p>
          <a:p>
            <a:pPr marL="1257300" lvl="2" indent="-342900">
              <a:lnSpc>
                <a:spcPct val="110000"/>
              </a:lnSpc>
              <a:defRPr/>
            </a:pPr>
            <a:r>
              <a:rPr lang="en-US" dirty="0">
                <a:latin typeface="Helvetica" charset="0"/>
                <a:ea typeface="ＭＳ Ｐゴシック" charset="0"/>
              </a:rPr>
              <a:t>Value of instruction result until the instruction commits</a:t>
            </a:r>
          </a:p>
          <a:p>
            <a:pPr marL="838200" lvl="1" indent="-381000">
              <a:lnSpc>
                <a:spcPct val="110000"/>
              </a:lnSpc>
              <a:buFontTx/>
              <a:buAutoNum type="arabicPeriod"/>
              <a:defRPr/>
            </a:pPr>
            <a:r>
              <a:rPr lang="en-US" dirty="0">
                <a:latin typeface="Helvetica" charset="0"/>
                <a:ea typeface="ＭＳ Ｐゴシック" charset="0"/>
              </a:rPr>
              <a:t>Ready</a:t>
            </a:r>
          </a:p>
          <a:p>
            <a:pPr marL="1257300" lvl="2" indent="-342900">
              <a:lnSpc>
                <a:spcPct val="110000"/>
              </a:lnSpc>
              <a:defRPr/>
            </a:pPr>
            <a:r>
              <a:rPr lang="en-US" dirty="0">
                <a:latin typeface="Helvetica" charset="0"/>
                <a:ea typeface="ＭＳ Ｐゴシック" charset="0"/>
              </a:rPr>
              <a:t>Indicates that instruction has completed execution, and the value is ready</a:t>
            </a:r>
          </a:p>
          <a:p>
            <a:pPr>
              <a:lnSpc>
                <a:spcPct val="110000"/>
              </a:lnSpc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4993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Reorder Buffer Operation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10000"/>
              </a:lnSpc>
              <a:defRPr/>
            </a:pPr>
            <a:r>
              <a:rPr lang="en-US" dirty="0"/>
              <a:t>Holds instructions in FIFO order, exactly as issued</a:t>
            </a:r>
          </a:p>
          <a:p>
            <a:pPr lvl="1">
              <a:lnSpc>
                <a:spcPct val="110000"/>
              </a:lnSpc>
              <a:defRPr/>
            </a:pPr>
            <a:r>
              <a:rPr lang="en-US" dirty="0"/>
              <a:t>When instructions complete, results placed into ROB</a:t>
            </a:r>
          </a:p>
          <a:p>
            <a:pPr lvl="2">
              <a:lnSpc>
                <a:spcPct val="110000"/>
              </a:lnSpc>
              <a:defRPr/>
            </a:pPr>
            <a:r>
              <a:rPr lang="en-US" dirty="0"/>
              <a:t>Supplies operands to other instruction between execution </a:t>
            </a:r>
            <a:br>
              <a:rPr lang="en-US" dirty="0"/>
            </a:br>
            <a:r>
              <a:rPr lang="en-US" dirty="0"/>
              <a:t>complete &amp; commit </a:t>
            </a:r>
            <a:r>
              <a:rPr lang="en-US" dirty="0">
                <a:sym typeface="Symbol" charset="0"/>
              </a:rPr>
              <a:t></a:t>
            </a:r>
            <a:r>
              <a:rPr lang="en-US" dirty="0"/>
              <a:t> more registers like RS</a:t>
            </a:r>
          </a:p>
          <a:p>
            <a:pPr lvl="2">
              <a:lnSpc>
                <a:spcPct val="110000"/>
              </a:lnSpc>
              <a:defRPr/>
            </a:pPr>
            <a:r>
              <a:rPr lang="en-US" dirty="0"/>
              <a:t>Tag results with ROB buffer number instead of reservation station</a:t>
            </a:r>
          </a:p>
          <a:p>
            <a:pPr lvl="1">
              <a:lnSpc>
                <a:spcPct val="110000"/>
              </a:lnSpc>
              <a:defRPr/>
            </a:pPr>
            <a:r>
              <a:rPr lang="en-US" dirty="0"/>
              <a:t>Instructions commit </a:t>
            </a:r>
            <a:r>
              <a:rPr lang="en-US" dirty="0">
                <a:sym typeface="Symbol" charset="0"/>
              </a:rPr>
              <a:t>values at head of ROB placed in </a:t>
            </a:r>
            <a:r>
              <a:rPr lang="en-US" dirty="0" smtClean="0">
                <a:sym typeface="Symbol" charset="0"/>
              </a:rPr>
              <a:t>registers</a:t>
            </a:r>
          </a:p>
          <a:p>
            <a:pPr lvl="1">
              <a:lnSpc>
                <a:spcPct val="110000"/>
              </a:lnSpc>
              <a:defRPr/>
            </a:pPr>
            <a:endParaRPr lang="en-US" dirty="0"/>
          </a:p>
          <a:p>
            <a:pPr>
              <a:lnSpc>
                <a:spcPct val="110000"/>
              </a:lnSpc>
              <a:defRPr/>
            </a:pPr>
            <a:r>
              <a:rPr lang="en-US" dirty="0"/>
              <a:t>As a result, easy to undo </a:t>
            </a:r>
            <a:br>
              <a:rPr lang="en-US" dirty="0"/>
            </a:br>
            <a:r>
              <a:rPr lang="en-US" dirty="0"/>
              <a:t>speculated instructions </a:t>
            </a:r>
            <a:br>
              <a:rPr lang="en-US" dirty="0"/>
            </a:br>
            <a:r>
              <a:rPr lang="en-US" dirty="0"/>
              <a:t>on </a:t>
            </a:r>
            <a:r>
              <a:rPr lang="en-US" dirty="0" err="1"/>
              <a:t>mispredicted</a:t>
            </a:r>
            <a:r>
              <a:rPr lang="en-US" dirty="0"/>
              <a:t> branches </a:t>
            </a:r>
            <a:br>
              <a:rPr lang="en-US" dirty="0"/>
            </a:br>
            <a:r>
              <a:rPr lang="en-US" dirty="0"/>
              <a:t>or on </a:t>
            </a:r>
            <a:r>
              <a:rPr lang="en-US" dirty="0" smtClean="0"/>
              <a:t>exceptions</a:t>
            </a:r>
          </a:p>
          <a:p>
            <a:pPr marL="0" indent="0">
              <a:lnSpc>
                <a:spcPct val="110000"/>
              </a:lnSpc>
              <a:buNone/>
              <a:defRPr/>
            </a:pPr>
            <a:r>
              <a:rPr lang="en-US" dirty="0" smtClean="0"/>
              <a:t> </a:t>
            </a:r>
          </a:p>
          <a:p>
            <a:pPr marL="0" indent="0">
              <a:lnSpc>
                <a:spcPct val="110000"/>
              </a:lnSpc>
              <a:buNone/>
              <a:defRPr/>
            </a:pPr>
            <a:endParaRPr lang="en-US" dirty="0"/>
          </a:p>
          <a:p>
            <a:pPr marL="0" indent="0">
              <a:lnSpc>
                <a:spcPct val="110000"/>
              </a:lnSpc>
              <a:buNone/>
              <a:defRPr/>
            </a:pPr>
            <a:r>
              <a:rPr lang="en-US" dirty="0" smtClean="0"/>
              <a:t> </a:t>
            </a:r>
            <a:endParaRPr lang="en-US" dirty="0"/>
          </a:p>
          <a:p>
            <a:pPr>
              <a:lnSpc>
                <a:spcPct val="110000"/>
              </a:lnSpc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6</a:t>
            </a:fld>
            <a:endParaRPr lang="en-US"/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5029200" y="3352800"/>
            <a:ext cx="3733800" cy="3048000"/>
            <a:chOff x="2996" y="1104"/>
            <a:chExt cx="2592" cy="2332"/>
          </a:xfrm>
        </p:grpSpPr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>
              <a:off x="4272" y="1249"/>
              <a:ext cx="1040" cy="656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 anchor="ctr"/>
            <a:lstStyle/>
            <a:p>
              <a:pPr algn="ctr">
                <a:spcBef>
                  <a:spcPct val="0"/>
                </a:spcBef>
                <a:defRPr/>
              </a:pPr>
              <a:r>
                <a:rPr lang="en-US" sz="1800" b="0">
                  <a:solidFill>
                    <a:schemeClr val="tx1"/>
                  </a:solidFill>
                  <a:cs typeface="+mn-cs"/>
                </a:rPr>
                <a:t>Reorder</a:t>
              </a:r>
            </a:p>
            <a:p>
              <a:pPr algn="ctr">
                <a:spcBef>
                  <a:spcPct val="0"/>
                </a:spcBef>
                <a:defRPr/>
              </a:pPr>
              <a:r>
                <a:rPr lang="en-US" sz="1800" b="0">
                  <a:solidFill>
                    <a:schemeClr val="tx1"/>
                  </a:solidFill>
                  <a:cs typeface="+mn-cs"/>
                </a:rPr>
                <a:t>Buffer</a:t>
              </a:r>
            </a:p>
          </p:txBody>
        </p:sp>
        <p:sp>
          <p:nvSpPr>
            <p:cNvPr id="7" name="Rectangle 6"/>
            <p:cNvSpPr>
              <a:spLocks noChangeArrowheads="1"/>
            </p:cNvSpPr>
            <p:nvPr/>
          </p:nvSpPr>
          <p:spPr bwMode="auto">
            <a:xfrm>
              <a:off x="3320" y="1568"/>
              <a:ext cx="476" cy="7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 anchor="ctr"/>
            <a:lstStyle/>
            <a:p>
              <a:pPr algn="ctr">
                <a:spcBef>
                  <a:spcPct val="0"/>
                </a:spcBef>
                <a:defRPr/>
              </a:pPr>
              <a:r>
                <a:rPr lang="en-US" sz="1800" b="0">
                  <a:solidFill>
                    <a:schemeClr val="tx1"/>
                  </a:solidFill>
                  <a:cs typeface="+mn-cs"/>
                </a:rPr>
                <a:t>FP</a:t>
              </a:r>
            </a:p>
            <a:p>
              <a:pPr algn="ctr">
                <a:spcBef>
                  <a:spcPct val="0"/>
                </a:spcBef>
                <a:defRPr/>
              </a:pPr>
              <a:r>
                <a:rPr lang="en-US" sz="1800" b="0">
                  <a:solidFill>
                    <a:schemeClr val="tx1"/>
                  </a:solidFill>
                  <a:cs typeface="+mn-cs"/>
                </a:rPr>
                <a:t>Op</a:t>
              </a:r>
            </a:p>
            <a:p>
              <a:pPr algn="ctr">
                <a:spcBef>
                  <a:spcPct val="0"/>
                </a:spcBef>
                <a:defRPr/>
              </a:pPr>
              <a:r>
                <a:rPr lang="en-US" sz="1800" b="0">
                  <a:solidFill>
                    <a:schemeClr val="tx1"/>
                  </a:solidFill>
                  <a:cs typeface="+mn-cs"/>
                </a:rPr>
                <a:t>Queue</a:t>
              </a:r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3224" y="3032"/>
              <a:ext cx="656" cy="153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 anchor="ctr"/>
            <a:lstStyle/>
            <a:p>
              <a:pPr algn="ctr">
                <a:spcBef>
                  <a:spcPct val="0"/>
                </a:spcBef>
                <a:defRPr/>
              </a:pPr>
              <a:r>
                <a:rPr lang="en-US" sz="1800" b="0">
                  <a:solidFill>
                    <a:schemeClr val="tx1"/>
                  </a:solidFill>
                  <a:cs typeface="+mn-cs"/>
                </a:rPr>
                <a:t>FP Adder</a:t>
              </a:r>
            </a:p>
          </p:txBody>
        </p:sp>
        <p:sp>
          <p:nvSpPr>
            <p:cNvPr id="9" name="Rectangle 8"/>
            <p:cNvSpPr>
              <a:spLocks noChangeArrowheads="1"/>
            </p:cNvSpPr>
            <p:nvPr/>
          </p:nvSpPr>
          <p:spPr bwMode="auto">
            <a:xfrm>
              <a:off x="4448" y="3032"/>
              <a:ext cx="656" cy="153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 anchor="ctr"/>
            <a:lstStyle/>
            <a:p>
              <a:pPr algn="ctr">
                <a:spcBef>
                  <a:spcPct val="0"/>
                </a:spcBef>
                <a:defRPr/>
              </a:pPr>
              <a:r>
                <a:rPr lang="en-US" sz="1800" b="0">
                  <a:solidFill>
                    <a:schemeClr val="tx1"/>
                  </a:solidFill>
                  <a:cs typeface="+mn-cs"/>
                </a:rPr>
                <a:t>FP Adder</a:t>
              </a:r>
            </a:p>
          </p:txBody>
        </p:sp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3044" y="2756"/>
              <a:ext cx="907" cy="2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 anchor="ctr"/>
            <a:lstStyle/>
            <a:p>
              <a:pPr algn="ctr">
                <a:spcBef>
                  <a:spcPct val="0"/>
                </a:spcBef>
                <a:defRPr/>
              </a:pPr>
              <a:r>
                <a:rPr lang="en-US" sz="1800" b="0">
                  <a:solidFill>
                    <a:schemeClr val="tx1"/>
                  </a:solidFill>
                  <a:cs typeface="+mn-cs"/>
                </a:rPr>
                <a:t>Res Stations</a:t>
              </a:r>
            </a:p>
          </p:txBody>
        </p:sp>
        <p:sp>
          <p:nvSpPr>
            <p:cNvPr id="11" name="Rectangle 10"/>
            <p:cNvSpPr>
              <a:spLocks noChangeArrowheads="1"/>
            </p:cNvSpPr>
            <p:nvPr/>
          </p:nvSpPr>
          <p:spPr bwMode="auto">
            <a:xfrm>
              <a:off x="4304" y="2756"/>
              <a:ext cx="908" cy="2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 anchor="ctr"/>
            <a:lstStyle/>
            <a:p>
              <a:pPr algn="ctr">
                <a:spcBef>
                  <a:spcPct val="0"/>
                </a:spcBef>
                <a:defRPr/>
              </a:pPr>
              <a:r>
                <a:rPr lang="en-US" sz="1800" b="0">
                  <a:solidFill>
                    <a:schemeClr val="tx1"/>
                  </a:solidFill>
                  <a:cs typeface="+mn-cs"/>
                </a:rPr>
                <a:t>Res Stations</a:t>
              </a:r>
            </a:p>
          </p:txBody>
        </p:sp>
        <p:sp>
          <p:nvSpPr>
            <p:cNvPr id="12" name="Line 11"/>
            <p:cNvSpPr>
              <a:spLocks noChangeShapeType="1"/>
            </p:cNvSpPr>
            <p:nvPr/>
          </p:nvSpPr>
          <p:spPr bwMode="auto">
            <a:xfrm>
              <a:off x="2996" y="3408"/>
              <a:ext cx="256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3" name="Line 12"/>
            <p:cNvSpPr>
              <a:spLocks noChangeShapeType="1"/>
            </p:cNvSpPr>
            <p:nvPr/>
          </p:nvSpPr>
          <p:spPr bwMode="auto">
            <a:xfrm>
              <a:off x="5568" y="1113"/>
              <a:ext cx="0" cy="227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4" name="Line 13"/>
            <p:cNvSpPr>
              <a:spLocks noChangeShapeType="1"/>
            </p:cNvSpPr>
            <p:nvPr/>
          </p:nvSpPr>
          <p:spPr bwMode="auto">
            <a:xfrm flipH="1">
              <a:off x="4800" y="1104"/>
              <a:ext cx="7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5" name="Line 14"/>
            <p:cNvSpPr>
              <a:spLocks noChangeShapeType="1"/>
            </p:cNvSpPr>
            <p:nvPr/>
          </p:nvSpPr>
          <p:spPr bwMode="auto">
            <a:xfrm>
              <a:off x="4800" y="1104"/>
              <a:ext cx="0" cy="1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6" name="Line 15"/>
            <p:cNvSpPr>
              <a:spLocks noChangeShapeType="1"/>
            </p:cNvSpPr>
            <p:nvPr/>
          </p:nvSpPr>
          <p:spPr bwMode="auto">
            <a:xfrm>
              <a:off x="3553" y="3188"/>
              <a:ext cx="0" cy="22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7" name="Line 16"/>
            <p:cNvSpPr>
              <a:spLocks noChangeShapeType="1"/>
            </p:cNvSpPr>
            <p:nvPr/>
          </p:nvSpPr>
          <p:spPr bwMode="auto">
            <a:xfrm>
              <a:off x="4764" y="3213"/>
              <a:ext cx="0" cy="22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8" name="Line 17"/>
            <p:cNvSpPr>
              <a:spLocks noChangeShapeType="1"/>
            </p:cNvSpPr>
            <p:nvPr/>
          </p:nvSpPr>
          <p:spPr bwMode="auto">
            <a:xfrm>
              <a:off x="3528" y="2323"/>
              <a:ext cx="0" cy="41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9" name="Line 18"/>
            <p:cNvSpPr>
              <a:spLocks noChangeShapeType="1"/>
            </p:cNvSpPr>
            <p:nvPr/>
          </p:nvSpPr>
          <p:spPr bwMode="auto">
            <a:xfrm>
              <a:off x="3536" y="2484"/>
              <a:ext cx="122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0" name="Line 19"/>
            <p:cNvSpPr>
              <a:spLocks noChangeShapeType="1"/>
            </p:cNvSpPr>
            <p:nvPr/>
          </p:nvSpPr>
          <p:spPr bwMode="auto">
            <a:xfrm>
              <a:off x="4800" y="2496"/>
              <a:ext cx="0" cy="23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1" name="Line 20"/>
            <p:cNvSpPr>
              <a:spLocks noChangeShapeType="1"/>
            </p:cNvSpPr>
            <p:nvPr/>
          </p:nvSpPr>
          <p:spPr bwMode="auto">
            <a:xfrm>
              <a:off x="4800" y="1920"/>
              <a:ext cx="0" cy="54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2" name="Line 21"/>
            <p:cNvSpPr>
              <a:spLocks noChangeShapeType="1"/>
            </p:cNvSpPr>
            <p:nvPr/>
          </p:nvSpPr>
          <p:spPr bwMode="auto">
            <a:xfrm flipH="1">
              <a:off x="4732" y="2484"/>
              <a:ext cx="8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3" name="Rectangle 22"/>
            <p:cNvSpPr>
              <a:spLocks noChangeArrowheads="1"/>
            </p:cNvSpPr>
            <p:nvPr/>
          </p:nvSpPr>
          <p:spPr bwMode="auto">
            <a:xfrm>
              <a:off x="4432" y="2022"/>
              <a:ext cx="704" cy="307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 anchor="ctr"/>
            <a:lstStyle/>
            <a:p>
              <a:pPr algn="ctr">
                <a:spcBef>
                  <a:spcPct val="0"/>
                </a:spcBef>
                <a:defRPr/>
              </a:pPr>
              <a:r>
                <a:rPr lang="en-US" sz="1800" b="0">
                  <a:solidFill>
                    <a:schemeClr val="tx1"/>
                  </a:solidFill>
                  <a:cs typeface="+mn-cs"/>
                </a:rPr>
                <a:t>FP Regs</a:t>
              </a:r>
            </a:p>
          </p:txBody>
        </p:sp>
      </p:grpSp>
      <p:sp>
        <p:nvSpPr>
          <p:cNvPr id="24" name="Text Box 23"/>
          <p:cNvSpPr txBox="1">
            <a:spLocks noChangeArrowheads="1"/>
          </p:cNvSpPr>
          <p:nvPr/>
        </p:nvSpPr>
        <p:spPr bwMode="auto">
          <a:xfrm>
            <a:off x="2773363" y="4975225"/>
            <a:ext cx="156051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en-US" sz="1800">
                <a:solidFill>
                  <a:schemeClr val="tx1"/>
                </a:solidFill>
                <a:latin typeface="Comic Sans MS" charset="0"/>
                <a:cs typeface="+mn-cs"/>
              </a:rPr>
              <a:t>Commit path</a:t>
            </a:r>
          </a:p>
        </p:txBody>
      </p:sp>
      <p:sp>
        <p:nvSpPr>
          <p:cNvPr id="25" name="Line 24"/>
          <p:cNvSpPr>
            <a:spLocks noChangeShapeType="1"/>
          </p:cNvSpPr>
          <p:nvPr/>
        </p:nvSpPr>
        <p:spPr bwMode="auto">
          <a:xfrm flipV="1">
            <a:off x="4373563" y="4451350"/>
            <a:ext cx="3200400" cy="676275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19613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4 Steps of Speculative </a:t>
            </a:r>
            <a:r>
              <a:rPr lang="en-US" sz="2800" dirty="0" err="1" smtClean="0"/>
              <a:t>Tomasulo</a:t>
            </a:r>
            <a:r>
              <a:rPr lang="en-US" sz="2800" dirty="0"/>
              <a:t> </a:t>
            </a:r>
            <a:r>
              <a:rPr lang="en-US" sz="2800" dirty="0" smtClean="0"/>
              <a:t>Algorithm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AutoNum type="arabicPeriod"/>
              <a:defRPr/>
            </a:pPr>
            <a:r>
              <a:rPr lang="en-US" sz="1800" dirty="0"/>
              <a:t>Issue—get instruction from FP Op Queue</a:t>
            </a:r>
          </a:p>
          <a:p>
            <a:pPr marL="800100" lvl="1" indent="-342900">
              <a:defRPr/>
            </a:pPr>
            <a:r>
              <a:rPr lang="en-US" sz="1800" dirty="0"/>
              <a:t>If reservation station and reorder buffer slot free, issue </a:t>
            </a:r>
            <a:r>
              <a:rPr lang="en-US" sz="1800" dirty="0" err="1"/>
              <a:t>instr</a:t>
            </a:r>
            <a:r>
              <a:rPr lang="en-US" sz="1800" dirty="0"/>
              <a:t> &amp; send operands &amp; reorder buffer no. for destination (this stage sometimes called </a:t>
            </a:r>
            <a:r>
              <a:rPr lang="ja-JP" altLang="en-US" sz="1800" dirty="0"/>
              <a:t>“</a:t>
            </a:r>
            <a:r>
              <a:rPr lang="en-US" sz="1800" dirty="0"/>
              <a:t>dispatch</a:t>
            </a:r>
            <a:r>
              <a:rPr lang="ja-JP" altLang="en-US" sz="1800" dirty="0"/>
              <a:t>”</a:t>
            </a:r>
            <a:r>
              <a:rPr lang="en-US" sz="1800" dirty="0"/>
              <a:t>)</a:t>
            </a:r>
          </a:p>
          <a:p>
            <a:pPr>
              <a:buFont typeface="Arial" charset="0"/>
              <a:buAutoNum type="arabicPeriod"/>
              <a:defRPr/>
            </a:pPr>
            <a:r>
              <a:rPr lang="en-US" sz="1800" dirty="0"/>
              <a:t>Execution—operate on operands (EX)</a:t>
            </a:r>
          </a:p>
          <a:p>
            <a:pPr marL="800100" lvl="1" indent="-342900">
              <a:defRPr/>
            </a:pPr>
            <a:r>
              <a:rPr lang="en-US" sz="1800" dirty="0"/>
              <a:t> When both operands ready then execute; if not ready, watch CDB for result; when both in reservation station, execute; checks RAW (sometimes called </a:t>
            </a:r>
            <a:r>
              <a:rPr lang="ja-JP" altLang="en-US" sz="1800" dirty="0"/>
              <a:t>“</a:t>
            </a:r>
            <a:r>
              <a:rPr lang="en-US" sz="1800" dirty="0"/>
              <a:t>issue</a:t>
            </a:r>
            <a:r>
              <a:rPr lang="ja-JP" altLang="en-US" sz="1800" dirty="0"/>
              <a:t>”</a:t>
            </a:r>
            <a:r>
              <a:rPr lang="en-US" sz="1800" dirty="0"/>
              <a:t>)</a:t>
            </a:r>
          </a:p>
          <a:p>
            <a:pPr>
              <a:buFont typeface="Arial" charset="0"/>
              <a:buAutoNum type="arabicPeriod"/>
              <a:defRPr/>
            </a:pPr>
            <a:r>
              <a:rPr lang="en-US" sz="1800" dirty="0"/>
              <a:t>Write result—finish execution (WB)</a:t>
            </a:r>
          </a:p>
          <a:p>
            <a:pPr marL="800100" lvl="1" indent="-342900">
              <a:defRPr/>
            </a:pPr>
            <a:r>
              <a:rPr lang="en-US" sz="1800" dirty="0"/>
              <a:t>Write on Common Data Bus to all awaiting FUs </a:t>
            </a:r>
            <a:br>
              <a:rPr lang="en-US" sz="1800" dirty="0"/>
            </a:br>
            <a:r>
              <a:rPr lang="en-US" sz="1800" dirty="0"/>
              <a:t>&amp; reorder buffer; mark reservation station available.</a:t>
            </a:r>
          </a:p>
          <a:p>
            <a:pPr>
              <a:buFont typeface="Arial" charset="0"/>
              <a:buAutoNum type="arabicPeriod"/>
              <a:defRPr/>
            </a:pPr>
            <a:r>
              <a:rPr lang="en-US" sz="1800" dirty="0"/>
              <a:t>Commit—update register with reorder result</a:t>
            </a:r>
          </a:p>
          <a:p>
            <a:pPr marL="800100" lvl="1" indent="-342900">
              <a:defRPr/>
            </a:pPr>
            <a:r>
              <a:rPr lang="en-US" sz="1800" dirty="0"/>
              <a:t>When instr. at head of reorder buffer &amp; result present, update register with result (or store to memory) and remove </a:t>
            </a:r>
            <a:r>
              <a:rPr lang="en-US" sz="1800" dirty="0" err="1"/>
              <a:t>instr</a:t>
            </a:r>
            <a:r>
              <a:rPr lang="en-US" sz="1800" dirty="0"/>
              <a:t> from reorder buffer. </a:t>
            </a:r>
          </a:p>
          <a:p>
            <a:pPr marL="800100" lvl="1" indent="-342900">
              <a:defRPr/>
            </a:pPr>
            <a:r>
              <a:rPr lang="en-US" sz="1800" dirty="0" err="1"/>
              <a:t>Mispredicted</a:t>
            </a:r>
            <a:r>
              <a:rPr lang="en-US" sz="1800" dirty="0"/>
              <a:t> branch flushes reorder buffer (sometimes called </a:t>
            </a:r>
            <a:r>
              <a:rPr lang="ja-JP" altLang="en-US" sz="1800" dirty="0"/>
              <a:t>“</a:t>
            </a:r>
            <a:r>
              <a:rPr lang="en-US" sz="1800" dirty="0"/>
              <a:t>graduation</a:t>
            </a:r>
            <a:r>
              <a:rPr lang="ja-JP" altLang="en-US" sz="1800" dirty="0"/>
              <a:t>”</a:t>
            </a:r>
            <a:r>
              <a:rPr lang="en-US" sz="1800" dirty="0" smtClean="0"/>
              <a:t>)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256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Avoiding Memory Hazards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1800" dirty="0"/>
              <a:t>WAW and WAR hazards through memory are eliminated with speculation because actual updating of memory occurs in order, when a store is at head of the ROB, and hence, no earlier loads or stores can still be pending </a:t>
            </a:r>
            <a:endParaRPr lang="en-US" sz="1800" dirty="0" smtClean="0"/>
          </a:p>
          <a:p>
            <a:pPr>
              <a:defRPr/>
            </a:pPr>
            <a:endParaRPr lang="en-US" sz="1800" dirty="0"/>
          </a:p>
          <a:p>
            <a:pPr>
              <a:defRPr/>
            </a:pPr>
            <a:r>
              <a:rPr lang="en-US" sz="1800" dirty="0"/>
              <a:t>RAW hazards through memory are maintained by two restrictions: </a:t>
            </a:r>
          </a:p>
          <a:p>
            <a:pPr lvl="1">
              <a:defRPr/>
            </a:pPr>
            <a:r>
              <a:rPr lang="en-US" sz="1800" dirty="0"/>
              <a:t>not allowing a load to initiate the second step of its execution if any active ROB entry occupied by a store has a Destination field that matches the value of the A field of the load, and </a:t>
            </a:r>
          </a:p>
          <a:p>
            <a:pPr lvl="1">
              <a:defRPr/>
            </a:pPr>
            <a:r>
              <a:rPr lang="en-US" sz="1800" dirty="0"/>
              <a:t>maintaining the program order for the computation of an effective address of a load with respect to all earlier stores.</a:t>
            </a:r>
          </a:p>
          <a:p>
            <a:pPr>
              <a:defRPr/>
            </a:pPr>
            <a:endParaRPr lang="en-US" sz="1800" dirty="0" smtClean="0"/>
          </a:p>
          <a:p>
            <a:pPr>
              <a:defRPr/>
            </a:pPr>
            <a:r>
              <a:rPr lang="en-US" sz="1800" dirty="0" smtClean="0"/>
              <a:t>These </a:t>
            </a:r>
            <a:r>
              <a:rPr lang="en-US" sz="1800" dirty="0"/>
              <a:t>restrictions ensure that any load that accesses a memory location written to by an earlier store cannot perform the memory access until the store has written the data</a:t>
            </a:r>
          </a:p>
          <a:p>
            <a:pPr>
              <a:defRPr/>
            </a:pPr>
            <a:endParaRPr lang="en-US" sz="18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86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Exceptions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/>
              <a:t>Technique for both precise interrupts/exceptions and speculation: in-order completion and in-order commit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If we speculate and are wrong, need to back up and restart execution to point at which we predicted incorrectly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This is exactly same as need to do with precise </a:t>
            </a:r>
            <a:r>
              <a:rPr lang="en-US" dirty="0" smtClean="0"/>
              <a:t>exceptions</a:t>
            </a:r>
          </a:p>
          <a:p>
            <a:pPr lvl="1">
              <a:lnSpc>
                <a:spcPct val="120000"/>
              </a:lnSpc>
            </a:pPr>
            <a:endParaRPr lang="en-US" dirty="0"/>
          </a:p>
          <a:p>
            <a:pPr>
              <a:lnSpc>
                <a:spcPct val="120000"/>
              </a:lnSpc>
            </a:pPr>
            <a:r>
              <a:rPr lang="en-US" dirty="0"/>
              <a:t>Exceptions are handled by not recognizing the exception until instruction that caused it is ready to commit in ROB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If a speculated instruction raises an exception, the exception is recorded in the ROB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This is why reorder buffers in all new processors</a:t>
            </a:r>
          </a:p>
          <a:p>
            <a:pPr>
              <a:lnSpc>
                <a:spcPct val="120000"/>
              </a:lnSpc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44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UCRTemplate4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UCRTemplate4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UCRTemplate4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4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4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4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4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4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4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4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4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CRTemplate4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UCRTemplate_custom.pot</Template>
  <TotalTime>7516</TotalTime>
  <Words>710</Words>
  <Application>Microsoft Office PowerPoint</Application>
  <PresentationFormat>On-screen Show (4:3)</PresentationFormat>
  <Paragraphs>93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Calibri</vt:lpstr>
      <vt:lpstr>Comic Sans MS</vt:lpstr>
      <vt:lpstr>Helvetica</vt:lpstr>
      <vt:lpstr>ＭＳ Ｐゴシック</vt:lpstr>
      <vt:lpstr>Symbol</vt:lpstr>
      <vt:lpstr>Wingdings</vt:lpstr>
      <vt:lpstr>UCRTemplate4</vt:lpstr>
      <vt:lpstr>CS203 – Advanced Computer Architecture</vt:lpstr>
      <vt:lpstr>Speculation</vt:lpstr>
      <vt:lpstr>Adding Speculation to Tomasulo</vt:lpstr>
      <vt:lpstr>Reorder Buffer (ROB)</vt:lpstr>
      <vt:lpstr>Reorder Buffer Entry</vt:lpstr>
      <vt:lpstr>Reorder Buffer Operation</vt:lpstr>
      <vt:lpstr>4 Steps of Speculative Tomasulo Algorithm </vt:lpstr>
      <vt:lpstr>Avoiding Memory Hazards</vt:lpstr>
      <vt:lpstr>Exceptions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</dc:creator>
  <cp:lastModifiedBy>wongdani</cp:lastModifiedBy>
  <cp:revision>150</cp:revision>
  <cp:lastPrinted>2016-01-28T18:36:41Z</cp:lastPrinted>
  <dcterms:created xsi:type="dcterms:W3CDTF">2015-12-30T09:03:10Z</dcterms:created>
  <dcterms:modified xsi:type="dcterms:W3CDTF">2016-01-30T22:32:21Z</dcterms:modified>
</cp:coreProperties>
</file>