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1" r:id="rId5"/>
    <p:sldId id="260" r:id="rId6"/>
    <p:sldId id="264" r:id="rId7"/>
    <p:sldId id="287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2" r:id="rId30"/>
    <p:sldId id="263" r:id="rId31"/>
    <p:sldId id="26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224FB3"/>
    <a:srgbClr val="EA9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928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E1E6-B388-854A-871A-F410DFA16DE9}" type="datetimeFigureOut">
              <a:rPr lang="en-US" smtClean="0"/>
              <a:t>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9CD4-197F-4F40-8589-60F84AAB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A2BEC-5DCF-B74E-9F74-1999361AA18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FF544-3B26-184B-8E3E-D76FB84F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8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EA3DF-941E-6544-AD62-7F122036A4E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215B9E-C3DD-2647-BB80-B01F1D8AAEE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64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4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9D285-EDD6-7A40-A768-0558A94CC2A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F3FDE9-B78A-AE42-A2AE-1396D56A8B6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666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66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9C5BD-17C9-BA45-9F69-AC90291DD4C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32B24-5397-014C-8AD7-C590BDC7027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68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87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CED2C-F09B-B048-AABC-C154F6AC3C5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2A18C7-29DB-5A44-AA94-31837F953E3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70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0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7745C7-C694-744A-AEEF-F0480577D4A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B5ECF-92DE-1B48-B353-D7DDEFE4FBC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A021B1-9EC4-244C-A49E-8AFB1CCD206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77FBF-1A8C-F241-887A-EDD7DEE1BFC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56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6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4190C-5C96-A243-B97B-83329BB323C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46B07-2D52-374A-8C59-37A8E05D630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DAB17-4550-9848-9120-28DF95F1B08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92BF07-1589-0B47-AE73-B871F432D71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584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84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3FA29-E747-9042-AA51-01C23A2929A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42EDC-8D8E-E74B-B88B-01EFAC8F064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60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0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7EE71-9D69-7B4A-88A8-1F29D33B3AE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5E620-F945-7B46-BF77-84FE60AC381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62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27C29-D951-5249-89BB-87294967FCD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ull_blue_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0400" y="381000"/>
            <a:ext cx="5562600" cy="2743200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276600"/>
            <a:ext cx="5562600" cy="23622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10D86E55-6AD2-814B-BA4E-229281B310F3}" type="datetime1">
              <a:rPr lang="en-US" smtClean="0"/>
              <a:t>1/28/16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BB1D3-3979-FE41-808E-964A334BB504}" type="datetime1">
              <a:rPr lang="en-US" smtClean="0"/>
              <a:t>1/28/16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0B5DA-A37A-A54B-80F2-8333FA4F39DB}" type="datetime1">
              <a:rPr lang="en-US" smtClean="0"/>
              <a:t>1/28/16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39F91-2624-2A44-A249-D1191DFC9865}" type="datetime1">
              <a:rPr lang="en-US" smtClean="0"/>
              <a:t>1/28/16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C47F0-4012-A34B-B185-505D81243FB8}" type="datetime1">
              <a:rPr lang="en-US" smtClean="0"/>
              <a:t>1/28/16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FBDC7-303A-CC45-A54B-9D590DB9A029}" type="datetime1">
              <a:rPr lang="en-US" smtClean="0"/>
              <a:t>1/28/16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DC99E-3381-2748-9116-CD3CADBEED56}" type="datetime1">
              <a:rPr lang="en-US" smtClean="0"/>
              <a:t>1/28/16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2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B5143-2F14-F148-B56A-B2238AFB7CBE}" type="datetime1">
              <a:rPr lang="en-US" smtClean="0"/>
              <a:t>1/28/16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A3D6F-A150-DD44-BA3E-6DB01A2844C4}" type="datetime1">
              <a:rPr lang="en-US" smtClean="0"/>
              <a:t>1/28/16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846DE-E3CC-E44C-861B-0F5F05A1D8F9}" type="datetime1">
              <a:rPr lang="en-US" smtClean="0"/>
              <a:t>1/28/16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02A36-4272-5148-9576-8363F7BC6128}" type="datetime1">
              <a:rPr lang="en-US" smtClean="0"/>
              <a:t>1/28/16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04D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41" descr="small_logo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55" y="59764"/>
            <a:ext cx="1117004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43280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chemeClr val="bg1"/>
                </a:solidFill>
                <a:cs typeface="+mn-cs"/>
              </a:defRPr>
            </a:lvl1pPr>
          </a:lstStyle>
          <a:p>
            <a:fld id="{3B0E7903-5929-A64C-BEE8-DC0D936B5A3C}" type="datetime1">
              <a:rPr lang="en-US" smtClean="0"/>
              <a:t>1/28/16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Blip>
          <a:blip r:embed="rId15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Blip>
          <a:blip r:embed="rId16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CS203 – Advanced Computer Architecture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Dynamic Instruction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2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2</a:t>
            </a:r>
          </a:p>
        </p:txBody>
      </p:sp>
      <p:sp>
        <p:nvSpPr>
          <p:cNvPr id="798724" name="AutoShape 4"/>
          <p:cNvSpPr>
            <a:spLocks noChangeArrowheads="1"/>
          </p:cNvSpPr>
          <p:nvPr/>
        </p:nvSpPr>
        <p:spPr bwMode="auto">
          <a:xfrm>
            <a:off x="3124200" y="16764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725" name="AutoShape 5"/>
          <p:cNvSpPr>
            <a:spLocks noChangeArrowheads="1"/>
          </p:cNvSpPr>
          <p:nvPr/>
        </p:nvSpPr>
        <p:spPr bwMode="auto">
          <a:xfrm>
            <a:off x="6248400" y="1752600"/>
            <a:ext cx="1676400" cy="2286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726" name="AutoShape 6"/>
          <p:cNvSpPr>
            <a:spLocks noChangeArrowheads="1"/>
          </p:cNvSpPr>
          <p:nvPr/>
        </p:nvSpPr>
        <p:spPr bwMode="auto">
          <a:xfrm>
            <a:off x="3633788" y="5132388"/>
            <a:ext cx="7620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727" name="Rectangle 7"/>
          <p:cNvSpPr>
            <a:spLocks noChangeArrowheads="1"/>
          </p:cNvSpPr>
          <p:nvPr/>
        </p:nvSpPr>
        <p:spPr bwMode="auto">
          <a:xfrm>
            <a:off x="381000" y="5791200"/>
            <a:ext cx="63627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0">
                <a:solidFill>
                  <a:srgbClr val="0332B7"/>
                </a:solidFill>
                <a:cs typeface="+mn-cs"/>
              </a:rPr>
              <a:t>Note: Can have multiple loads outstanding</a:t>
            </a:r>
          </a:p>
        </p:txBody>
      </p:sp>
    </p:spTree>
    <p:extLst>
      <p:ext uri="{BB962C8B-B14F-4D97-AF65-F5344CB8AC3E}">
        <p14:creationId xmlns:p14="http://schemas.microsoft.com/office/powerpoint/2010/main" val="1898753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3</a:t>
            </a:r>
          </a:p>
        </p:txBody>
      </p:sp>
      <p:sp>
        <p:nvSpPr>
          <p:cNvPr id="799748" name="AutoShape 4"/>
          <p:cNvSpPr>
            <a:spLocks noChangeArrowheads="1"/>
          </p:cNvSpPr>
          <p:nvPr/>
        </p:nvSpPr>
        <p:spPr bwMode="auto">
          <a:xfrm>
            <a:off x="2438400" y="4038600"/>
            <a:ext cx="39624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9749" name="AutoShape 5"/>
          <p:cNvSpPr>
            <a:spLocks noChangeArrowheads="1"/>
          </p:cNvSpPr>
          <p:nvPr/>
        </p:nvSpPr>
        <p:spPr bwMode="auto">
          <a:xfrm>
            <a:off x="2965450" y="5132388"/>
            <a:ext cx="7620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9750" name="Rectangle 6"/>
          <p:cNvSpPr>
            <a:spLocks noChangeArrowheads="1"/>
          </p:cNvSpPr>
          <p:nvPr/>
        </p:nvSpPr>
        <p:spPr bwMode="auto">
          <a:xfrm>
            <a:off x="228600" y="5791200"/>
            <a:ext cx="8496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  <a:defRPr/>
            </a:pPr>
            <a:r>
              <a:rPr lang="en-US" sz="1800" b="0">
                <a:solidFill>
                  <a:srgbClr val="0332B7"/>
                </a:solidFill>
                <a:cs typeface="+mn-cs"/>
              </a:rPr>
              <a:t>Note: registers names are removed (</a:t>
            </a:r>
            <a:r>
              <a:rPr lang="ja-JP" altLang="en-US" sz="1800" b="0">
                <a:solidFill>
                  <a:srgbClr val="0332B7"/>
                </a:solidFill>
                <a:latin typeface="Arial"/>
                <a:cs typeface="+mn-cs"/>
              </a:rPr>
              <a:t>“</a:t>
            </a:r>
            <a:r>
              <a:rPr lang="en-US" sz="1800" b="0">
                <a:solidFill>
                  <a:srgbClr val="0332B7"/>
                </a:solidFill>
                <a:cs typeface="+mn-cs"/>
              </a:rPr>
              <a:t>renamed</a:t>
            </a:r>
            <a:r>
              <a:rPr lang="ja-JP" altLang="en-US" sz="1800" b="0">
                <a:solidFill>
                  <a:srgbClr val="0332B7"/>
                </a:solidFill>
                <a:latin typeface="Arial"/>
                <a:cs typeface="+mn-cs"/>
              </a:rPr>
              <a:t>”</a:t>
            </a:r>
            <a:r>
              <a:rPr lang="en-US" sz="1800" b="0">
                <a:solidFill>
                  <a:srgbClr val="0332B7"/>
                </a:solidFill>
                <a:cs typeface="+mn-cs"/>
              </a:rPr>
              <a:t>) in Reservation Stations; MULT issued. Load1 completing; what is waiting for Load1? </a:t>
            </a:r>
          </a:p>
        </p:txBody>
      </p:sp>
      <p:sp>
        <p:nvSpPr>
          <p:cNvPr id="799751" name="AutoShape 7"/>
          <p:cNvSpPr>
            <a:spLocks noChangeArrowheads="1"/>
          </p:cNvSpPr>
          <p:nvPr/>
        </p:nvSpPr>
        <p:spPr bwMode="auto">
          <a:xfrm>
            <a:off x="3810000" y="14478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64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5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4</a:t>
            </a:r>
          </a:p>
        </p:txBody>
      </p:sp>
      <p:sp>
        <p:nvSpPr>
          <p:cNvPr id="800772" name="Rectangle 4"/>
          <p:cNvSpPr>
            <a:spLocks noChangeArrowheads="1"/>
          </p:cNvSpPr>
          <p:nvPr/>
        </p:nvSpPr>
        <p:spPr bwMode="auto">
          <a:xfrm>
            <a:off x="304800" y="5715000"/>
            <a:ext cx="8496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914400" algn="l"/>
                <a:tab pos="1657350" algn="l"/>
                <a:tab pos="3028950" algn="l"/>
              </a:tabLst>
              <a:defRPr/>
            </a:pPr>
            <a:r>
              <a:rPr lang="en-US" sz="2000" b="0">
                <a:solidFill>
                  <a:srgbClr val="0332B7"/>
                </a:solidFill>
                <a:cs typeface="+mn-cs"/>
              </a:rPr>
              <a:t>Load2 completing; what is waiting for Load2? </a:t>
            </a:r>
          </a:p>
        </p:txBody>
      </p:sp>
      <p:sp>
        <p:nvSpPr>
          <p:cNvPr id="800773" name="AutoShape 5"/>
          <p:cNvSpPr>
            <a:spLocks noChangeArrowheads="1"/>
          </p:cNvSpPr>
          <p:nvPr/>
        </p:nvSpPr>
        <p:spPr bwMode="auto">
          <a:xfrm>
            <a:off x="3810000" y="16764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0774" name="AutoShape 6"/>
          <p:cNvSpPr>
            <a:spLocks noChangeArrowheads="1"/>
          </p:cNvSpPr>
          <p:nvPr/>
        </p:nvSpPr>
        <p:spPr bwMode="auto">
          <a:xfrm>
            <a:off x="4419600" y="14478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0775" name="AutoShape 7"/>
          <p:cNvSpPr>
            <a:spLocks noChangeArrowheads="1"/>
          </p:cNvSpPr>
          <p:nvPr/>
        </p:nvSpPr>
        <p:spPr bwMode="auto">
          <a:xfrm>
            <a:off x="3124200" y="21336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0776" name="AutoShape 8"/>
          <p:cNvSpPr>
            <a:spLocks noChangeArrowheads="1"/>
          </p:cNvSpPr>
          <p:nvPr/>
        </p:nvSpPr>
        <p:spPr bwMode="auto">
          <a:xfrm>
            <a:off x="2438400" y="3429000"/>
            <a:ext cx="3962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55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5</a:t>
            </a:r>
          </a:p>
        </p:txBody>
      </p:sp>
      <p:sp>
        <p:nvSpPr>
          <p:cNvPr id="801796" name="Rectangle 4"/>
          <p:cNvSpPr>
            <a:spLocks noChangeArrowheads="1"/>
          </p:cNvSpPr>
          <p:nvPr/>
        </p:nvSpPr>
        <p:spPr bwMode="auto">
          <a:xfrm>
            <a:off x="304800" y="5791200"/>
            <a:ext cx="8496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914400" algn="l"/>
                <a:tab pos="1657350" algn="l"/>
                <a:tab pos="3028950" algn="l"/>
              </a:tabLst>
              <a:defRPr/>
            </a:pPr>
            <a:r>
              <a:rPr lang="en-US" sz="2000" b="0">
                <a:solidFill>
                  <a:srgbClr val="0332B7"/>
                </a:solidFill>
                <a:cs typeface="+mn-cs"/>
              </a:rPr>
              <a:t>Timer starts down for Add1, Mult1</a:t>
            </a:r>
          </a:p>
        </p:txBody>
      </p:sp>
      <p:sp>
        <p:nvSpPr>
          <p:cNvPr id="801797" name="AutoShape 5"/>
          <p:cNvSpPr>
            <a:spLocks noChangeArrowheads="1"/>
          </p:cNvSpPr>
          <p:nvPr/>
        </p:nvSpPr>
        <p:spPr bwMode="auto">
          <a:xfrm>
            <a:off x="1371600" y="3200400"/>
            <a:ext cx="533400" cy="1219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1798" name="AutoShape 6"/>
          <p:cNvSpPr>
            <a:spLocks noChangeArrowheads="1"/>
          </p:cNvSpPr>
          <p:nvPr/>
        </p:nvSpPr>
        <p:spPr bwMode="auto">
          <a:xfrm>
            <a:off x="4343400" y="34290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1799" name="AutoShape 7"/>
          <p:cNvSpPr>
            <a:spLocks noChangeArrowheads="1"/>
          </p:cNvSpPr>
          <p:nvPr/>
        </p:nvSpPr>
        <p:spPr bwMode="auto">
          <a:xfrm>
            <a:off x="3733800" y="41148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713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802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6</a:t>
            </a:r>
          </a:p>
        </p:txBody>
      </p:sp>
      <p:sp>
        <p:nvSpPr>
          <p:cNvPr id="802820" name="Rectangle 1028"/>
          <p:cNvSpPr>
            <a:spLocks noChangeArrowheads="1"/>
          </p:cNvSpPr>
          <p:nvPr/>
        </p:nvSpPr>
        <p:spPr bwMode="auto">
          <a:xfrm>
            <a:off x="304800" y="5715000"/>
            <a:ext cx="8496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914400" algn="l"/>
                <a:tab pos="1657350" algn="l"/>
                <a:tab pos="3028950" algn="l"/>
              </a:tabLst>
              <a:defRPr/>
            </a:pPr>
            <a:r>
              <a:rPr lang="en-US" sz="2000" b="0">
                <a:solidFill>
                  <a:srgbClr val="0332B7"/>
                </a:solidFill>
                <a:cs typeface="+mn-cs"/>
              </a:rPr>
              <a:t>Issue ADDD here despite name dependency on F6? </a:t>
            </a:r>
          </a:p>
        </p:txBody>
      </p:sp>
      <p:sp>
        <p:nvSpPr>
          <p:cNvPr id="802821" name="AutoShape 1029"/>
          <p:cNvSpPr>
            <a:spLocks noChangeArrowheads="1"/>
          </p:cNvSpPr>
          <p:nvPr/>
        </p:nvSpPr>
        <p:spPr bwMode="auto">
          <a:xfrm>
            <a:off x="2971800" y="25908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2822" name="AutoShape 1030"/>
          <p:cNvSpPr>
            <a:spLocks noChangeArrowheads="1"/>
          </p:cNvSpPr>
          <p:nvPr/>
        </p:nvSpPr>
        <p:spPr bwMode="auto">
          <a:xfrm>
            <a:off x="2438400" y="3657600"/>
            <a:ext cx="3962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692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7</a:t>
            </a:r>
          </a:p>
        </p:txBody>
      </p:sp>
      <p:sp>
        <p:nvSpPr>
          <p:cNvPr id="803844" name="Rectangle 4"/>
          <p:cNvSpPr>
            <a:spLocks noChangeArrowheads="1"/>
          </p:cNvSpPr>
          <p:nvPr/>
        </p:nvSpPr>
        <p:spPr bwMode="auto">
          <a:xfrm>
            <a:off x="304800" y="5715000"/>
            <a:ext cx="8496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914400" algn="l"/>
                <a:tab pos="1657350" algn="l"/>
                <a:tab pos="3028950" algn="l"/>
              </a:tabLst>
              <a:defRPr/>
            </a:pPr>
            <a:r>
              <a:rPr lang="en-US" sz="2000" b="0">
                <a:solidFill>
                  <a:srgbClr val="0332B7"/>
                </a:solidFill>
                <a:cs typeface="+mn-cs"/>
              </a:rPr>
              <a:t>Add1 (SUBD) completing; what is waiting for it? </a:t>
            </a:r>
          </a:p>
        </p:txBody>
      </p:sp>
      <p:sp>
        <p:nvSpPr>
          <p:cNvPr id="803845" name="AutoShape 5"/>
          <p:cNvSpPr>
            <a:spLocks noChangeArrowheads="1"/>
          </p:cNvSpPr>
          <p:nvPr/>
        </p:nvSpPr>
        <p:spPr bwMode="auto">
          <a:xfrm>
            <a:off x="3810000" y="21336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8433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8</a:t>
            </a:r>
          </a:p>
        </p:txBody>
      </p:sp>
      <p:sp>
        <p:nvSpPr>
          <p:cNvPr id="804868" name="AutoShape 4"/>
          <p:cNvSpPr>
            <a:spLocks noChangeArrowheads="1"/>
          </p:cNvSpPr>
          <p:nvPr/>
        </p:nvSpPr>
        <p:spPr bwMode="auto">
          <a:xfrm>
            <a:off x="3733800" y="36576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4869" name="AutoShape 5"/>
          <p:cNvSpPr>
            <a:spLocks noChangeArrowheads="1"/>
          </p:cNvSpPr>
          <p:nvPr/>
        </p:nvSpPr>
        <p:spPr bwMode="auto">
          <a:xfrm>
            <a:off x="5638800" y="52578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728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8" cy="5001812"/>
          </a:xfrm>
          <a:prstGeom prst="rect">
            <a:avLst/>
          </a:prstGeom>
        </p:spPr>
      </p:pic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9</a:t>
            </a:r>
          </a:p>
        </p:txBody>
      </p:sp>
    </p:spTree>
    <p:extLst>
      <p:ext uri="{BB962C8B-B14F-4D97-AF65-F5344CB8AC3E}">
        <p14:creationId xmlns:p14="http://schemas.microsoft.com/office/powerpoint/2010/main" val="2264022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10</a:t>
            </a:r>
          </a:p>
        </p:txBody>
      </p:sp>
      <p:sp>
        <p:nvSpPr>
          <p:cNvPr id="806916" name="Rectangle 4"/>
          <p:cNvSpPr>
            <a:spLocks noChangeArrowheads="1"/>
          </p:cNvSpPr>
          <p:nvPr/>
        </p:nvSpPr>
        <p:spPr bwMode="auto">
          <a:xfrm>
            <a:off x="304800" y="5715000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914400" algn="l"/>
                <a:tab pos="1657350" algn="l"/>
                <a:tab pos="3028950" algn="l"/>
              </a:tabLst>
              <a:defRPr/>
            </a:pPr>
            <a:r>
              <a:rPr lang="en-US" sz="2000" b="0">
                <a:solidFill>
                  <a:srgbClr val="0332B7"/>
                </a:solidFill>
                <a:cs typeface="+mn-cs"/>
              </a:rPr>
              <a:t>Add2 (ADDD) completing; what is waiting for it? </a:t>
            </a:r>
          </a:p>
        </p:txBody>
      </p:sp>
    </p:spTree>
    <p:extLst>
      <p:ext uri="{BB962C8B-B14F-4D97-AF65-F5344CB8AC3E}">
        <p14:creationId xmlns:p14="http://schemas.microsoft.com/office/powerpoint/2010/main" val="4200853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946551"/>
            <a:ext cx="8789768" cy="5001812"/>
          </a:xfrm>
          <a:prstGeom prst="rect">
            <a:avLst/>
          </a:prstGeom>
        </p:spPr>
      </p:pic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11</a:t>
            </a:r>
          </a:p>
        </p:txBody>
      </p:sp>
      <p:sp>
        <p:nvSpPr>
          <p:cNvPr id="807940" name="Rectangle 4"/>
          <p:cNvSpPr>
            <a:spLocks noChangeArrowheads="1"/>
          </p:cNvSpPr>
          <p:nvPr/>
        </p:nvSpPr>
        <p:spPr bwMode="auto">
          <a:xfrm>
            <a:off x="212725" y="5781675"/>
            <a:ext cx="8496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914400" algn="l"/>
                <a:tab pos="1657350" algn="l"/>
                <a:tab pos="3028950" algn="l"/>
              </a:tabLst>
              <a:defRPr/>
            </a:pPr>
            <a:r>
              <a:rPr lang="en-US" sz="2000" b="0">
                <a:solidFill>
                  <a:srgbClr val="0332B7"/>
                </a:solidFill>
                <a:cs typeface="+mn-cs"/>
              </a:rPr>
              <a:t>Write result of ADDD here?</a:t>
            </a:r>
          </a:p>
        </p:txBody>
      </p:sp>
      <p:sp>
        <p:nvSpPr>
          <p:cNvPr id="807941" name="AutoShape 5"/>
          <p:cNvSpPr>
            <a:spLocks noChangeArrowheads="1"/>
          </p:cNvSpPr>
          <p:nvPr/>
        </p:nvSpPr>
        <p:spPr bwMode="auto">
          <a:xfrm>
            <a:off x="4800600" y="5257800"/>
            <a:ext cx="914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8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Hardware </a:t>
            </a:r>
            <a:r>
              <a:rPr lang="en-US" dirty="0"/>
              <a:t>rearranges </a:t>
            </a:r>
            <a:r>
              <a:rPr lang="en-US" dirty="0" smtClean="0"/>
              <a:t>instruction </a:t>
            </a:r>
            <a:r>
              <a:rPr lang="en-US" dirty="0"/>
              <a:t>execution to reduce stalls while maintaining data flow and exception </a:t>
            </a:r>
            <a:r>
              <a:rPr lang="en-US" dirty="0" smtClean="0"/>
              <a:t>behavior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  <a:p>
            <a:pPr>
              <a:lnSpc>
                <a:spcPct val="120000"/>
              </a:lnSpc>
              <a:defRPr/>
            </a:pPr>
            <a:r>
              <a:rPr lang="en-US" dirty="0"/>
              <a:t>It handles cases when dependences unknown at compile time 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it allows the processor to tolerate unpredictable delays such as cache misses, by executing other code while waiting for the miss to </a:t>
            </a:r>
            <a:r>
              <a:rPr lang="en-US" dirty="0" smtClean="0"/>
              <a:t>resolve</a:t>
            </a:r>
          </a:p>
          <a:p>
            <a:pPr lvl="1">
              <a:lnSpc>
                <a:spcPct val="120000"/>
              </a:lnSpc>
              <a:defRPr/>
            </a:pPr>
            <a:endParaRPr lang="en-US" dirty="0"/>
          </a:p>
          <a:p>
            <a:pPr>
              <a:lnSpc>
                <a:spcPct val="120000"/>
              </a:lnSpc>
              <a:defRPr/>
            </a:pPr>
            <a:r>
              <a:rPr lang="en-US" dirty="0"/>
              <a:t>It allows code </a:t>
            </a:r>
            <a:r>
              <a:rPr lang="en-US" dirty="0" err="1" smtClean="0"/>
              <a:t>thats</a:t>
            </a:r>
            <a:r>
              <a:rPr lang="en-US" dirty="0" smtClean="0"/>
              <a:t> </a:t>
            </a:r>
            <a:r>
              <a:rPr lang="en-US" dirty="0"/>
              <a:t>compiled for one pipeline to run efficiently on a different pipeline </a:t>
            </a:r>
          </a:p>
          <a:p>
            <a:pPr>
              <a:lnSpc>
                <a:spcPct val="120000"/>
              </a:lnSpc>
              <a:defRPr/>
            </a:pPr>
            <a:endParaRPr lang="en-US" dirty="0" smtClean="0"/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It </a:t>
            </a:r>
            <a:r>
              <a:rPr lang="en-US" dirty="0"/>
              <a:t>simplifies the compiler </a:t>
            </a:r>
          </a:p>
          <a:p>
            <a:pPr>
              <a:lnSpc>
                <a:spcPct val="120000"/>
              </a:lnSpc>
              <a:defRPr/>
            </a:pPr>
            <a:endParaRPr lang="en-US" dirty="0" smtClean="0"/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Hardware </a:t>
            </a:r>
            <a:r>
              <a:rPr lang="en-US" dirty="0"/>
              <a:t>speculation, a technique with significant performance advantages, builds on dynamic scheduling (next lecture)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8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12</a:t>
            </a:r>
          </a:p>
        </p:txBody>
      </p:sp>
    </p:spTree>
    <p:extLst>
      <p:ext uri="{BB962C8B-B14F-4D97-AF65-F5344CB8AC3E}">
        <p14:creationId xmlns:p14="http://schemas.microsoft.com/office/powerpoint/2010/main" val="992501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13</a:t>
            </a:r>
          </a:p>
        </p:txBody>
      </p:sp>
    </p:spTree>
    <p:extLst>
      <p:ext uri="{BB962C8B-B14F-4D97-AF65-F5344CB8AC3E}">
        <p14:creationId xmlns:p14="http://schemas.microsoft.com/office/powerpoint/2010/main" val="888855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14</a:t>
            </a:r>
          </a:p>
        </p:txBody>
      </p:sp>
    </p:spTree>
    <p:extLst>
      <p:ext uri="{BB962C8B-B14F-4D97-AF65-F5344CB8AC3E}">
        <p14:creationId xmlns:p14="http://schemas.microsoft.com/office/powerpoint/2010/main" val="260684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15</a:t>
            </a:r>
          </a:p>
        </p:txBody>
      </p:sp>
      <p:sp>
        <p:nvSpPr>
          <p:cNvPr id="812036" name="Rectangle 4"/>
          <p:cNvSpPr>
            <a:spLocks noChangeArrowheads="1"/>
          </p:cNvSpPr>
          <p:nvPr/>
        </p:nvSpPr>
        <p:spPr bwMode="auto">
          <a:xfrm>
            <a:off x="304800" y="5791200"/>
            <a:ext cx="8496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914400" algn="l"/>
                <a:tab pos="1657350" algn="l"/>
                <a:tab pos="3028950" algn="l"/>
              </a:tabLst>
              <a:defRPr/>
            </a:pPr>
            <a:r>
              <a:rPr lang="en-US" sz="1800" b="0">
                <a:solidFill>
                  <a:srgbClr val="0332B7"/>
                </a:solidFill>
                <a:cs typeface="+mn-cs"/>
              </a:rPr>
              <a:t>Mult1 (MULTD) completing; what is waiting for it? </a:t>
            </a:r>
          </a:p>
        </p:txBody>
      </p:sp>
    </p:spTree>
    <p:extLst>
      <p:ext uri="{BB962C8B-B14F-4D97-AF65-F5344CB8AC3E}">
        <p14:creationId xmlns:p14="http://schemas.microsoft.com/office/powerpoint/2010/main" val="604902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55585"/>
            <a:ext cx="8773894" cy="4992778"/>
          </a:xfrm>
          <a:prstGeom prst="rect">
            <a:avLst/>
          </a:prstGeom>
        </p:spPr>
      </p:pic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16</a:t>
            </a:r>
          </a:p>
        </p:txBody>
      </p:sp>
      <p:sp>
        <p:nvSpPr>
          <p:cNvPr id="813060" name="AutoShape 4"/>
          <p:cNvSpPr>
            <a:spLocks noChangeArrowheads="1"/>
          </p:cNvSpPr>
          <p:nvPr/>
        </p:nvSpPr>
        <p:spPr bwMode="auto">
          <a:xfrm>
            <a:off x="3048000" y="52578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3061" name="AutoShape 5"/>
          <p:cNvSpPr>
            <a:spLocks noChangeArrowheads="1"/>
          </p:cNvSpPr>
          <p:nvPr/>
        </p:nvSpPr>
        <p:spPr bwMode="auto">
          <a:xfrm>
            <a:off x="3733800" y="43434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3062" name="Rectangle 6"/>
          <p:cNvSpPr>
            <a:spLocks noChangeArrowheads="1"/>
          </p:cNvSpPr>
          <p:nvPr/>
        </p:nvSpPr>
        <p:spPr bwMode="auto">
          <a:xfrm>
            <a:off x="228600" y="5715000"/>
            <a:ext cx="8496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914400" algn="l"/>
                <a:tab pos="1657350" algn="l"/>
                <a:tab pos="3028950" algn="l"/>
              </a:tabLst>
              <a:defRPr/>
            </a:pPr>
            <a:r>
              <a:rPr lang="en-US" sz="1800" b="0">
                <a:solidFill>
                  <a:srgbClr val="0332B7"/>
                </a:solidFill>
                <a:cs typeface="+mn-cs"/>
              </a:rPr>
              <a:t>Just waiting for Mult2 (DIVD) to complete</a:t>
            </a:r>
          </a:p>
        </p:txBody>
      </p:sp>
    </p:spTree>
    <p:extLst>
      <p:ext uri="{BB962C8B-B14F-4D97-AF65-F5344CB8AC3E}">
        <p14:creationId xmlns:p14="http://schemas.microsoft.com/office/powerpoint/2010/main" val="116170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812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Fast forward……</a:t>
            </a:r>
          </a:p>
        </p:txBody>
      </p:sp>
    </p:spTree>
    <p:extLst>
      <p:ext uri="{BB962C8B-B14F-4D97-AF65-F5344CB8AC3E}">
        <p14:creationId xmlns:p14="http://schemas.microsoft.com/office/powerpoint/2010/main" val="66403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55</a:t>
            </a:r>
          </a:p>
        </p:txBody>
      </p:sp>
    </p:spTree>
    <p:extLst>
      <p:ext uri="{BB962C8B-B14F-4D97-AF65-F5344CB8AC3E}">
        <p14:creationId xmlns:p14="http://schemas.microsoft.com/office/powerpoint/2010/main" val="2388953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78" y="952500"/>
            <a:ext cx="8779315" cy="4995863"/>
          </a:xfrm>
          <a:prstGeom prst="rect">
            <a:avLst/>
          </a:prstGeom>
        </p:spPr>
      </p:pic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56</a:t>
            </a:r>
          </a:p>
        </p:txBody>
      </p:sp>
      <p:sp>
        <p:nvSpPr>
          <p:cNvPr id="816132" name="Rectangle 4"/>
          <p:cNvSpPr>
            <a:spLocks noChangeArrowheads="1"/>
          </p:cNvSpPr>
          <p:nvPr/>
        </p:nvSpPr>
        <p:spPr bwMode="auto">
          <a:xfrm>
            <a:off x="228600" y="5715000"/>
            <a:ext cx="8496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914400" algn="l"/>
                <a:tab pos="1657350" algn="l"/>
                <a:tab pos="3028950" algn="l"/>
              </a:tabLst>
              <a:defRPr/>
            </a:pPr>
            <a:r>
              <a:rPr lang="en-US" sz="1800" b="0">
                <a:solidFill>
                  <a:srgbClr val="0332B7"/>
                </a:solidFill>
                <a:cs typeface="+mn-cs"/>
              </a:rPr>
              <a:t>Mult2 (DIVD) is completing; what is waiting for it? </a:t>
            </a:r>
          </a:p>
        </p:txBody>
      </p:sp>
    </p:spTree>
    <p:extLst>
      <p:ext uri="{BB962C8B-B14F-4D97-AF65-F5344CB8AC3E}">
        <p14:creationId xmlns:p14="http://schemas.microsoft.com/office/powerpoint/2010/main" val="2193639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88" y="914400"/>
            <a:ext cx="8796699" cy="5009231"/>
          </a:xfrm>
          <a:prstGeom prst="rect">
            <a:avLst/>
          </a:prstGeom>
        </p:spPr>
      </p:pic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57</a:t>
            </a:r>
          </a:p>
        </p:txBody>
      </p:sp>
      <p:sp>
        <p:nvSpPr>
          <p:cNvPr id="817156" name="Rectangle 4"/>
          <p:cNvSpPr>
            <a:spLocks noChangeArrowheads="1"/>
          </p:cNvSpPr>
          <p:nvPr/>
        </p:nvSpPr>
        <p:spPr bwMode="auto">
          <a:xfrm>
            <a:off x="304800" y="5791200"/>
            <a:ext cx="8496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914400" algn="l"/>
                <a:tab pos="1657350" algn="l"/>
                <a:tab pos="3028950" algn="l"/>
              </a:tabLst>
              <a:defRPr/>
            </a:pPr>
            <a:r>
              <a:rPr lang="en-US" sz="1800" b="0">
                <a:solidFill>
                  <a:srgbClr val="0332B7"/>
                </a:solidFill>
                <a:cs typeface="+mn-cs"/>
              </a:rPr>
              <a:t>Once again: In-order issue, out-of-order execution and out-of-order completion.</a:t>
            </a:r>
          </a:p>
        </p:txBody>
      </p:sp>
      <p:sp>
        <p:nvSpPr>
          <p:cNvPr id="817157" name="AutoShape 5"/>
          <p:cNvSpPr>
            <a:spLocks noChangeArrowheads="1"/>
          </p:cNvSpPr>
          <p:nvPr/>
        </p:nvSpPr>
        <p:spPr bwMode="auto">
          <a:xfrm>
            <a:off x="3124200" y="1295400"/>
            <a:ext cx="45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7158" name="AutoShape 6"/>
          <p:cNvSpPr>
            <a:spLocks noChangeArrowheads="1"/>
          </p:cNvSpPr>
          <p:nvPr/>
        </p:nvSpPr>
        <p:spPr bwMode="auto">
          <a:xfrm>
            <a:off x="3124200" y="1295400"/>
            <a:ext cx="45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7159" name="AutoShape 7"/>
          <p:cNvSpPr>
            <a:spLocks noChangeArrowheads="1"/>
          </p:cNvSpPr>
          <p:nvPr/>
        </p:nvSpPr>
        <p:spPr bwMode="auto">
          <a:xfrm>
            <a:off x="3810000" y="1905000"/>
            <a:ext cx="457200" cy="106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7160" name="AutoShape 8"/>
          <p:cNvSpPr>
            <a:spLocks noChangeArrowheads="1"/>
          </p:cNvSpPr>
          <p:nvPr/>
        </p:nvSpPr>
        <p:spPr bwMode="auto">
          <a:xfrm>
            <a:off x="4419600" y="1295400"/>
            <a:ext cx="45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569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the hazard detection logic</a:t>
            </a:r>
          </a:p>
          <a:p>
            <a:pPr lvl="1"/>
            <a:r>
              <a:rPr lang="en-US" dirty="0"/>
              <a:t>distributed reservation stations and the CDB</a:t>
            </a:r>
          </a:p>
          <a:p>
            <a:pPr lvl="1"/>
            <a:r>
              <a:rPr lang="en-US" dirty="0"/>
              <a:t>If multiple instructions waiting on single result, &amp; each instruction has other operand, then instructions can be released simultaneously by broadcast on CDB </a:t>
            </a:r>
          </a:p>
          <a:p>
            <a:pPr lvl="1"/>
            <a:r>
              <a:rPr lang="en-US" dirty="0"/>
              <a:t>If a centralized register file were used, the units would have to read their results from the registers when register buses are available</a:t>
            </a:r>
          </a:p>
          <a:p>
            <a:r>
              <a:rPr lang="en-US" dirty="0"/>
              <a:t>Elimination of stalls for WAW and WAR hazards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3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HW Schemes: Instruction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/>
              <a:t>Key idea: Allow instructions behind stall to proceed</a:t>
            </a:r>
            <a:br>
              <a:rPr lang="en-US" dirty="0"/>
            </a:br>
            <a:r>
              <a:rPr lang="en-US" dirty="0"/>
              <a:t>	DIVD	</a:t>
            </a:r>
            <a:r>
              <a:rPr lang="en-US" dirty="0">
                <a:solidFill>
                  <a:srgbClr val="4F81BD"/>
                </a:solidFill>
              </a:rPr>
              <a:t>F0</a:t>
            </a:r>
            <a:r>
              <a:rPr lang="en-US" dirty="0"/>
              <a:t>,F2,</a:t>
            </a:r>
            <a:r>
              <a:rPr lang="en-US" smtClean="0"/>
              <a:t>F4             </a:t>
            </a:r>
            <a:r>
              <a:rPr lang="en-US" smtClean="0"/>
              <a:t>Assume DIV </a:t>
            </a:r>
            <a:r>
              <a:rPr lang="en-US" dirty="0" smtClean="0"/>
              <a:t>takes 10 cycles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ADDD	F10,</a:t>
            </a:r>
            <a:r>
              <a:rPr lang="en-US" dirty="0">
                <a:solidFill>
                  <a:schemeClr val="accent1"/>
                </a:solidFill>
              </a:rPr>
              <a:t>F0</a:t>
            </a:r>
            <a:r>
              <a:rPr lang="en-US" dirty="0"/>
              <a:t>,F8</a:t>
            </a:r>
            <a:br>
              <a:rPr lang="en-US" dirty="0"/>
            </a:br>
            <a:r>
              <a:rPr lang="en-US" dirty="0"/>
              <a:t>	SUBD	F12,F8,</a:t>
            </a:r>
            <a:r>
              <a:rPr lang="en-US" dirty="0" smtClean="0"/>
              <a:t>F14</a:t>
            </a:r>
          </a:p>
          <a:p>
            <a:pPr>
              <a:lnSpc>
                <a:spcPct val="120000"/>
              </a:lnSpc>
              <a:defRPr/>
            </a:pPr>
            <a:endParaRPr lang="en-US" dirty="0"/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Enable </a:t>
            </a:r>
            <a:r>
              <a:rPr lang="en-US" dirty="0"/>
              <a:t>out-of-order execution and allows out-of-order completion (e.g., SUBD)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In a dynamically scheduled pipeline, all instructions still pass through issue stage in order (in-order issue)</a:t>
            </a:r>
          </a:p>
          <a:p>
            <a:pPr>
              <a:lnSpc>
                <a:spcPct val="120000"/>
              </a:lnSpc>
              <a:defRPr/>
            </a:pPr>
            <a:endParaRPr lang="en-US" dirty="0" smtClean="0"/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Note</a:t>
            </a:r>
            <a:r>
              <a:rPr lang="en-US" dirty="0"/>
              <a:t>: Dynamic execution creates WAR and WAW hazards and makes exceptions </a:t>
            </a:r>
            <a:r>
              <a:rPr lang="en-US" dirty="0" smtClean="0"/>
              <a:t>harder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0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Complexity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Performance </a:t>
            </a:r>
            <a:r>
              <a:rPr lang="en-US" dirty="0"/>
              <a:t>limited by Common Data Bus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Each CDB must go to multiple functional units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high </a:t>
            </a:r>
            <a:r>
              <a:rPr lang="en-US" dirty="0"/>
              <a:t>capacitance, high wiring density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Number of functional units that can complete per cycle limited to one!</a:t>
            </a:r>
          </a:p>
          <a:p>
            <a:pPr>
              <a:lnSpc>
                <a:spcPct val="120000"/>
              </a:lnSpc>
            </a:pPr>
            <a:r>
              <a:rPr lang="en-US" dirty="0"/>
              <a:t>Multiple CDBs  more FU logic for parallel </a:t>
            </a:r>
            <a:r>
              <a:rPr lang="en-US" dirty="0" smtClean="0"/>
              <a:t>stores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Non-precise interrupts!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We will address this later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 due to </a:t>
            </a:r>
            <a:r>
              <a:rPr lang="en-US" dirty="0" err="1" smtClean="0"/>
              <a:t>Tomasulo’s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/>
              <a:t>Overlapped loop iterations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Register renaming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Multiple iterations use different physical destinations for registers (dynamic loop unrolling).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Reservation stations 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Permit instruction issue to advance past integer control flow operations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Also buffer old values of registers - totally avoiding the WAR stall </a:t>
            </a:r>
            <a:endParaRPr lang="en-US" dirty="0" smtClean="0"/>
          </a:p>
          <a:p>
            <a:pPr marL="693737" lvl="2" indent="0">
              <a:lnSpc>
                <a:spcPct val="120000"/>
              </a:lnSpc>
              <a:buNone/>
              <a:defRPr/>
            </a:pPr>
            <a:endParaRPr lang="en-US" dirty="0"/>
          </a:p>
          <a:p>
            <a:pPr>
              <a:lnSpc>
                <a:spcPct val="120000"/>
              </a:lnSpc>
              <a:defRPr/>
            </a:pPr>
            <a:r>
              <a:rPr lang="en-US" dirty="0"/>
              <a:t>Other perspective: </a:t>
            </a:r>
            <a:r>
              <a:rPr lang="en-US" dirty="0" err="1"/>
              <a:t>Tomasulo</a:t>
            </a:r>
            <a:r>
              <a:rPr lang="en-US" dirty="0"/>
              <a:t> building data flow dependency graph on the fly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Eliminates WAW and WAR dynamically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Due to register renaming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Implements RAW dependencies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Tomasulo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Control &amp; buffers distributed with Function Units (FU)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FU buffers called “reservation stations”; have pending operands</a:t>
            </a:r>
          </a:p>
          <a:p>
            <a:pPr>
              <a:lnSpc>
                <a:spcPct val="120000"/>
              </a:lnSpc>
            </a:pPr>
            <a:r>
              <a:rPr lang="en-US" dirty="0"/>
              <a:t>Registers in instructions replaced by values or pointers to reservation stations(RS); called  register renaming ;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Renaming avoids WAR, WAW hazards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More reservation stations than registers, so can do optimizations compilers can’t</a:t>
            </a:r>
          </a:p>
          <a:p>
            <a:pPr>
              <a:lnSpc>
                <a:spcPct val="120000"/>
              </a:lnSpc>
            </a:pPr>
            <a:r>
              <a:rPr lang="en-US" dirty="0"/>
              <a:t>Results to FU from RS, not through registers, over Common Data Bus that broadcasts results to all FUs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Avoids RAW hazards by executing an instruction only when its operands are available</a:t>
            </a:r>
          </a:p>
          <a:p>
            <a:pPr>
              <a:lnSpc>
                <a:spcPct val="120000"/>
              </a:lnSpc>
            </a:pPr>
            <a:r>
              <a:rPr lang="en-US" dirty="0"/>
              <a:t>Load and Stores treated as FUs with RSs as well</a:t>
            </a:r>
          </a:p>
          <a:p>
            <a:pPr>
              <a:lnSpc>
                <a:spcPct val="120000"/>
              </a:lnSpc>
            </a:pPr>
            <a:r>
              <a:rPr lang="en-US" dirty="0"/>
              <a:t>Integer instructions can go past branches (predict taken), allowing FP ops beyond basic block in FP queue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8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Tomasulo</a:t>
            </a:r>
            <a:r>
              <a:rPr lang="en-US" dirty="0" smtClean="0"/>
              <a:t>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5</a:t>
            </a:fld>
            <a:endParaRPr lang="en-US"/>
          </a:p>
        </p:txBody>
      </p:sp>
      <p:pic>
        <p:nvPicPr>
          <p:cNvPr id="139" name="Picture 8" descr="f03-06-9780123838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8" y="990600"/>
            <a:ext cx="6761749" cy="5590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527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Stages of </a:t>
            </a:r>
            <a:r>
              <a:rPr lang="en-US" dirty="0" err="1" smtClean="0"/>
              <a:t>Tomasulo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1.	</a:t>
            </a:r>
            <a:r>
              <a:rPr lang="en-US" dirty="0" smtClean="0"/>
              <a:t>Issue — get </a:t>
            </a:r>
            <a:r>
              <a:rPr lang="en-US" dirty="0"/>
              <a:t>instruction from FP Op Queue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reservation station free (no structural hazard), </a:t>
            </a:r>
            <a:br>
              <a:rPr lang="en-US" dirty="0"/>
            </a:br>
            <a:r>
              <a:rPr lang="en-US" dirty="0"/>
              <a:t>control issues </a:t>
            </a:r>
            <a:r>
              <a:rPr lang="en-US" dirty="0" err="1"/>
              <a:t>instr</a:t>
            </a:r>
            <a:r>
              <a:rPr lang="en-US" dirty="0"/>
              <a:t> &amp; sends operands (renames registers).</a:t>
            </a:r>
          </a:p>
          <a:p>
            <a:pPr>
              <a:lnSpc>
                <a:spcPct val="120000"/>
              </a:lnSpc>
            </a:pPr>
            <a:r>
              <a:rPr lang="en-US" dirty="0"/>
              <a:t>2.	</a:t>
            </a:r>
            <a:r>
              <a:rPr lang="en-US" dirty="0" smtClean="0"/>
              <a:t>Execute — operate </a:t>
            </a:r>
            <a:r>
              <a:rPr lang="en-US" dirty="0"/>
              <a:t>on operands (EX)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When both operands ready then execute; if not ready, watch Common Data Bus for result</a:t>
            </a:r>
          </a:p>
          <a:p>
            <a:pPr>
              <a:lnSpc>
                <a:spcPct val="120000"/>
              </a:lnSpc>
            </a:pPr>
            <a:r>
              <a:rPr lang="en-US" dirty="0"/>
              <a:t>3.	Write result—finish execution (WB)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Broadcast on Common Data Bus to all awaiting units; mark reservation station available</a:t>
            </a:r>
          </a:p>
          <a:p>
            <a:pPr>
              <a:lnSpc>
                <a:spcPct val="120000"/>
              </a:lnSpc>
            </a:pPr>
            <a:r>
              <a:rPr lang="en-US" dirty="0"/>
              <a:t>Normal data bus: data + destination (“go to” bus)</a:t>
            </a:r>
          </a:p>
          <a:p>
            <a:pPr>
              <a:lnSpc>
                <a:spcPct val="120000"/>
              </a:lnSpc>
            </a:pPr>
            <a:r>
              <a:rPr lang="en-US" dirty="0"/>
              <a:t>Common data bus: data + source  (“come from” bus)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64 bits of data + 4 bits of Functional Unit  source address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Write if matches expected Functional Unit (produces result)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Does the broadcast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Reservation Station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Op: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Operation to perform in the unit (e.g., + or –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Vj</a:t>
            </a:r>
            <a:r>
              <a:rPr lang="en-US" dirty="0"/>
              <a:t>, </a:t>
            </a:r>
            <a:r>
              <a:rPr lang="en-US" dirty="0" err="1"/>
              <a:t>Vk</a:t>
            </a:r>
            <a:r>
              <a:rPr lang="en-US" dirty="0"/>
              <a:t>: Value of Source operands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Store buffers has V field, result to be </a:t>
            </a:r>
            <a:r>
              <a:rPr lang="en-US" dirty="0" smtClean="0"/>
              <a:t>stored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Qj</a:t>
            </a:r>
            <a:r>
              <a:rPr lang="en-US" dirty="0"/>
              <a:t>, </a:t>
            </a:r>
            <a:r>
              <a:rPr lang="en-US" dirty="0" err="1"/>
              <a:t>Qk</a:t>
            </a:r>
            <a:r>
              <a:rPr lang="en-US" dirty="0"/>
              <a:t>: Reservation stations producing source registers 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I.e</a:t>
            </a:r>
            <a:r>
              <a:rPr lang="en-US" dirty="0"/>
              <a:t>, value to be written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Note: (</a:t>
            </a:r>
            <a:r>
              <a:rPr lang="en-US" dirty="0" err="1"/>
              <a:t>Qj</a:t>
            </a:r>
            <a:r>
              <a:rPr lang="en-US" dirty="0"/>
              <a:t>==0 &amp;&amp; </a:t>
            </a:r>
            <a:r>
              <a:rPr lang="en-US" dirty="0" err="1"/>
              <a:t>Qk</a:t>
            </a:r>
            <a:r>
              <a:rPr lang="en-US" dirty="0"/>
              <a:t>==0) =&gt; ready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Store buffers only have Qi for RS producing </a:t>
            </a:r>
            <a:r>
              <a:rPr lang="en-US" dirty="0" smtClean="0"/>
              <a:t>result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Busy: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Indicates reservation station or FU is </a:t>
            </a:r>
            <a:r>
              <a:rPr lang="en-US" dirty="0" smtClean="0"/>
              <a:t>busy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Register result status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Indicates which functional unit will write each register, if one exists.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Blank when no pending instructions that will write that register.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1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24" y="952500"/>
            <a:ext cx="8779314" cy="4995863"/>
          </a:xfrm>
          <a:prstGeom prst="rect">
            <a:avLst/>
          </a:prstGeom>
        </p:spPr>
      </p:pic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</a:t>
            </a:r>
          </a:p>
        </p:txBody>
      </p:sp>
      <p:grpSp>
        <p:nvGrpSpPr>
          <p:cNvPr id="796676" name="Group 4"/>
          <p:cNvGrpSpPr>
            <a:grpSpLocks/>
          </p:cNvGrpSpPr>
          <p:nvPr/>
        </p:nvGrpSpPr>
        <p:grpSpPr bwMode="auto">
          <a:xfrm>
            <a:off x="373063" y="5410200"/>
            <a:ext cx="1498600" cy="946150"/>
            <a:chOff x="235" y="3408"/>
            <a:chExt cx="944" cy="596"/>
          </a:xfrm>
        </p:grpSpPr>
        <p:sp>
          <p:nvSpPr>
            <p:cNvPr id="796677" name="Text Box 5"/>
            <p:cNvSpPr txBox="1">
              <a:spLocks noChangeArrowheads="1"/>
            </p:cNvSpPr>
            <p:nvPr/>
          </p:nvSpPr>
          <p:spPr bwMode="auto">
            <a:xfrm>
              <a:off x="235" y="3600"/>
              <a:ext cx="9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rgbClr val="0FEFEA"/>
                  </a:solidFill>
                  <a:latin typeface="Comic Sans MS" charset="0"/>
                  <a:cs typeface="+mn-cs"/>
                </a:rPr>
                <a:t>Clock cycle </a:t>
              </a:r>
              <a:br>
                <a:rPr lang="en-US" sz="1800">
                  <a:solidFill>
                    <a:srgbClr val="0FEFEA"/>
                  </a:solidFill>
                  <a:latin typeface="Comic Sans MS" charset="0"/>
                  <a:cs typeface="+mn-cs"/>
                </a:rPr>
              </a:br>
              <a:r>
                <a:rPr lang="en-US" sz="1800">
                  <a:solidFill>
                    <a:srgbClr val="0FEFEA"/>
                  </a:solidFill>
                  <a:latin typeface="Comic Sans MS" charset="0"/>
                  <a:cs typeface="+mn-cs"/>
                </a:rPr>
                <a:t>counter</a:t>
              </a:r>
            </a:p>
          </p:txBody>
        </p:sp>
        <p:sp>
          <p:nvSpPr>
            <p:cNvPr id="796678" name="Line 6"/>
            <p:cNvSpPr>
              <a:spLocks noChangeShapeType="1"/>
            </p:cNvSpPr>
            <p:nvPr/>
          </p:nvSpPr>
          <p:spPr bwMode="auto">
            <a:xfrm flipV="1">
              <a:off x="432" y="3408"/>
              <a:ext cx="144" cy="19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96679" name="Group 7"/>
          <p:cNvGrpSpPr>
            <a:grpSpLocks/>
          </p:cNvGrpSpPr>
          <p:nvPr/>
        </p:nvGrpSpPr>
        <p:grpSpPr bwMode="auto">
          <a:xfrm>
            <a:off x="304800" y="3429000"/>
            <a:ext cx="1219200" cy="869950"/>
            <a:chOff x="192" y="2160"/>
            <a:chExt cx="768" cy="548"/>
          </a:xfrm>
        </p:grpSpPr>
        <p:sp>
          <p:nvSpPr>
            <p:cNvPr id="796680" name="Text Box 8"/>
            <p:cNvSpPr txBox="1">
              <a:spLocks noChangeArrowheads="1"/>
            </p:cNvSpPr>
            <p:nvPr/>
          </p:nvSpPr>
          <p:spPr bwMode="auto">
            <a:xfrm>
              <a:off x="192" y="2304"/>
              <a:ext cx="7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rgbClr val="0FEFEA"/>
                  </a:solidFill>
                  <a:latin typeface="Comic Sans MS" charset="0"/>
                  <a:cs typeface="+mn-cs"/>
                </a:rPr>
                <a:t>FU count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rgbClr val="0FEFEA"/>
                  </a:solidFill>
                  <a:latin typeface="Comic Sans MS" charset="0"/>
                  <a:cs typeface="+mn-cs"/>
                </a:rPr>
                <a:t>down</a:t>
              </a:r>
            </a:p>
          </p:txBody>
        </p:sp>
        <p:sp>
          <p:nvSpPr>
            <p:cNvPr id="796681" name="Line 9"/>
            <p:cNvSpPr>
              <a:spLocks noChangeShapeType="1"/>
            </p:cNvSpPr>
            <p:nvPr/>
          </p:nvSpPr>
          <p:spPr bwMode="auto">
            <a:xfrm flipV="1">
              <a:off x="816" y="2160"/>
              <a:ext cx="144" cy="19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96682" name="Group 10"/>
          <p:cNvGrpSpPr>
            <a:grpSpLocks/>
          </p:cNvGrpSpPr>
          <p:nvPr/>
        </p:nvGrpSpPr>
        <p:grpSpPr bwMode="auto">
          <a:xfrm>
            <a:off x="0" y="754063"/>
            <a:ext cx="2265363" cy="846138"/>
            <a:chOff x="0" y="475"/>
            <a:chExt cx="1427" cy="533"/>
          </a:xfrm>
        </p:grpSpPr>
        <p:sp>
          <p:nvSpPr>
            <p:cNvPr id="796683" name="Text Box 11"/>
            <p:cNvSpPr txBox="1">
              <a:spLocks noChangeArrowheads="1"/>
            </p:cNvSpPr>
            <p:nvPr/>
          </p:nvSpPr>
          <p:spPr bwMode="auto">
            <a:xfrm>
              <a:off x="0" y="475"/>
              <a:ext cx="14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 dirty="0">
                  <a:solidFill>
                    <a:srgbClr val="0FEFEA"/>
                  </a:solidFill>
                  <a:latin typeface="Comic Sans MS" charset="0"/>
                  <a:cs typeface="+mn-cs"/>
                </a:rPr>
                <a:t>Instruction stream</a:t>
              </a:r>
            </a:p>
          </p:txBody>
        </p:sp>
        <p:sp>
          <p:nvSpPr>
            <p:cNvPr id="796684" name="Line 12"/>
            <p:cNvSpPr>
              <a:spLocks noChangeShapeType="1"/>
            </p:cNvSpPr>
            <p:nvPr/>
          </p:nvSpPr>
          <p:spPr bwMode="auto">
            <a:xfrm>
              <a:off x="134" y="706"/>
              <a:ext cx="202" cy="30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96685" name="Group 13"/>
          <p:cNvGrpSpPr>
            <a:grpSpLocks/>
          </p:cNvGrpSpPr>
          <p:nvPr/>
        </p:nvGrpSpPr>
        <p:grpSpPr bwMode="auto">
          <a:xfrm>
            <a:off x="6494463" y="2133600"/>
            <a:ext cx="1892300" cy="671513"/>
            <a:chOff x="4091" y="1344"/>
            <a:chExt cx="1192" cy="423"/>
          </a:xfrm>
        </p:grpSpPr>
        <p:sp>
          <p:nvSpPr>
            <p:cNvPr id="796686" name="Line 14"/>
            <p:cNvSpPr>
              <a:spLocks noChangeShapeType="1"/>
            </p:cNvSpPr>
            <p:nvPr/>
          </p:nvSpPr>
          <p:spPr bwMode="auto">
            <a:xfrm flipH="1" flipV="1">
              <a:off x="4416" y="1344"/>
              <a:ext cx="192" cy="19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6687" name="Text Box 15"/>
            <p:cNvSpPr txBox="1">
              <a:spLocks noChangeArrowheads="1"/>
            </p:cNvSpPr>
            <p:nvPr/>
          </p:nvSpPr>
          <p:spPr bwMode="auto">
            <a:xfrm>
              <a:off x="4091" y="1536"/>
              <a:ext cx="1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rgbClr val="0FEFEA"/>
                  </a:solidFill>
                  <a:latin typeface="Comic Sans MS" charset="0"/>
                  <a:cs typeface="+mn-cs"/>
                </a:rPr>
                <a:t>3 Load/Buffers</a:t>
              </a:r>
            </a:p>
          </p:txBody>
        </p:sp>
      </p:grpSp>
      <p:grpSp>
        <p:nvGrpSpPr>
          <p:cNvPr id="796688" name="Group 16"/>
          <p:cNvGrpSpPr>
            <a:grpSpLocks/>
          </p:cNvGrpSpPr>
          <p:nvPr/>
        </p:nvGrpSpPr>
        <p:grpSpPr bwMode="auto">
          <a:xfrm>
            <a:off x="6324600" y="3733800"/>
            <a:ext cx="2438400" cy="641350"/>
            <a:chOff x="3984" y="2352"/>
            <a:chExt cx="1536" cy="404"/>
          </a:xfrm>
        </p:grpSpPr>
        <p:sp>
          <p:nvSpPr>
            <p:cNvPr id="796689" name="Text Box 17"/>
            <p:cNvSpPr txBox="1">
              <a:spLocks noChangeArrowheads="1"/>
            </p:cNvSpPr>
            <p:nvPr/>
          </p:nvSpPr>
          <p:spPr bwMode="auto">
            <a:xfrm>
              <a:off x="4224" y="2352"/>
              <a:ext cx="12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rgbClr val="0FEFEA"/>
                  </a:solidFill>
                  <a:latin typeface="Comic Sans MS" charset="0"/>
                  <a:cs typeface="+mn-cs"/>
                </a:rPr>
                <a:t>3 FP Adder R.S.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rgbClr val="0FEFEA"/>
                  </a:solidFill>
                  <a:latin typeface="Comic Sans MS" charset="0"/>
                  <a:cs typeface="+mn-cs"/>
                </a:rPr>
                <a:t>2 FP Mult R.S.</a:t>
              </a:r>
            </a:p>
          </p:txBody>
        </p:sp>
        <p:sp>
          <p:nvSpPr>
            <p:cNvPr id="796690" name="Line 18"/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0"/>
            </a:xfrm>
            <a:prstGeom prst="line">
              <a:avLst/>
            </a:prstGeom>
            <a:noFill/>
            <a:ln w="28575">
              <a:solidFill>
                <a:srgbClr val="0FEFE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937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946551"/>
            <a:ext cx="8789769" cy="5001812"/>
          </a:xfrm>
          <a:prstGeom prst="rect">
            <a:avLst/>
          </a:prstGeom>
        </p:spPr>
      </p:pic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rIns="90487"/>
          <a:lstStyle/>
          <a:p>
            <a:pPr>
              <a:defRPr/>
            </a:pPr>
            <a:r>
              <a:rPr lang="en-US" smtClean="0"/>
              <a:t>Tomasulo Example Cycle 1</a:t>
            </a:r>
          </a:p>
        </p:txBody>
      </p:sp>
      <p:sp>
        <p:nvSpPr>
          <p:cNvPr id="797700" name="AutoShape 4"/>
          <p:cNvSpPr>
            <a:spLocks noChangeArrowheads="1"/>
          </p:cNvSpPr>
          <p:nvPr/>
        </p:nvSpPr>
        <p:spPr bwMode="auto">
          <a:xfrm>
            <a:off x="3124200" y="1371600"/>
            <a:ext cx="5334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7701" name="AutoShape 5"/>
          <p:cNvSpPr>
            <a:spLocks noChangeArrowheads="1"/>
          </p:cNvSpPr>
          <p:nvPr/>
        </p:nvSpPr>
        <p:spPr bwMode="auto">
          <a:xfrm>
            <a:off x="6248400" y="1371600"/>
            <a:ext cx="16764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7702" name="AutoShape 6"/>
          <p:cNvSpPr>
            <a:spLocks noChangeArrowheads="1"/>
          </p:cNvSpPr>
          <p:nvPr/>
        </p:nvSpPr>
        <p:spPr bwMode="auto">
          <a:xfrm>
            <a:off x="4876800" y="5181600"/>
            <a:ext cx="7620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233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RTemplat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UCRTemplate_custom.pot</Template>
  <TotalTime>6776</TotalTime>
  <Words>828</Words>
  <Application>Microsoft Macintosh PowerPoint</Application>
  <PresentationFormat>On-screen Show (4:3)</PresentationFormat>
  <Paragraphs>154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UCRTemplate4</vt:lpstr>
      <vt:lpstr>CS203 – Advanced Computer Architecture</vt:lpstr>
      <vt:lpstr>Dynamic Scheduling</vt:lpstr>
      <vt:lpstr>HW Schemes: Instruction Parallelism</vt:lpstr>
      <vt:lpstr>Tomasulo Algorithm</vt:lpstr>
      <vt:lpstr>Tomasulo Organization</vt:lpstr>
      <vt:lpstr>Three Stages of Tomasulo Algorithm</vt:lpstr>
      <vt:lpstr>Reservation Station Components</vt:lpstr>
      <vt:lpstr>Tomasulo Example</vt:lpstr>
      <vt:lpstr>Tomasulo Example Cycle 1</vt:lpstr>
      <vt:lpstr>Tomasulo Example Cycle 2</vt:lpstr>
      <vt:lpstr>Tomasulo Example Cycle 3</vt:lpstr>
      <vt:lpstr>Tomasulo Example Cycle 4</vt:lpstr>
      <vt:lpstr>Tomasulo Example Cycle 5</vt:lpstr>
      <vt:lpstr>Tomasulo Example Cycle 6</vt:lpstr>
      <vt:lpstr>Tomasulo Example Cycle 7</vt:lpstr>
      <vt:lpstr>Tomasulo Example Cycle 8</vt:lpstr>
      <vt:lpstr>Tomasulo Example Cycle 9</vt:lpstr>
      <vt:lpstr>Tomasulo Example Cycle 10</vt:lpstr>
      <vt:lpstr>Tomasulo Example Cycle 11</vt:lpstr>
      <vt:lpstr>Tomasulo Example Cycle 12</vt:lpstr>
      <vt:lpstr>Tomasulo Example Cycle 13</vt:lpstr>
      <vt:lpstr>Tomasulo Example Cycle 14</vt:lpstr>
      <vt:lpstr>Tomasulo Example Cycle 15</vt:lpstr>
      <vt:lpstr>Tomasulo Example Cycle 16</vt:lpstr>
      <vt:lpstr>Fast forward……</vt:lpstr>
      <vt:lpstr>Tomasulo Example Cycle 55</vt:lpstr>
      <vt:lpstr>Tomasulo Example Cycle 56</vt:lpstr>
      <vt:lpstr>Tomasulo Example Cycle 57</vt:lpstr>
      <vt:lpstr>Advantages</vt:lpstr>
      <vt:lpstr>Disadvantages</vt:lpstr>
      <vt:lpstr>ILP due to Tomasulo’s Algorithm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133</cp:revision>
  <cp:lastPrinted>2016-01-28T18:36:41Z</cp:lastPrinted>
  <dcterms:created xsi:type="dcterms:W3CDTF">2015-12-30T09:03:10Z</dcterms:created>
  <dcterms:modified xsi:type="dcterms:W3CDTF">2016-01-28T20:37:56Z</dcterms:modified>
</cp:coreProperties>
</file>