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68E11D-FE8E-6D44-8DAB-02E9563415D5}">
          <p14:sldIdLst>
            <p14:sldId id="256"/>
          </p14:sldIdLst>
        </p14:section>
        <p14:section name="Simple Predictors" id="{0929DB62-98B5-4A41-9409-93DD9F723709}">
          <p14:sldIdLst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</p14:sldIdLst>
        </p14:section>
        <p14:section name="Correlating Predictors" id="{36F3ACE8-CC7A-9941-993D-277F957DB482}">
          <p14:sldIdLst>
            <p14:sldId id="265"/>
            <p14:sldId id="266"/>
            <p14:sldId id="267"/>
            <p14:sldId id="268"/>
          </p14:sldIdLst>
        </p14:section>
        <p14:section name="Tournament Predictor" id="{4E410C14-B964-2843-B18D-E15FACFBBC90}">
          <p14:sldIdLst>
            <p14:sldId id="269"/>
            <p14:sldId id="270"/>
            <p14:sldId id="272"/>
            <p14:sldId id="273"/>
            <p14:sldId id="274"/>
            <p14:sldId id="275"/>
            <p14:sldId id="276"/>
          </p14:sldIdLst>
        </p14:section>
        <p14:section name="Branch Target Buffers" id="{0CA66ECD-72D3-7B49-AFB7-379C4752E032}">
          <p14:sldIdLst>
            <p14:sldId id="277"/>
            <p14:sldId id="278"/>
            <p14:sldId id="279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FB3"/>
    <a:srgbClr val="EA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36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E1E6-B388-854A-871A-F410DFA16DE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9CD4-197F-4F40-8589-60F84AAB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2BEC-5DCF-B74E-9F74-1999361AA18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F544-3B26-184B-8E3E-D76FB84F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8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ull_blue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0400" y="381000"/>
            <a:ext cx="5562600" cy="2743200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276600"/>
            <a:ext cx="5562600" cy="23622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10D86E55-6AD2-814B-BA4E-229281B310F3}" type="datetime1">
              <a:rPr lang="en-US" smtClean="0"/>
              <a:t>1/26/16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BB1D3-3979-FE41-808E-964A334BB504}" type="datetime1">
              <a:rPr lang="en-US" smtClean="0"/>
              <a:t>1/26/16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0B5DA-A37A-A54B-80F2-8333FA4F39DB}" type="datetime1">
              <a:rPr lang="en-US" smtClean="0"/>
              <a:t>1/26/16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39F91-2624-2A44-A249-D1191DFC9865}" type="datetime1">
              <a:rPr lang="en-US" smtClean="0"/>
              <a:t>1/26/16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C47F0-4012-A34B-B185-505D81243FB8}" type="datetime1">
              <a:rPr lang="en-US" smtClean="0"/>
              <a:t>1/26/16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BDC7-303A-CC45-A54B-9D590DB9A029}" type="datetime1">
              <a:rPr lang="en-US" smtClean="0"/>
              <a:t>1/26/16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DC99E-3381-2748-9116-CD3CADBEED56}" type="datetime1">
              <a:rPr lang="en-US" smtClean="0"/>
              <a:t>1/26/16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B5143-2F14-F148-B56A-B2238AFB7CBE}" type="datetime1">
              <a:rPr lang="en-US" smtClean="0"/>
              <a:t>1/26/16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A3D6F-A150-DD44-BA3E-6DB01A2844C4}" type="datetime1">
              <a:rPr lang="en-US" smtClean="0"/>
              <a:t>1/26/16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846DE-E3CC-E44C-861B-0F5F05A1D8F9}" type="datetime1">
              <a:rPr lang="en-US" smtClean="0"/>
              <a:t>1/26/16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02A36-4272-5148-9576-8363F7BC6128}" type="datetime1">
              <a:rPr lang="en-US" smtClean="0"/>
              <a:t>1/26/16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04D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41" descr="small_logo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5" y="59764"/>
            <a:ext cx="1117004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328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chemeClr val="bg1"/>
                </a:solidFill>
                <a:cs typeface="+mn-cs"/>
              </a:defRPr>
            </a:lvl1pPr>
          </a:lstStyle>
          <a:p>
            <a:fld id="{3B0E7903-5929-A64C-BEE8-DC0D936B5A3C}" type="datetime1">
              <a:rPr lang="en-US" smtClean="0"/>
              <a:t>1/26/16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CS203 – Advanced Computer Architecture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Branch 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Correlating 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other branches for clues</a:t>
            </a:r>
          </a:p>
          <a:p>
            <a:endParaRPr lang="en-US" dirty="0" smtClean="0"/>
          </a:p>
          <a:p>
            <a:pPr lvl="1">
              <a:buFontTx/>
              <a:buNone/>
            </a:pPr>
            <a:r>
              <a:rPr lang="en-US" dirty="0"/>
              <a:t>		if (</a:t>
            </a:r>
            <a:r>
              <a:rPr lang="en-US" dirty="0" err="1"/>
              <a:t>aa</a:t>
            </a:r>
            <a:r>
              <a:rPr lang="en-US" dirty="0"/>
              <a:t>==2)	  </a:t>
            </a:r>
            <a:r>
              <a:rPr lang="en-US" dirty="0" smtClean="0"/>
              <a:t>	-</a:t>
            </a:r>
            <a:r>
              <a:rPr lang="en-US" dirty="0"/>
              <a:t>- branch b1		</a:t>
            </a:r>
          </a:p>
          <a:p>
            <a:pPr lvl="1">
              <a:buFontTx/>
              <a:buNone/>
            </a:pPr>
            <a:r>
              <a:rPr lang="en-US" dirty="0"/>
              <a:t>			</a:t>
            </a:r>
            <a:r>
              <a:rPr lang="en-US" dirty="0" smtClean="0"/>
              <a:t>…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		if (bb==2)	  </a:t>
            </a:r>
            <a:r>
              <a:rPr lang="en-US" dirty="0" smtClean="0"/>
              <a:t>	-- </a:t>
            </a:r>
            <a:r>
              <a:rPr lang="en-US" dirty="0"/>
              <a:t>branch b2		</a:t>
            </a:r>
          </a:p>
          <a:p>
            <a:pPr lvl="1">
              <a:buFontTx/>
              <a:buNone/>
            </a:pPr>
            <a:r>
              <a:rPr lang="en-US" dirty="0"/>
              <a:t>			</a:t>
            </a:r>
            <a:r>
              <a:rPr lang="en-US" dirty="0" smtClean="0"/>
              <a:t>…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		if(</a:t>
            </a:r>
            <a:r>
              <a:rPr lang="en-US" dirty="0" err="1"/>
              <a:t>aa</a:t>
            </a:r>
            <a:r>
              <a:rPr lang="en-US" dirty="0"/>
              <a:t>!=bb) { …   </a:t>
            </a:r>
            <a:r>
              <a:rPr lang="en-US" dirty="0" smtClean="0"/>
              <a:t>	-- </a:t>
            </a:r>
            <a:r>
              <a:rPr lang="en-US" dirty="0">
                <a:solidFill>
                  <a:schemeClr val="accent2"/>
                </a:solidFill>
              </a:rPr>
              <a:t>branch b3 – Clearly depends on the results of b1 and b2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Correlating 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Record </a:t>
            </a:r>
            <a:r>
              <a:rPr lang="en-US" i="1" dirty="0" smtClean="0"/>
              <a:t>m</a:t>
            </a:r>
            <a:r>
              <a:rPr lang="en-US" dirty="0" smtClean="0"/>
              <a:t> most recently executed branches as taken / not taken and use that pattern to select proper </a:t>
            </a:r>
            <a:r>
              <a:rPr lang="en-US" i="1" dirty="0" smtClean="0"/>
              <a:t>n</a:t>
            </a:r>
            <a:r>
              <a:rPr lang="en-US" dirty="0" smtClean="0"/>
              <a:t>-bit branch history table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i="1" dirty="0" err="1" smtClean="0"/>
              <a:t>m,n</a:t>
            </a:r>
            <a:r>
              <a:rPr lang="en-US" dirty="0" smtClean="0"/>
              <a:t>) predictor</a:t>
            </a:r>
          </a:p>
          <a:p>
            <a:pPr lvl="1"/>
            <a:r>
              <a:rPr lang="en-US" dirty="0" smtClean="0"/>
              <a:t>Record last </a:t>
            </a:r>
            <a:r>
              <a:rPr lang="en-US" i="1" dirty="0" smtClean="0"/>
              <a:t>m</a:t>
            </a:r>
            <a:r>
              <a:rPr lang="en-US" dirty="0" smtClean="0"/>
              <a:t> branches to select between 2</a:t>
            </a:r>
            <a:r>
              <a:rPr lang="en-US" baseline="30000" dirty="0" smtClean="0"/>
              <a:t>m</a:t>
            </a:r>
            <a:r>
              <a:rPr lang="en-US" dirty="0" smtClean="0"/>
              <a:t> BHT</a:t>
            </a:r>
          </a:p>
          <a:p>
            <a:pPr lvl="1"/>
            <a:r>
              <a:rPr lang="en-US" dirty="0" smtClean="0"/>
              <a:t>Each BHT has </a:t>
            </a:r>
            <a:r>
              <a:rPr lang="en-US" i="1" dirty="0" smtClean="0"/>
              <a:t>n</a:t>
            </a:r>
            <a:r>
              <a:rPr lang="en-US" dirty="0" smtClean="0"/>
              <a:t>-bit counters</a:t>
            </a:r>
          </a:p>
          <a:p>
            <a:pPr lvl="2"/>
            <a:r>
              <a:rPr lang="en-US" dirty="0" smtClean="0"/>
              <a:t>Simple 2-bit BHT is a (0,2</a:t>
            </a:r>
            <a:r>
              <a:rPr lang="en-US" smtClean="0"/>
              <a:t>) predictor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Global Branch </a:t>
            </a:r>
            <a:r>
              <a:rPr lang="en-US" dirty="0" err="1" smtClean="0"/>
              <a:t>Histroy</a:t>
            </a:r>
            <a:r>
              <a:rPr lang="en-US" dirty="0" smtClean="0"/>
              <a:t>: </a:t>
            </a:r>
            <a:r>
              <a:rPr lang="en-US" i="1" dirty="0" smtClean="0"/>
              <a:t>m</a:t>
            </a:r>
            <a:r>
              <a:rPr lang="en-US" dirty="0" smtClean="0"/>
              <a:t>-bit shift register</a:t>
            </a:r>
          </a:p>
          <a:p>
            <a:r>
              <a:rPr lang="en-US" dirty="0" smtClean="0"/>
              <a:t>Also called Two Level predictors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level – global, 2</a:t>
            </a:r>
            <a:r>
              <a:rPr lang="en-US" baseline="30000" dirty="0" smtClean="0"/>
              <a:t>nd</a:t>
            </a:r>
            <a:r>
              <a:rPr lang="en-US" dirty="0" smtClean="0"/>
              <a:t> level - counters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Correlating 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(2,2) predictor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82169" y="1878012"/>
            <a:ext cx="2101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 b="0">
                <a:solidFill>
                  <a:schemeClr val="tx1"/>
                </a:solidFill>
                <a:latin typeface="Times" charset="0"/>
                <a:cs typeface="+mn-cs"/>
              </a:rPr>
              <a:t>Branch address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23356" y="2741612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 b="0" dirty="0">
                <a:solidFill>
                  <a:schemeClr val="tx1"/>
                </a:solidFill>
                <a:latin typeface="Times" charset="0"/>
                <a:cs typeface="+mn-cs"/>
              </a:rPr>
              <a:t> 2-bits per branch predictor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9294" y="3881437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31431" y="3670300"/>
            <a:ext cx="414338" cy="10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31431" y="3565525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31431" y="3460750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31431" y="3354387"/>
            <a:ext cx="414338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31431" y="3249612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31431" y="3144837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31431" y="3041650"/>
            <a:ext cx="414338" cy="10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39294" y="3776662"/>
            <a:ext cx="414337" cy="10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39294" y="3670300"/>
            <a:ext cx="414337" cy="10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39294" y="3565525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39294" y="3460750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39294" y="3354387"/>
            <a:ext cx="414337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239294" y="3249612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39294" y="3144837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239294" y="3041650"/>
            <a:ext cx="414337" cy="10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239294" y="4092575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39294" y="3986212"/>
            <a:ext cx="414337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239294" y="4197350"/>
            <a:ext cx="414337" cy="10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831431" y="4092575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31431" y="3986212"/>
            <a:ext cx="414338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31431" y="3881437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831431" y="3776662"/>
            <a:ext cx="414338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39294" y="4616450"/>
            <a:ext cx="414337" cy="10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39294" y="4511675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239294" y="4406900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239294" y="4300537"/>
            <a:ext cx="414337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831431" y="4511675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831431" y="4406900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831431" y="4300537"/>
            <a:ext cx="414338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831431" y="4197350"/>
            <a:ext cx="414338" cy="10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831431" y="4616450"/>
            <a:ext cx="414338" cy="10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3569" y="4511675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23569" y="4406900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423569" y="4300537"/>
            <a:ext cx="414337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423569" y="4197350"/>
            <a:ext cx="414337" cy="10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423569" y="4092575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423569" y="3986212"/>
            <a:ext cx="414337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23569" y="3881437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423569" y="3776662"/>
            <a:ext cx="414337" cy="10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015706" y="3041650"/>
            <a:ext cx="414338" cy="10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423569" y="3670300"/>
            <a:ext cx="414337" cy="10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423569" y="3565525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423569" y="3460750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423569" y="3354387"/>
            <a:ext cx="414337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23569" y="3249612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423569" y="3144837"/>
            <a:ext cx="414337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423569" y="3041650"/>
            <a:ext cx="414337" cy="10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423569" y="4616450"/>
            <a:ext cx="414337" cy="10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015706" y="3354387"/>
            <a:ext cx="414338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015706" y="3249612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015706" y="3144837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015706" y="3670300"/>
            <a:ext cx="414338" cy="10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015706" y="3565525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015706" y="3460750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015706" y="4092575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015706" y="3986212"/>
            <a:ext cx="414338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015706" y="3881437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015706" y="3776662"/>
            <a:ext cx="414338" cy="10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015706" y="4406900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015706" y="4300537"/>
            <a:ext cx="414338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015706" y="4197350"/>
            <a:ext cx="414338" cy="10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015706" y="4616450"/>
            <a:ext cx="414338" cy="10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015706" y="4511675"/>
            <a:ext cx="414338" cy="10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1" name="AutoShape 70"/>
          <p:cNvCxnSpPr>
            <a:cxnSpLocks noChangeShapeType="1"/>
          </p:cNvCxnSpPr>
          <p:nvPr/>
        </p:nvCxnSpPr>
        <p:spPr bwMode="auto">
          <a:xfrm rot="10800000" flipV="1">
            <a:off x="3164681" y="2552700"/>
            <a:ext cx="1262063" cy="1276350"/>
          </a:xfrm>
          <a:prstGeom prst="bentConnector3">
            <a:avLst>
              <a:gd name="adj1" fmla="val 1221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Line 71"/>
          <p:cNvSpPr>
            <a:spLocks noChangeShapeType="1"/>
          </p:cNvSpPr>
          <p:nvPr/>
        </p:nvSpPr>
        <p:spPr bwMode="auto">
          <a:xfrm flipV="1">
            <a:off x="5412581" y="3829050"/>
            <a:ext cx="29686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785644" y="3776662"/>
            <a:ext cx="414337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Text Box 73"/>
          <p:cNvSpPr txBox="1">
            <a:spLocks noChangeArrowheads="1"/>
          </p:cNvSpPr>
          <p:nvPr/>
        </p:nvSpPr>
        <p:spPr bwMode="auto">
          <a:xfrm>
            <a:off x="6246019" y="3633787"/>
            <a:ext cx="135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>
                <a:solidFill>
                  <a:schemeClr val="tx1"/>
                </a:solidFill>
                <a:latin typeface="Times" charset="0"/>
                <a:cs typeface="+mn-cs"/>
              </a:rPr>
              <a:t>Prediction</a:t>
            </a: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3180556" y="5600700"/>
            <a:ext cx="3017838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000" b="0">
                <a:solidFill>
                  <a:schemeClr val="tx1"/>
                </a:solidFill>
                <a:latin typeface="Times" charset="0"/>
                <a:cs typeface="+mn-cs"/>
              </a:rPr>
              <a:t>2-bit global branch history</a:t>
            </a:r>
          </a:p>
        </p:txBody>
      </p:sp>
      <p:cxnSp>
        <p:nvCxnSpPr>
          <p:cNvPr id="76" name="AutoShape 75"/>
          <p:cNvCxnSpPr>
            <a:cxnSpLocks noChangeShapeType="1"/>
            <a:endCxn id="38" idx="2"/>
          </p:cNvCxnSpPr>
          <p:nvPr/>
        </p:nvCxnSpPr>
        <p:spPr bwMode="auto">
          <a:xfrm rot="16200000">
            <a:off x="3783012" y="4979194"/>
            <a:ext cx="5127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7" name="Line 76"/>
          <p:cNvSpPr>
            <a:spLocks noChangeShapeType="1"/>
          </p:cNvSpPr>
          <p:nvPr/>
        </p:nvSpPr>
        <p:spPr bwMode="auto">
          <a:xfrm flipH="1" flipV="1">
            <a:off x="4433094" y="2198687"/>
            <a:ext cx="0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4296569" y="2339975"/>
            <a:ext cx="303212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" name="Text Box 78"/>
          <p:cNvSpPr txBox="1">
            <a:spLocks noChangeArrowheads="1"/>
          </p:cNvSpPr>
          <p:nvPr/>
        </p:nvSpPr>
        <p:spPr bwMode="auto">
          <a:xfrm>
            <a:off x="4599781" y="2225675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>
                <a:solidFill>
                  <a:schemeClr val="tx1"/>
                </a:solidFill>
                <a:latin typeface="Times" charset="0"/>
                <a:cs typeface="+mn-cs"/>
              </a:rPr>
              <a:t>4</a:t>
            </a:r>
            <a:endParaRPr lang="en-US" sz="2400" b="0">
              <a:solidFill>
                <a:schemeClr val="tx1"/>
              </a:solidFill>
              <a:latin typeface="Times" charset="0"/>
              <a:cs typeface="+mn-cs"/>
            </a:endParaRPr>
          </a:p>
        </p:txBody>
      </p:sp>
      <p:sp>
        <p:nvSpPr>
          <p:cNvPr id="80" name="Text Box 79"/>
          <p:cNvSpPr txBox="1">
            <a:spLocks noChangeArrowheads="1"/>
          </p:cNvSpPr>
          <p:nvPr/>
        </p:nvSpPr>
        <p:spPr bwMode="auto">
          <a:xfrm>
            <a:off x="5907881" y="2382837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sz="2400" b="0">
              <a:solidFill>
                <a:schemeClr val="tx1"/>
              </a:solidFill>
              <a:latin typeface="Times" charset="0"/>
              <a:cs typeface="+mn-cs"/>
            </a:endParaRPr>
          </a:p>
        </p:txBody>
      </p: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3440906" y="5230812"/>
            <a:ext cx="1212850" cy="349250"/>
            <a:chOff x="2976" y="3084"/>
            <a:chExt cx="764" cy="220"/>
          </a:xfrm>
        </p:grpSpPr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3360" y="3092"/>
              <a:ext cx="376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 flipV="1">
              <a:off x="2976" y="3084"/>
              <a:ext cx="38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2976" y="3212"/>
              <a:ext cx="764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3358" y="3216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38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Correlating Predictor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1k entries,</a:t>
            </a:r>
            <a:br>
              <a:rPr lang="en-US" dirty="0" smtClean="0"/>
            </a:br>
            <a:r>
              <a:rPr lang="en-US" dirty="0" smtClean="0"/>
              <a:t>(2,2) performs </a:t>
            </a:r>
            <a:br>
              <a:rPr lang="en-US" dirty="0" smtClean="0"/>
            </a:br>
            <a:r>
              <a:rPr lang="en-US" dirty="0" smtClean="0"/>
              <a:t>better than 2-bit</a:t>
            </a:r>
            <a:br>
              <a:rPr lang="en-US" dirty="0" smtClean="0"/>
            </a:br>
            <a:r>
              <a:rPr lang="en-US" dirty="0" smtClean="0"/>
              <a:t>predictor with</a:t>
            </a:r>
            <a:br>
              <a:rPr lang="en-US" dirty="0" smtClean="0"/>
            </a:br>
            <a:r>
              <a:rPr lang="en-US" dirty="0" smtClean="0"/>
              <a:t>unlimited entries!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3" descr="Ch3-fig1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10909"/>
          <a:stretch>
            <a:fillRect/>
          </a:stretch>
        </p:blipFill>
        <p:spPr bwMode="auto">
          <a:xfrm>
            <a:off x="3886200" y="914400"/>
            <a:ext cx="5186363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3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Previously, Global Branch History captures global behaviors (global predictor)</a:t>
            </a:r>
          </a:p>
          <a:p>
            <a:pPr lvl="1"/>
            <a:r>
              <a:rPr lang="en-US" dirty="0" smtClean="0"/>
              <a:t>Patterns including neighboring branches</a:t>
            </a:r>
          </a:p>
          <a:p>
            <a:r>
              <a:rPr lang="en-US" dirty="0" smtClean="0"/>
              <a:t>Local predictor capture patterns belonging to the branch being predicted</a:t>
            </a:r>
          </a:p>
          <a:p>
            <a:pPr lvl="1">
              <a:buFontTx/>
              <a:buNone/>
            </a:pPr>
            <a:r>
              <a:rPr lang="en-US" dirty="0" smtClean="0"/>
              <a:t>  </a:t>
            </a:r>
            <a:r>
              <a:rPr lang="en-US" dirty="0"/>
              <a:t>	</a:t>
            </a:r>
            <a:r>
              <a:rPr lang="en-US" dirty="0" smtClean="0"/>
              <a:t>  if </a:t>
            </a:r>
            <a:r>
              <a:rPr lang="en-US" dirty="0"/>
              <a:t>(</a:t>
            </a:r>
            <a:r>
              <a:rPr lang="en-US" dirty="0" err="1"/>
              <a:t>aa</a:t>
            </a:r>
            <a:r>
              <a:rPr lang="en-US" dirty="0"/>
              <a:t>==2)	  </a:t>
            </a:r>
            <a:r>
              <a:rPr lang="en-US" dirty="0" smtClean="0"/>
              <a:t>	-</a:t>
            </a:r>
            <a:r>
              <a:rPr lang="en-US" dirty="0"/>
              <a:t>- </a:t>
            </a:r>
            <a:r>
              <a:rPr lang="en-US" dirty="0" smtClean="0"/>
              <a:t> branch </a:t>
            </a:r>
            <a:r>
              <a:rPr lang="en-US" dirty="0"/>
              <a:t>b1		</a:t>
            </a:r>
          </a:p>
          <a:p>
            <a:pPr lvl="1">
              <a:buFontTx/>
              <a:buNone/>
            </a:pPr>
            <a:r>
              <a:rPr lang="en-US" dirty="0"/>
              <a:t>			</a:t>
            </a:r>
            <a:r>
              <a:rPr lang="en-US" dirty="0" smtClean="0"/>
              <a:t>…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		if (bb==2)	  </a:t>
            </a:r>
            <a:r>
              <a:rPr lang="en-US" dirty="0" smtClean="0"/>
              <a:t>	--  branch </a:t>
            </a:r>
            <a:r>
              <a:rPr lang="en-US" dirty="0"/>
              <a:t>b2		</a:t>
            </a:r>
          </a:p>
          <a:p>
            <a:pPr lvl="1">
              <a:buFontTx/>
              <a:buNone/>
            </a:pPr>
            <a:r>
              <a:rPr lang="en-US" dirty="0"/>
              <a:t>			</a:t>
            </a:r>
            <a:r>
              <a:rPr lang="en-US" dirty="0" smtClean="0"/>
              <a:t>…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		if(</a:t>
            </a:r>
            <a:r>
              <a:rPr lang="en-US" dirty="0" err="1"/>
              <a:t>aa</a:t>
            </a:r>
            <a:r>
              <a:rPr lang="en-US" dirty="0"/>
              <a:t>!=bb) { …   </a:t>
            </a:r>
            <a:r>
              <a:rPr lang="en-US" dirty="0" smtClean="0"/>
              <a:t>	--  branch b3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6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697493"/>
            <a:ext cx="1853098" cy="518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Branch PC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5122" y="3699785"/>
            <a:ext cx="1853098" cy="161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1001010001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09743" y="1697493"/>
            <a:ext cx="1853098" cy="3615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1k entries of </a:t>
            </a:r>
            <a:br>
              <a:rPr lang="en-US" dirty="0" smtClean="0"/>
            </a:br>
            <a:r>
              <a:rPr lang="en-US" dirty="0" smtClean="0"/>
              <a:t>2-bit counters</a:t>
            </a:r>
            <a:endParaRPr lang="en-US" dirty="0"/>
          </a:p>
        </p:txBody>
      </p:sp>
      <p:cxnSp>
        <p:nvCxnSpPr>
          <p:cNvPr id="9" name="Elbow Connector 8"/>
          <p:cNvCxnSpPr>
            <a:endCxn id="6" idx="1"/>
          </p:cNvCxnSpPr>
          <p:nvPr/>
        </p:nvCxnSpPr>
        <p:spPr>
          <a:xfrm rot="16200000" flipH="1">
            <a:off x="1185152" y="3026303"/>
            <a:ext cx="2290463" cy="66947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2623" y="2445799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4-bit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9618" y="5380252"/>
            <a:ext cx="2173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entries of 10-bit </a:t>
            </a:r>
            <a:br>
              <a:rPr lang="en-US" dirty="0" smtClean="0"/>
            </a:br>
            <a:r>
              <a:rPr lang="en-US" dirty="0" smtClean="0"/>
              <a:t>local branch history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65122" y="4379790"/>
            <a:ext cx="185309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5123" y="4635854"/>
            <a:ext cx="185309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3"/>
            <a:endCxn id="7" idx="1"/>
          </p:cNvCxnSpPr>
          <p:nvPr/>
        </p:nvCxnSpPr>
        <p:spPr>
          <a:xfrm flipV="1">
            <a:off x="4518220" y="3505128"/>
            <a:ext cx="1491523" cy="100114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87685" y="3135796"/>
            <a:ext cx="212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10-bit history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9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697493"/>
            <a:ext cx="1853098" cy="518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Branch PC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5122" y="3699785"/>
            <a:ext cx="1853098" cy="1612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1001010001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09743" y="1697493"/>
            <a:ext cx="1853098" cy="3615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1k entries of </a:t>
            </a:r>
            <a:br>
              <a:rPr lang="en-US" dirty="0" smtClean="0"/>
            </a:br>
            <a:r>
              <a:rPr lang="en-US" dirty="0" smtClean="0"/>
              <a:t>2-bit counters</a:t>
            </a:r>
            <a:endParaRPr lang="en-US" dirty="0"/>
          </a:p>
        </p:txBody>
      </p:sp>
      <p:cxnSp>
        <p:nvCxnSpPr>
          <p:cNvPr id="9" name="Elbow Connector 8"/>
          <p:cNvCxnSpPr>
            <a:endCxn id="6" idx="1"/>
          </p:cNvCxnSpPr>
          <p:nvPr/>
        </p:nvCxnSpPr>
        <p:spPr>
          <a:xfrm rot="16200000" flipH="1">
            <a:off x="1185152" y="3026303"/>
            <a:ext cx="2290463" cy="66947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2623" y="2445799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4-bit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9618" y="5380252"/>
            <a:ext cx="2173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entries of 10-bit </a:t>
            </a:r>
            <a:br>
              <a:rPr lang="en-US" dirty="0" smtClean="0"/>
            </a:br>
            <a:r>
              <a:rPr lang="en-US" dirty="0" smtClean="0"/>
              <a:t>local branch history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65122" y="4379790"/>
            <a:ext cx="185309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5123" y="4635854"/>
            <a:ext cx="185309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3"/>
            <a:endCxn id="21" idx="2"/>
          </p:cNvCxnSpPr>
          <p:nvPr/>
        </p:nvCxnSpPr>
        <p:spPr>
          <a:xfrm flipV="1">
            <a:off x="4518220" y="3689794"/>
            <a:ext cx="527106" cy="81648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10298" y="1512827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10-bit</a:t>
            </a:r>
            <a:endParaRPr lang="en-US" dirty="0"/>
          </a:p>
        </p:txBody>
      </p:sp>
      <p:cxnSp>
        <p:nvCxnSpPr>
          <p:cNvPr id="11" name="Elbow Connector 10"/>
          <p:cNvCxnSpPr>
            <a:stCxn id="5" idx="3"/>
            <a:endCxn id="21" idx="0"/>
          </p:cNvCxnSpPr>
          <p:nvPr/>
        </p:nvCxnSpPr>
        <p:spPr>
          <a:xfrm>
            <a:off x="2310298" y="1956652"/>
            <a:ext cx="2735028" cy="136381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02887" y="3320462"/>
            <a:ext cx="6848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XOR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1" idx="3"/>
            <a:endCxn id="7" idx="1"/>
          </p:cNvCxnSpPr>
          <p:nvPr/>
        </p:nvCxnSpPr>
        <p:spPr>
          <a:xfrm>
            <a:off x="5387765" y="3505128"/>
            <a:ext cx="6219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17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Tournament 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Some branches work well with local predictors, while other branches work well with global predictors</a:t>
            </a:r>
          </a:p>
          <a:p>
            <a:r>
              <a:rPr lang="en-US" dirty="0" smtClean="0"/>
              <a:t>Solution: Use multiple predictors. </a:t>
            </a:r>
          </a:p>
          <a:p>
            <a:pPr lvl="1"/>
            <a:r>
              <a:rPr lang="en-US" dirty="0" smtClean="0"/>
              <a:t>One based on global information, one based on local information.</a:t>
            </a:r>
          </a:p>
          <a:p>
            <a:pPr lvl="1"/>
            <a:r>
              <a:rPr lang="en-US" dirty="0" smtClean="0"/>
              <a:t>Add a selector to pick between predictors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2569" y="4491493"/>
            <a:ext cx="1853098" cy="518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02569" y="5108739"/>
            <a:ext cx="1853098" cy="518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02569" y="5730082"/>
            <a:ext cx="1853098" cy="518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Tournament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77853" y="4607947"/>
            <a:ext cx="807453" cy="1001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4355667" y="4745789"/>
            <a:ext cx="922186" cy="4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>
            <a:off x="4355667" y="5367898"/>
            <a:ext cx="9221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8" idx="2"/>
          </p:cNvCxnSpPr>
          <p:nvPr/>
        </p:nvCxnSpPr>
        <p:spPr>
          <a:xfrm flipV="1">
            <a:off x="4355667" y="5609530"/>
            <a:ext cx="1325913" cy="37971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6085306" y="5108739"/>
            <a:ext cx="7325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6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3-fig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2"/>
          <a:stretch>
            <a:fillRect/>
          </a:stretch>
        </p:blipFill>
        <p:spPr bwMode="auto">
          <a:xfrm>
            <a:off x="2224504" y="2146968"/>
            <a:ext cx="6632103" cy="410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Tournament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to pick between local or global predictor?</a:t>
            </a:r>
          </a:p>
          <a:p>
            <a:r>
              <a:rPr lang="en-US" dirty="0" smtClean="0"/>
              <a:t>Use n-bit saturating counter to choose between predictors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Tournament Predictor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/>
              <a:t>Advantage of tournament predictor is ability to select the right predictor for a particular branch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Particularly crucial for integer benchmarks. 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A typical tournament predictor will select the global </a:t>
            </a:r>
            <a:r>
              <a:rPr lang="en-US" dirty="0" smtClean="0"/>
              <a:t>predictor </a:t>
            </a:r>
            <a:r>
              <a:rPr lang="en-US" dirty="0"/>
              <a:t>almost 40% of the time for the SPEC integer benchmarks and less than 15% of the time for the SPEC FP </a:t>
            </a:r>
            <a:r>
              <a:rPr lang="en-US" dirty="0" smtClean="0"/>
              <a:t>benchmarks</a:t>
            </a:r>
          </a:p>
          <a:p>
            <a:pPr lvl="2">
              <a:lnSpc>
                <a:spcPct val="120000"/>
              </a:lnSpc>
              <a:defRPr/>
            </a:pPr>
            <a:endParaRPr lang="en-US" dirty="0"/>
          </a:p>
          <a:p>
            <a:pPr>
              <a:lnSpc>
                <a:spcPct val="120000"/>
              </a:lnSpc>
              <a:defRPr/>
            </a:pPr>
            <a:r>
              <a:rPr lang="en-US" dirty="0"/>
              <a:t>Predictor of Alpha 21264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Similar to Pentium4 and PPC5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4K 2-bit predictor to select local or global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Global predictor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4K entries indexed by history of last 12 branches, each a 2-bit predictor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Local predictor: two levels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Top level 1K 10-bit branch history table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Each entry index into 1K 3-bit saturating counters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4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reorder code around branches, we need to predict branch statically when compiling</a:t>
            </a:r>
          </a:p>
          <a:p>
            <a:pPr lvl="1"/>
            <a:r>
              <a:rPr lang="en-US" dirty="0" smtClean="0"/>
              <a:t>Always taken / not taken</a:t>
            </a:r>
          </a:p>
          <a:p>
            <a:r>
              <a:rPr lang="en-US" dirty="0" smtClean="0"/>
              <a:t>Can be compiler directed</a:t>
            </a:r>
          </a:p>
          <a:p>
            <a:pPr lvl="1"/>
            <a:r>
              <a:rPr lang="en-US" dirty="0" smtClean="0"/>
              <a:t>Delayed Branch </a:t>
            </a:r>
          </a:p>
          <a:p>
            <a:pPr lvl="1"/>
            <a:r>
              <a:rPr lang="en-US" dirty="0" smtClean="0"/>
              <a:t>Hint bits (branch likely, branch not likely)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8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Ch2-fig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9" y="1566768"/>
            <a:ext cx="8632825" cy="433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38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Target Buffers (BTB)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 target calculation is costly and stalls instruction fetch</a:t>
            </a:r>
          </a:p>
          <a:p>
            <a:r>
              <a:rPr lang="en-US" smtClean="0"/>
              <a:t>BTB </a:t>
            </a:r>
            <a:r>
              <a:rPr lang="en-US" dirty="0" smtClean="0"/>
              <a:t>enable fetching to begin after IF-stage</a:t>
            </a:r>
          </a:p>
          <a:p>
            <a:r>
              <a:rPr lang="en-US" dirty="0" smtClean="0"/>
              <a:t>BTB cache predicted PC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4177" y="4517658"/>
            <a:ext cx="1853098" cy="518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BTB</a:t>
            </a:r>
            <a:endParaRPr lang="en-US" dirty="0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2632240" y="4771955"/>
            <a:ext cx="991937" cy="4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2871" y="4332992"/>
            <a:ext cx="5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5477275" y="4771955"/>
            <a:ext cx="737701" cy="4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4628" y="4300726"/>
            <a:ext cx="161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1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Target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6" descr="Ch3-fig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8"/>
          <a:stretch>
            <a:fillRect/>
          </a:stretch>
        </p:blipFill>
        <p:spPr bwMode="auto">
          <a:xfrm>
            <a:off x="1014663" y="1433094"/>
            <a:ext cx="70866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0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BTB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BTB hit</a:t>
            </a:r>
            <a:br>
              <a:rPr lang="en-US" dirty="0" smtClean="0"/>
            </a:br>
            <a:r>
              <a:rPr lang="en-US" dirty="0" smtClean="0"/>
              <a:t>predicted taken</a:t>
            </a:r>
            <a:br>
              <a:rPr lang="en-US" dirty="0" smtClean="0"/>
            </a:br>
            <a:r>
              <a:rPr lang="en-US" dirty="0" smtClean="0"/>
              <a:t>= 0 cycle delay</a:t>
            </a:r>
          </a:p>
          <a:p>
            <a:r>
              <a:rPr lang="en-US" dirty="0" smtClean="0"/>
              <a:t>BTB hit</a:t>
            </a:r>
            <a:br>
              <a:rPr lang="en-US" dirty="0" smtClean="0"/>
            </a:br>
            <a:r>
              <a:rPr lang="en-US" dirty="0" err="1" smtClean="0"/>
              <a:t>misprediction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2 cycle penalty</a:t>
            </a:r>
            <a:br>
              <a:rPr lang="en-US" dirty="0" smtClean="0"/>
            </a:br>
            <a:r>
              <a:rPr lang="en-US" dirty="0" smtClean="0"/>
              <a:t>Correct BTB</a:t>
            </a:r>
          </a:p>
          <a:p>
            <a:r>
              <a:rPr lang="en-US" dirty="0" smtClean="0"/>
              <a:t>BTB miss</a:t>
            </a:r>
            <a:br>
              <a:rPr lang="en-US" dirty="0" smtClean="0"/>
            </a:br>
            <a:r>
              <a:rPr lang="en-US" dirty="0" smtClean="0"/>
              <a:t>= 1 cycle penalty</a:t>
            </a:r>
            <a:br>
              <a:rPr lang="en-US" dirty="0" smtClean="0"/>
            </a:br>
            <a:r>
              <a:rPr lang="en-US" dirty="0" smtClean="0"/>
              <a:t>Add entry to BTB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3" descr="Ch3-fig20"/>
          <p:cNvPicPr>
            <a:picLocks noChangeAspect="1" noChangeArrowheads="1"/>
          </p:cNvPicPr>
          <p:nvPr/>
        </p:nvPicPr>
        <p:blipFill>
          <a:blip r:embed="rId2" cstate="print"/>
          <a:srcRect b="9799"/>
          <a:stretch>
            <a:fillRect/>
          </a:stretch>
        </p:blipFill>
        <p:spPr bwMode="auto">
          <a:xfrm>
            <a:off x="4114800" y="876300"/>
            <a:ext cx="4876800" cy="5443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98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BTB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things can go wrong</a:t>
            </a:r>
          </a:p>
          <a:p>
            <a:pPr lvl="1"/>
            <a:r>
              <a:rPr lang="en-US" dirty="0" smtClean="0"/>
              <a:t>BTB miss (</a:t>
            </a:r>
            <a:r>
              <a:rPr lang="en-US" dirty="0" err="1" smtClean="0"/>
              <a:t>misfetch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Mispredicted</a:t>
            </a:r>
            <a:r>
              <a:rPr lang="en-US" dirty="0" smtClean="0"/>
              <a:t> a branch (</a:t>
            </a:r>
            <a:r>
              <a:rPr lang="en-US" dirty="0" err="1" smtClean="0"/>
              <a:t>mispredict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Ex. Suppose for branches, BTB hit rate of 85% and predict accuracy of 90%, </a:t>
            </a:r>
            <a:r>
              <a:rPr lang="en-US" dirty="0" err="1" smtClean="0"/>
              <a:t>misfetch</a:t>
            </a:r>
            <a:r>
              <a:rPr lang="en-US" dirty="0" smtClean="0"/>
              <a:t> penalty of 2 cycles and </a:t>
            </a:r>
            <a:r>
              <a:rPr lang="en-US" dirty="0" err="1" smtClean="0"/>
              <a:t>mispredict</a:t>
            </a:r>
            <a:r>
              <a:rPr lang="en-US" dirty="0" smtClean="0"/>
              <a:t> penalty of 5 cycles. What is the average branch penalty?</a:t>
            </a:r>
          </a:p>
          <a:p>
            <a:pPr lvl="1"/>
            <a:r>
              <a:rPr lang="en-US" dirty="0" smtClean="0"/>
              <a:t>2*(15%) + 5*(85%*10%)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Branch prediction and BTB can be used together to perform better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 Prediction Buffer – 1-bit and 2-bit</a:t>
            </a:r>
          </a:p>
          <a:p>
            <a:r>
              <a:rPr lang="en-US" dirty="0" smtClean="0"/>
              <a:t>Correlating Predictor (Two-level)</a:t>
            </a:r>
          </a:p>
          <a:p>
            <a:pPr lvl="1"/>
            <a:r>
              <a:rPr lang="en-US" dirty="0" smtClean="0"/>
              <a:t>Incorporates global branch information</a:t>
            </a:r>
          </a:p>
          <a:p>
            <a:r>
              <a:rPr lang="en-US" dirty="0" smtClean="0"/>
              <a:t>Tournament Predictor</a:t>
            </a:r>
          </a:p>
          <a:p>
            <a:pPr lvl="1"/>
            <a:r>
              <a:rPr lang="en-US" dirty="0" smtClean="0"/>
              <a:t>Incorporates local branch and global branch info.</a:t>
            </a:r>
          </a:p>
          <a:p>
            <a:pPr lvl="1"/>
            <a:r>
              <a:rPr lang="en-US" dirty="0" smtClean="0"/>
              <a:t>Selector picks between predictors</a:t>
            </a:r>
          </a:p>
          <a:p>
            <a:r>
              <a:rPr lang="en-US" dirty="0" smtClean="0"/>
              <a:t>Branch Target Buffers</a:t>
            </a:r>
          </a:p>
          <a:p>
            <a:pPr lvl="1"/>
            <a:r>
              <a:rPr lang="en-US" dirty="0" smtClean="0"/>
              <a:t>Predicts if instruction is fetch, and branch target address.</a:t>
            </a:r>
          </a:p>
          <a:p>
            <a:pPr lvl="1"/>
            <a:r>
              <a:rPr lang="en-US" dirty="0" smtClean="0"/>
              <a:t>No more stalls on taken branches!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Why does prediction work?</a:t>
            </a:r>
          </a:p>
          <a:p>
            <a:pPr lvl="1">
              <a:defRPr/>
            </a:pPr>
            <a:r>
              <a:rPr lang="en-US" dirty="0"/>
              <a:t>Underlying algorithm has regularities</a:t>
            </a:r>
          </a:p>
          <a:p>
            <a:pPr lvl="1">
              <a:defRPr/>
            </a:pPr>
            <a:r>
              <a:rPr lang="en-US" dirty="0"/>
              <a:t>Data that is being operated on has regularities</a:t>
            </a:r>
          </a:p>
          <a:p>
            <a:pPr lvl="1">
              <a:defRPr/>
            </a:pPr>
            <a:r>
              <a:rPr lang="en-US" dirty="0"/>
              <a:t>Instruction sequence has redundancies that are artifacts of way that humans/compilers think about problems</a:t>
            </a:r>
          </a:p>
          <a:p>
            <a:pPr>
              <a:defRPr/>
            </a:pPr>
            <a:r>
              <a:rPr lang="en-US" dirty="0"/>
              <a:t>Is dynamic branch prediction better than static branch prediction?</a:t>
            </a:r>
          </a:p>
          <a:p>
            <a:pPr lvl="1">
              <a:defRPr/>
            </a:pPr>
            <a:r>
              <a:rPr lang="en-US" dirty="0"/>
              <a:t>Seems to be </a:t>
            </a:r>
          </a:p>
          <a:p>
            <a:pPr lvl="1">
              <a:defRPr/>
            </a:pPr>
            <a:r>
              <a:rPr lang="en-US" dirty="0"/>
              <a:t>There are a small number of important branches in programs which have dynamic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 Prediction Buffer (BPB) accessed with Instruction on I-Fetch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Also called Branch History Table (BHT),</a:t>
            </a:r>
            <a:br>
              <a:rPr lang="en-US" dirty="0" smtClean="0"/>
            </a:br>
            <a:r>
              <a:rPr lang="en-US" dirty="0" smtClean="0"/>
              <a:t>Branch Prediction Table (BPT)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292" y="2087410"/>
            <a:ext cx="685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129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1-bit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BHT entry is 1-bit</a:t>
            </a:r>
          </a:p>
          <a:p>
            <a:pPr lvl="1"/>
            <a:r>
              <a:rPr lang="en-US" dirty="0" smtClean="0"/>
              <a:t>Bit records last outcome of the branch</a:t>
            </a:r>
          </a:p>
          <a:p>
            <a:pPr lvl="1"/>
            <a:r>
              <a:rPr lang="en-US" dirty="0" smtClean="0"/>
              <a:t>Predicts that next outcome is the same as the last</a:t>
            </a:r>
          </a:p>
          <a:p>
            <a:r>
              <a:rPr lang="en-US" dirty="0" smtClean="0"/>
              <a:t>Loop1: ---</a:t>
            </a:r>
            <a:br>
              <a:rPr lang="en-US" dirty="0" smtClean="0"/>
            </a:br>
            <a:r>
              <a:rPr lang="en-US" dirty="0" smtClean="0"/>
              <a:t>            ---</a:t>
            </a:r>
            <a:br>
              <a:rPr lang="en-US" dirty="0" smtClean="0"/>
            </a:br>
            <a:r>
              <a:rPr lang="en-US" dirty="0" smtClean="0"/>
              <a:t>Loop2: ---</a:t>
            </a:r>
            <a:br>
              <a:rPr lang="en-US" dirty="0" smtClean="0"/>
            </a:br>
            <a:r>
              <a:rPr lang="en-US" dirty="0" smtClean="0"/>
              <a:t>            ---</a:t>
            </a:r>
            <a:br>
              <a:rPr lang="en-US" dirty="0" smtClean="0"/>
            </a:br>
            <a:r>
              <a:rPr lang="en-US" dirty="0" smtClean="0"/>
              <a:t>            BEZ R2, Loop2</a:t>
            </a:r>
            <a:br>
              <a:rPr lang="en-US" dirty="0" smtClean="0"/>
            </a:br>
            <a:r>
              <a:rPr lang="en-US" dirty="0" smtClean="0"/>
              <a:t>            ---</a:t>
            </a:r>
            <a:br>
              <a:rPr lang="en-US" dirty="0" smtClean="0"/>
            </a:br>
            <a:r>
              <a:rPr lang="en-US" dirty="0" smtClean="0"/>
              <a:t>            BNEZ R3, Loop1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BEZ always </a:t>
            </a:r>
            <a:r>
              <a:rPr lang="en-US" dirty="0" err="1" smtClean="0"/>
              <a:t>mispredicted</a:t>
            </a:r>
            <a:r>
              <a:rPr lang="en-US" dirty="0" smtClean="0"/>
              <a:t> twice for every loop </a:t>
            </a:r>
          </a:p>
          <a:p>
            <a:pPr lvl="1"/>
            <a:r>
              <a:rPr lang="en-US" dirty="0" smtClean="0"/>
              <a:t>Once on entry and once on exit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4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2-bit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Prediction must miss twice before it is changed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2-bit BHT</a:t>
            </a:r>
          </a:p>
          <a:p>
            <a:r>
              <a:rPr lang="en-US" dirty="0" smtClean="0"/>
              <a:t>Also called 2-bit saturating counter</a:t>
            </a:r>
          </a:p>
          <a:p>
            <a:r>
              <a:rPr lang="en-US" dirty="0" smtClean="0"/>
              <a:t>Can be extended to N-bits (typically N=2)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6</a:t>
            </a:fld>
            <a:endParaRPr lang="en-US"/>
          </a:p>
        </p:txBody>
      </p:sp>
      <p:pic>
        <p:nvPicPr>
          <p:cNvPr id="59" name="Picture 5" descr="Ch3-fig07"/>
          <p:cNvPicPr>
            <a:picLocks noChangeAspect="1" noChangeArrowheads="1"/>
          </p:cNvPicPr>
          <p:nvPr/>
        </p:nvPicPr>
        <p:blipFill>
          <a:blip r:embed="rId2" cstate="print"/>
          <a:srcRect l="-2844" t="-2853" b="21698"/>
          <a:stretch>
            <a:fillRect/>
          </a:stretch>
        </p:blipFill>
        <p:spPr bwMode="auto">
          <a:xfrm>
            <a:off x="2656305" y="1708985"/>
            <a:ext cx="5565274" cy="3374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599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 descr="Ch3-fig07"/>
          <p:cNvPicPr>
            <a:picLocks noChangeAspect="1" noChangeArrowheads="1"/>
          </p:cNvPicPr>
          <p:nvPr/>
        </p:nvPicPr>
        <p:blipFill>
          <a:blip r:embed="rId2" cstate="print"/>
          <a:srcRect l="-2844" t="-2853" b="21698"/>
          <a:stretch>
            <a:fillRect/>
          </a:stretch>
        </p:blipFill>
        <p:spPr bwMode="auto">
          <a:xfrm>
            <a:off x="3401730" y="2807368"/>
            <a:ext cx="5675429" cy="34410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2-bit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Loop1: ---</a:t>
            </a:r>
            <a:br>
              <a:rPr lang="en-US" dirty="0"/>
            </a:br>
            <a:r>
              <a:rPr lang="en-US" dirty="0"/>
              <a:t>            ---</a:t>
            </a:r>
            <a:br>
              <a:rPr lang="en-US" dirty="0"/>
            </a:br>
            <a:r>
              <a:rPr lang="en-US" dirty="0"/>
              <a:t>Loop2: ---</a:t>
            </a:r>
            <a:br>
              <a:rPr lang="en-US" dirty="0"/>
            </a:br>
            <a:r>
              <a:rPr lang="en-US" dirty="0"/>
              <a:t>            ---</a:t>
            </a:r>
            <a:br>
              <a:rPr lang="en-US" dirty="0"/>
            </a:br>
            <a:r>
              <a:rPr lang="en-US" dirty="0"/>
              <a:t>            BEZ R2, Loop2</a:t>
            </a:r>
            <a:br>
              <a:rPr lang="en-US" dirty="0"/>
            </a:br>
            <a:r>
              <a:rPr lang="en-US" dirty="0"/>
              <a:t>            ---</a:t>
            </a:r>
            <a:br>
              <a:rPr lang="en-US" dirty="0"/>
            </a:br>
            <a:r>
              <a:rPr lang="en-US" dirty="0"/>
              <a:t>            BNEZ R3, Loop1</a:t>
            </a:r>
            <a:br>
              <a:rPr lang="en-US" dirty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BHT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Mispredict</a:t>
            </a:r>
            <a:r>
              <a:rPr lang="en-US" dirty="0" smtClean="0"/>
              <a:t> due to</a:t>
            </a:r>
          </a:p>
          <a:p>
            <a:pPr lvl="1"/>
            <a:r>
              <a:rPr lang="en-US" dirty="0" smtClean="0"/>
              <a:t>Wrong guess for that branch</a:t>
            </a:r>
          </a:p>
          <a:p>
            <a:pPr lvl="1"/>
            <a:r>
              <a:rPr lang="en-US" dirty="0" smtClean="0"/>
              <a:t>Got branch history of wrong branch when index to the table (aliasing)</a:t>
            </a:r>
          </a:p>
          <a:p>
            <a:r>
              <a:rPr lang="en-US" dirty="0" smtClean="0"/>
              <a:t>Example w/ 4k</a:t>
            </a:r>
            <a:br>
              <a:rPr lang="en-US" dirty="0" smtClean="0"/>
            </a:br>
            <a:r>
              <a:rPr lang="en-US" dirty="0" smtClean="0"/>
              <a:t>entries: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758030" y="3016407"/>
            <a:ext cx="5378033" cy="3219928"/>
            <a:chOff x="2446338" y="2438400"/>
            <a:chExt cx="6689725" cy="4005263"/>
          </a:xfrm>
        </p:grpSpPr>
        <p:graphicFrame>
          <p:nvGraphicFramePr>
            <p:cNvPr id="1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6828388"/>
                </p:ext>
              </p:extLst>
            </p:nvPr>
          </p:nvGraphicFramePr>
          <p:xfrm>
            <a:off x="2446338" y="2438400"/>
            <a:ext cx="6689725" cy="400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2" name="Chart" r:id="rId3" imgW="3771900" imgH="2260600" progId="Excel.Chart.8">
                    <p:embed/>
                  </p:oleObj>
                </mc:Choice>
                <mc:Fallback>
                  <p:oleObj name="Chart" r:id="rId3" imgW="3771900" imgH="2260600" progId="Excel.Chart.8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338" y="2438400"/>
                          <a:ext cx="6689725" cy="400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124200" y="3581400"/>
              <a:ext cx="5105400" cy="2819400"/>
              <a:chOff x="2064" y="2112"/>
              <a:chExt cx="3216" cy="1776"/>
            </a:xfrm>
          </p:grpSpPr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2544" y="3676"/>
                <a:ext cx="54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Integer</a:t>
                </a: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4032" y="3676"/>
                <a:ext cx="96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cs"/>
                  </a:rPr>
                  <a:t>Floating Point</a:t>
                </a: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3792" y="3648"/>
                <a:ext cx="1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2064" y="3648"/>
                <a:ext cx="14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696" y="2112"/>
                <a:ext cx="0" cy="15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58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Misprediction</a:t>
            </a:r>
            <a:r>
              <a:rPr lang="en-US" dirty="0" smtClean="0"/>
              <a:t> higher for integer programs than floating point programs</a:t>
            </a:r>
          </a:p>
          <a:p>
            <a:r>
              <a:rPr lang="en-US" dirty="0" smtClean="0"/>
              <a:t>Prediction accuracy doesn’t improve beyond 4k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ppc-20-9780123838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704" y="2794044"/>
            <a:ext cx="2761154" cy="330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136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RTemplat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UCRTemplate_custom.pot</Template>
  <TotalTime>5581</TotalTime>
  <Words>849</Words>
  <Application>Microsoft Macintosh PowerPoint</Application>
  <PresentationFormat>On-screen Show (4:3)</PresentationFormat>
  <Paragraphs>200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UCRTemplate4</vt:lpstr>
      <vt:lpstr>Chart</vt:lpstr>
      <vt:lpstr>CS203 – Advanced Computer Architecture</vt:lpstr>
      <vt:lpstr>Static Branch Prediction</vt:lpstr>
      <vt:lpstr>Dynamic Branch Prediction</vt:lpstr>
      <vt:lpstr>Dynamic Branch Prediction</vt:lpstr>
      <vt:lpstr>1-bit Predictor</vt:lpstr>
      <vt:lpstr>2-bit Predictor</vt:lpstr>
      <vt:lpstr>2-bit predictor</vt:lpstr>
      <vt:lpstr>BHT Accuracy</vt:lpstr>
      <vt:lpstr>Observations</vt:lpstr>
      <vt:lpstr>Correlating Predictors</vt:lpstr>
      <vt:lpstr>Correlating Predictors</vt:lpstr>
      <vt:lpstr>Correlating Predictors</vt:lpstr>
      <vt:lpstr>Correlating Predictor Accuracy</vt:lpstr>
      <vt:lpstr>Local Predictor</vt:lpstr>
      <vt:lpstr>Local Predictor</vt:lpstr>
      <vt:lpstr>Local Predictor</vt:lpstr>
      <vt:lpstr>Tournament Predictors</vt:lpstr>
      <vt:lpstr>Tournament Predictor</vt:lpstr>
      <vt:lpstr>Tournament Predictor Accuracy</vt:lpstr>
      <vt:lpstr>Predictor Accuracy</vt:lpstr>
      <vt:lpstr>Branch Target Buffers (BTB)</vt:lpstr>
      <vt:lpstr>Branch Target Buffers</vt:lpstr>
      <vt:lpstr>BTB Algorithm</vt:lpstr>
      <vt:lpstr>BTB Performance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92</cp:revision>
  <dcterms:created xsi:type="dcterms:W3CDTF">2015-12-30T09:03:10Z</dcterms:created>
  <dcterms:modified xsi:type="dcterms:W3CDTF">2016-01-26T21:30:39Z</dcterms:modified>
</cp:coreProperties>
</file>