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68E11D-FE8E-6D44-8DAB-02E9563415D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D6AEA-F0EE-1645-8331-67B8F2A043FC}" type="slidenum">
              <a:rPr lang="en-US"/>
              <a:pPr/>
              <a:t>6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0207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7F1FE-5DA1-B14B-BE16-5BEE652CCC8D}" type="slidenum">
              <a:rPr lang="en-US"/>
              <a:pPr/>
              <a:t>15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2169A-8173-F141-912C-E73A7BD89606}" type="slidenum">
              <a:rPr lang="en-US"/>
              <a:pPr/>
              <a:t>16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3CE28-DCD4-F443-A6A9-6B889595A620}" type="slidenum">
              <a:rPr lang="en-US"/>
              <a:pPr/>
              <a:t>20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7" y="4342191"/>
            <a:ext cx="5033367" cy="41154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34" tIns="44423" rIns="90434" bIns="44423"/>
          <a:lstStyle/>
          <a:p>
            <a:r>
              <a:rPr lang="en-US"/>
              <a:t>3 clocks doing work, 3 overhead (stall, branch, sub)</a:t>
            </a:r>
          </a:p>
        </p:txBody>
      </p:sp>
      <p:sp>
        <p:nvSpPr>
          <p:cNvPr id="1061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62475" cy="34226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96DB5-A6E6-9946-AB3A-21C40E10A2F3}" type="slidenum">
              <a:rPr lang="en-US"/>
              <a:pPr/>
              <a:t>21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7" y="4342191"/>
            <a:ext cx="5033367" cy="41154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34" tIns="44423" rIns="90434" bIns="44423"/>
          <a:lstStyle/>
          <a:p>
            <a:endParaRPr lang="en-US"/>
          </a:p>
        </p:txBody>
      </p:sp>
      <p:sp>
        <p:nvSpPr>
          <p:cNvPr id="1063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62475" cy="34226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D574A-60F5-CD4F-BC8B-DD7BF3F238AA}" type="slidenum">
              <a:rPr lang="en-US"/>
              <a:pPr/>
              <a:t>22</a:t>
            </a:fld>
            <a:endParaRPr lang="en-US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7" y="4342191"/>
            <a:ext cx="5033367" cy="41154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34" tIns="44423" rIns="90434" bIns="44423"/>
          <a:lstStyle/>
          <a:p>
            <a:endParaRPr lang="en-US"/>
          </a:p>
        </p:txBody>
      </p:sp>
      <p:sp>
        <p:nvSpPr>
          <p:cNvPr id="1067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62475" cy="34226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90BF4-8356-314C-BD47-263491E5E3CD}" type="slidenum">
              <a:rPr lang="en-US"/>
              <a:pPr/>
              <a:t>25</a:t>
            </a:fld>
            <a:endParaRPr lang="en-US"/>
          </a:p>
        </p:txBody>
      </p:sp>
      <p:sp>
        <p:nvSpPr>
          <p:cNvPr id="1050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FA21F-59D7-2542-AA91-736C05A20738}" type="slidenum">
              <a:rPr lang="en-US"/>
              <a:pPr/>
              <a:t>26</a:t>
            </a:fld>
            <a:endParaRPr lang="en-US"/>
          </a:p>
        </p:txBody>
      </p:sp>
      <p:sp>
        <p:nvSpPr>
          <p:cNvPr id="1052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73594-EEF6-7C43-9180-808BF6194A19}" type="slidenum">
              <a:rPr lang="en-US"/>
              <a:pPr/>
              <a:t>27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0207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72966-45A6-C349-8246-8DBE581B4AB2}" type="slidenum">
              <a:rPr lang="en-US"/>
              <a:pPr/>
              <a:t>7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5022D-1FAC-A445-B574-444E7B0A3751}" type="slidenum">
              <a:rPr lang="en-US"/>
              <a:pPr/>
              <a:t>8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0207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B75F1-4111-3945-A588-958B5375F53C}" type="slidenum">
              <a:rPr lang="en-US"/>
              <a:pPr/>
              <a:t>9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0207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0E9BA-5129-564F-8B96-46CAB36BCA00}" type="slidenum">
              <a:rPr lang="en-US"/>
              <a:pPr/>
              <a:t>10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EB2AA-89FB-5E44-B3CE-619175CD951F}" type="slidenum">
              <a:rPr lang="en-US"/>
              <a:pPr/>
              <a:t>11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0207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627AC-82B6-2744-B077-161771662C08}" type="slidenum">
              <a:rPr lang="en-US"/>
              <a:pPr/>
              <a:t>12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Induction variable = variable that gets incremented or decremented by a fixed amount on every iteration of a loop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03DD9-26ED-704D-985C-823BA502BA16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236B7-9A53-9244-BC16-C5A2E87FED73}" type="slidenum">
              <a:rPr lang="en-US"/>
              <a:pPr/>
              <a:t>14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EB9F6264-2D5B-284C-8E07-03F1FAE26011}" type="datetime1">
              <a:rPr lang="en-US" smtClean="0"/>
              <a:t>1/21/16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39BB3-2E91-B14C-87CD-6004C71D25DF}" type="datetime1">
              <a:rPr lang="en-US" smtClean="0"/>
              <a:t>1/21/16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ECD7D-B031-6D46-A882-6E525A1DEF96}" type="datetime1">
              <a:rPr lang="en-US" smtClean="0"/>
              <a:t>1/21/16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5A62E-BCB7-5649-A9F4-75F002B32B7C}" type="datetime1">
              <a:rPr lang="en-US" smtClean="0"/>
              <a:t>1/21/16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2006A-5EE7-5C42-9F23-4B722510763C}" type="datetime1">
              <a:rPr lang="en-US" smtClean="0"/>
              <a:t>1/21/16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0D847-7830-F14A-8905-B16F294D57CE}" type="datetime1">
              <a:rPr lang="en-US" smtClean="0"/>
              <a:t>1/21/16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9A79-DB81-CD4C-B607-77BB8C9CD5BD}" type="datetime1">
              <a:rPr lang="en-US" smtClean="0"/>
              <a:t>1/21/16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9FFFC-C3FB-B745-A4A5-8B876FF03A8A}" type="datetime1">
              <a:rPr lang="en-US" smtClean="0"/>
              <a:t>1/21/16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8A9EC-07BC-BF4E-84F3-A5D5ECB96B41}" type="datetime1">
              <a:rPr lang="en-US" smtClean="0"/>
              <a:t>1/21/16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C9E7E-2B06-1E49-91CF-7CD81E02B718}" type="datetime1">
              <a:rPr lang="en-US" smtClean="0"/>
              <a:t>1/21/16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305F8-4DAA-6547-8A0D-9736FE969F74}" type="datetime1">
              <a:rPr lang="en-US" smtClean="0"/>
              <a:t>1/21/16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04D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41" descr="small_logo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5" y="59764"/>
            <a:ext cx="11170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328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chemeClr val="bg1"/>
                </a:solidFill>
                <a:cs typeface="+mn-cs"/>
              </a:defRPr>
            </a:lvl1pPr>
          </a:lstStyle>
          <a:p>
            <a:fld id="{602D2E60-048B-4244-9516-BE1DD12662D2}" type="datetime1">
              <a:rPr lang="en-US" smtClean="0"/>
              <a:t>1/21/16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smtClean="0"/>
              <a:t>Pipelining Review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CS203 – Advanced Computer Architecture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Instruction Level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Example: Expression Execution</a:t>
            </a:r>
          </a:p>
        </p:txBody>
      </p:sp>
      <p:sp>
        <p:nvSpPr>
          <p:cNvPr id="102707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Sum = a + b + c + d;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r>
              <a:rPr lang="en-US" dirty="0"/>
              <a:t>The semantic is</a:t>
            </a:r>
          </a:p>
          <a:p>
            <a:pPr lvl="1"/>
            <a:r>
              <a:rPr lang="en-US" dirty="0"/>
              <a:t>Sum = (((a + b) + c) + d);</a:t>
            </a:r>
          </a:p>
          <a:p>
            <a:pPr lvl="1"/>
            <a:endParaRPr lang="en-US" dirty="0"/>
          </a:p>
          <a:p>
            <a:r>
              <a:rPr lang="en-US" dirty="0"/>
              <a:t>Parallel (associative) execution</a:t>
            </a:r>
          </a:p>
          <a:p>
            <a:pPr lvl="1"/>
            <a:r>
              <a:rPr lang="en-US" dirty="0"/>
              <a:t>Sum = (a + b) + (c + d)</a:t>
            </a:r>
            <a:r>
              <a:rPr lang="en-US" dirty="0" smtClean="0"/>
              <a:t>;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027076" name="AutoShape 4"/>
          <p:cNvSpPr>
            <a:spLocks noChangeArrowheads="1"/>
          </p:cNvSpPr>
          <p:nvPr/>
        </p:nvSpPr>
        <p:spPr bwMode="auto">
          <a:xfrm>
            <a:off x="5486400" y="1295400"/>
            <a:ext cx="3187700" cy="1327150"/>
          </a:xfrm>
          <a:prstGeom prst="wedgeRectCallout">
            <a:avLst>
              <a:gd name="adj1" fmla="val -90175"/>
              <a:gd name="adj2" fmla="val 72023"/>
            </a:avLst>
          </a:prstGeom>
          <a:solidFill>
            <a:srgbClr val="EFFB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000" b="0">
                <a:solidFill>
                  <a:schemeClr val="tx2"/>
                </a:solidFill>
                <a:latin typeface="Times New Roman" charset="0"/>
              </a:rPr>
              <a:t>Add  fs, fa,fb        0   3</a:t>
            </a:r>
          </a:p>
          <a:p>
            <a:pPr>
              <a:spcBef>
                <a:spcPct val="0"/>
              </a:spcBef>
            </a:pPr>
            <a:r>
              <a:rPr lang="en-US" sz="2000" b="0">
                <a:solidFill>
                  <a:schemeClr val="tx2"/>
                </a:solidFill>
                <a:latin typeface="Times New Roman" charset="0"/>
              </a:rPr>
              <a:t>Add  fs, fs, fc       3   6</a:t>
            </a:r>
          </a:p>
          <a:p>
            <a:pPr>
              <a:spcBef>
                <a:spcPct val="0"/>
              </a:spcBef>
            </a:pPr>
            <a:r>
              <a:rPr lang="en-US" sz="2000" b="0">
                <a:solidFill>
                  <a:schemeClr val="tx2"/>
                </a:solidFill>
                <a:latin typeface="Times New Roman" charset="0"/>
              </a:rPr>
              <a:t>Add  fs, fs, fd       6   9 cycles</a:t>
            </a:r>
          </a:p>
        </p:txBody>
      </p:sp>
      <p:sp>
        <p:nvSpPr>
          <p:cNvPr id="1027077" name="AutoShape 5"/>
          <p:cNvSpPr>
            <a:spLocks noChangeArrowheads="1"/>
          </p:cNvSpPr>
          <p:nvPr/>
        </p:nvSpPr>
        <p:spPr bwMode="auto">
          <a:xfrm>
            <a:off x="6096000" y="3048000"/>
            <a:ext cx="2349500" cy="1184275"/>
          </a:xfrm>
          <a:prstGeom prst="wedgeRectCallout">
            <a:avLst>
              <a:gd name="adj1" fmla="val -136584"/>
              <a:gd name="adj2" fmla="val 62148"/>
            </a:avLst>
          </a:prstGeom>
          <a:solidFill>
            <a:srgbClr val="EFFB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b="0" dirty="0">
                <a:solidFill>
                  <a:schemeClr val="tx2"/>
                </a:solidFill>
                <a:latin typeface="Times New Roman" charset="0"/>
              </a:rPr>
              <a:t>Add  f1, </a:t>
            </a:r>
            <a:r>
              <a:rPr lang="en-US" sz="1800" b="0" dirty="0" err="1">
                <a:solidFill>
                  <a:schemeClr val="tx2"/>
                </a:solidFill>
                <a:latin typeface="Times New Roman" charset="0"/>
              </a:rPr>
              <a:t>fa,fb</a:t>
            </a:r>
            <a:r>
              <a:rPr lang="en-US" sz="1800" b="0" dirty="0">
                <a:solidFill>
                  <a:schemeClr val="tx2"/>
                </a:solidFill>
                <a:latin typeface="Times New Roman" charset="0"/>
              </a:rPr>
              <a:t>        0   3</a:t>
            </a:r>
          </a:p>
          <a:p>
            <a:pPr>
              <a:spcBef>
                <a:spcPct val="0"/>
              </a:spcBef>
            </a:pPr>
            <a:r>
              <a:rPr lang="en-US" sz="1800" b="0" dirty="0">
                <a:solidFill>
                  <a:schemeClr val="tx2"/>
                </a:solidFill>
                <a:latin typeface="Times New Roman" charset="0"/>
              </a:rPr>
              <a:t>Add  f2, fc, </a:t>
            </a:r>
            <a:r>
              <a:rPr lang="en-US" sz="1800" b="0" dirty="0" err="1">
                <a:solidFill>
                  <a:schemeClr val="tx2"/>
                </a:solidFill>
                <a:latin typeface="Times New Roman" charset="0"/>
              </a:rPr>
              <a:t>fd</a:t>
            </a:r>
            <a:r>
              <a:rPr lang="en-US" sz="1800" b="0" dirty="0">
                <a:solidFill>
                  <a:schemeClr val="tx2"/>
                </a:solidFill>
                <a:latin typeface="Times New Roman" charset="0"/>
              </a:rPr>
              <a:t>       1   4</a:t>
            </a:r>
          </a:p>
          <a:p>
            <a:pPr>
              <a:spcBef>
                <a:spcPct val="0"/>
              </a:spcBef>
            </a:pPr>
            <a:r>
              <a:rPr lang="en-US" sz="1800" b="0" dirty="0">
                <a:solidFill>
                  <a:schemeClr val="tx2"/>
                </a:solidFill>
                <a:latin typeface="Times New Roman" charset="0"/>
              </a:rPr>
              <a:t>Add  </a:t>
            </a:r>
            <a:r>
              <a:rPr lang="en-US" sz="1800" b="0" dirty="0" err="1">
                <a:solidFill>
                  <a:schemeClr val="tx2"/>
                </a:solidFill>
                <a:latin typeface="Times New Roman" charset="0"/>
              </a:rPr>
              <a:t>fs</a:t>
            </a:r>
            <a:r>
              <a:rPr lang="en-US" sz="1800" b="0" dirty="0">
                <a:solidFill>
                  <a:schemeClr val="tx2"/>
                </a:solidFill>
                <a:latin typeface="Times New Roman" charset="0"/>
              </a:rPr>
              <a:t>, f1, f2       4   7</a:t>
            </a:r>
          </a:p>
        </p:txBody>
      </p:sp>
    </p:spTree>
    <p:extLst>
      <p:ext uri="{BB962C8B-B14F-4D97-AF65-F5344CB8AC3E}">
        <p14:creationId xmlns:p14="http://schemas.microsoft.com/office/powerpoint/2010/main" val="34072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6" grpId="0" animBg="1"/>
      <p:bldP spid="10270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Compiler Support for ILP</a:t>
            </a:r>
          </a:p>
        </p:txBody>
      </p:sp>
      <p:sp>
        <p:nvSpPr>
          <p:cNvPr id="102912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Dependency Analysis</a:t>
            </a:r>
          </a:p>
          <a:p>
            <a:r>
              <a:rPr lang="en-US"/>
              <a:t>Loop Unrolling</a:t>
            </a:r>
          </a:p>
          <a:p>
            <a:r>
              <a:rPr lang="en-US"/>
              <a:t>Software Pipelining</a:t>
            </a:r>
          </a:p>
        </p:txBody>
      </p:sp>
    </p:spTree>
    <p:extLst>
      <p:ext uri="{BB962C8B-B14F-4D97-AF65-F5344CB8AC3E}">
        <p14:creationId xmlns:p14="http://schemas.microsoft.com/office/powerpoint/2010/main" val="362316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ILP in Loops</a:t>
            </a:r>
          </a:p>
        </p:txBody>
      </p:sp>
      <p:sp>
        <p:nvSpPr>
          <p:cNvPr id="103117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Example 1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b="0" dirty="0">
                <a:solidFill>
                  <a:srgbClr val="1F497D"/>
                </a:solidFill>
              </a:rPr>
              <a:t>		</a:t>
            </a:r>
            <a:r>
              <a:rPr lang="en-US" sz="1600" b="0" i="1" dirty="0">
                <a:solidFill>
                  <a:srgbClr val="1F497D"/>
                </a:solidFill>
                <a:latin typeface="Courier" charset="0"/>
              </a:rPr>
              <a:t>for (j=1; j&lt;=N; j++)  X[j] = X[j] + a;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Dependence within same iteration on X[j].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Loop-carried dependence on j, but j is an induction variable.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Example 2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</a:t>
            </a: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for (j=1; j&lt;=N; j++) {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				A[j+1] = A[j] + C[j];   /* S1  */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				B[j+1] = B[j] + A[j+1];   /* S2 */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Loop carried dependence on S1.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Data flow dependence from S1 to S2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7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ILP in Loops (2)</a:t>
            </a:r>
          </a:p>
        </p:txBody>
      </p:sp>
      <p:sp>
        <p:nvSpPr>
          <p:cNvPr id="103321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Example 3</a:t>
            </a: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sz="1600" b="0" dirty="0">
                <a:latin typeface="Courier" charset="0"/>
              </a:rPr>
              <a:t>		</a:t>
            </a: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for (j=1; j&lt;=N; j++) { </a:t>
            </a: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				A[j] = A[j] + B[j];   /* S1  */</a:t>
            </a: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				B[j+1] = C[j] + D[j];   /* S2 */</a:t>
            </a:r>
          </a:p>
          <a:p>
            <a:pPr marL="685800" lvl="2" indent="-114300">
              <a:lnSpc>
                <a:spcPct val="90000"/>
              </a:lnSpc>
            </a:pPr>
            <a:r>
              <a:rPr lang="en-US" sz="2000" dirty="0">
                <a:solidFill>
                  <a:srgbClr val="000080"/>
                </a:solidFill>
              </a:rPr>
              <a:t>Loop carried dependence from S2 to S1; but no circular dependencies.</a:t>
            </a:r>
          </a:p>
          <a:p>
            <a:pPr marL="685800" lvl="2" indent="-114300">
              <a:lnSpc>
                <a:spcPct val="90000"/>
              </a:lnSpc>
            </a:pPr>
            <a:r>
              <a:rPr lang="en-US" sz="2000" dirty="0">
                <a:solidFill>
                  <a:srgbClr val="000080"/>
                </a:solidFill>
              </a:rPr>
              <a:t>Parallel version</a:t>
            </a: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sz="1600" b="0" dirty="0">
                <a:solidFill>
                  <a:schemeClr val="bg2"/>
                </a:solidFill>
                <a:latin typeface="Courier" charset="0"/>
              </a:rPr>
              <a:t>		</a:t>
            </a: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A[1] = A[1] + B[1];</a:t>
            </a: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		for (j=1; j&lt;=N-1; j++) { </a:t>
            </a: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				B[j+1] = C[j] + D[j]; 						</a:t>
            </a:r>
            <a:endParaRPr lang="en-US" sz="1600" b="0" dirty="0" smtClean="0">
              <a:solidFill>
                <a:srgbClr val="1F497D"/>
              </a:solidFill>
              <a:latin typeface="Courier" charset="0"/>
            </a:endParaRP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1F497D"/>
                </a:solidFill>
                <a:latin typeface="Courier" charset="0"/>
              </a:rPr>
              <a:t>	</a:t>
            </a:r>
            <a:r>
              <a:rPr lang="en-US" sz="1600" dirty="0" smtClean="0">
                <a:solidFill>
                  <a:srgbClr val="1F497D"/>
                </a:solidFill>
                <a:latin typeface="Courier" charset="0"/>
              </a:rPr>
              <a:t>			</a:t>
            </a:r>
            <a:r>
              <a:rPr lang="en-US" sz="1600" b="0" dirty="0" smtClean="0">
                <a:solidFill>
                  <a:srgbClr val="1F497D"/>
                </a:solidFill>
                <a:latin typeface="Courier" charset="0"/>
              </a:rPr>
              <a:t>A</a:t>
            </a: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[j+1] = A[j+1] + B[j+1];   </a:t>
            </a:r>
            <a:endParaRPr lang="en-US" sz="1600" b="0" dirty="0" smtClean="0">
              <a:solidFill>
                <a:srgbClr val="1F497D"/>
              </a:solidFill>
              <a:latin typeface="Courier" charset="0"/>
            </a:endParaRP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1F497D"/>
                </a:solidFill>
                <a:latin typeface="Courier" charset="0"/>
              </a:rPr>
              <a:t>	</a:t>
            </a:r>
            <a:r>
              <a:rPr lang="en-US" sz="1600" dirty="0" smtClean="0">
                <a:solidFill>
                  <a:srgbClr val="1F497D"/>
                </a:solidFill>
                <a:latin typeface="Courier" charset="0"/>
              </a:rPr>
              <a:t>			</a:t>
            </a:r>
            <a:r>
              <a:rPr lang="en-US" sz="1600" b="0" dirty="0" smtClean="0">
                <a:solidFill>
                  <a:srgbClr val="1F497D"/>
                </a:solidFill>
                <a:latin typeface="Courier" charset="0"/>
              </a:rPr>
              <a:t>}</a:t>
            </a:r>
            <a:endParaRPr lang="en-US" sz="1600" b="0" dirty="0">
              <a:solidFill>
                <a:srgbClr val="1F497D"/>
              </a:solidFill>
              <a:latin typeface="Courier" charset="0"/>
            </a:endParaRP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r>
              <a:rPr lang="en-US" sz="1600" b="0" dirty="0">
                <a:solidFill>
                  <a:srgbClr val="1F497D"/>
                </a:solidFill>
                <a:latin typeface="Courier" charset="0"/>
              </a:rPr>
              <a:t>		B[N+1] = C[N+1] + D[N+1];</a:t>
            </a:r>
          </a:p>
          <a:p>
            <a:pPr marL="685800" lvl="2" indent="-114300"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1F497D"/>
              </a:solidFill>
            </a:endParaRPr>
          </a:p>
          <a:p>
            <a:pPr marL="685800" lvl="2" indent="-114300">
              <a:lnSpc>
                <a:spcPct val="90000"/>
              </a:lnSpc>
            </a:pPr>
            <a:endParaRPr lang="en-US" sz="1400" b="1" dirty="0">
              <a:solidFill>
                <a:srgbClr val="1F497D"/>
              </a:solidFill>
              <a:latin typeface="Courier" charset="0"/>
            </a:endParaRPr>
          </a:p>
          <a:p>
            <a:pPr marL="228600" indent="-228600">
              <a:lnSpc>
                <a:spcPct val="90000"/>
              </a:lnSpc>
              <a:buFont typeface="Wingdings" charset="0"/>
              <a:buNone/>
            </a:pP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3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Dependence Analysis</a:t>
            </a:r>
          </a:p>
        </p:txBody>
      </p:sp>
      <p:sp>
        <p:nvSpPr>
          <p:cNvPr id="10352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Dependency detection algorithms:</a:t>
            </a:r>
          </a:p>
          <a:p>
            <a:pPr lvl="1"/>
            <a:r>
              <a:rPr lang="en-US" dirty="0"/>
              <a:t>Determine whether two references to an array element (one write and one read) are the same.</a:t>
            </a:r>
          </a:p>
          <a:p>
            <a:pPr lvl="2"/>
            <a:r>
              <a:rPr lang="en-US" dirty="0"/>
              <a:t>assume all arrays indices to be affine </a:t>
            </a:r>
            <a:r>
              <a:rPr lang="en-US" dirty="0" smtClean="0"/>
              <a:t>X(</a:t>
            </a:r>
            <a:r>
              <a:rPr lang="en-US" dirty="0" err="1"/>
              <a:t>a.i</a:t>
            </a:r>
            <a:r>
              <a:rPr lang="en-US" dirty="0"/>
              <a:t> + b) </a:t>
            </a:r>
            <a:r>
              <a:rPr lang="en-US" dirty="0" smtClean="0"/>
              <a:t>and X(</a:t>
            </a:r>
            <a:r>
              <a:rPr lang="en-US" dirty="0" err="1" smtClean="0"/>
              <a:t>c.i</a:t>
            </a:r>
            <a:r>
              <a:rPr lang="en-US" dirty="0" smtClean="0"/>
              <a:t> +d)</a:t>
            </a:r>
            <a:endParaRPr lang="en-US" dirty="0"/>
          </a:p>
          <a:p>
            <a:pPr lvl="2"/>
            <a:r>
              <a:rPr lang="en-US" dirty="0"/>
              <a:t>dependency can exist </a:t>
            </a:r>
            <a:r>
              <a:rPr lang="en-US" dirty="0" err="1"/>
              <a:t>iff</a:t>
            </a:r>
            <a:r>
              <a:rPr lang="en-US" dirty="0"/>
              <a:t> two affine functions have the same value for different indices within the loop bounds: let l </a:t>
            </a:r>
            <a:r>
              <a:rPr lang="en-US" dirty="0" smtClean="0">
                <a:sym typeface="Symbol" charset="0"/>
              </a:rPr>
              <a:t>&lt;=</a:t>
            </a:r>
            <a:r>
              <a:rPr lang="en-US" dirty="0" smtClean="0"/>
              <a:t>  </a:t>
            </a:r>
            <a:r>
              <a:rPr lang="en-US" dirty="0"/>
              <a:t>j, k </a:t>
            </a:r>
            <a:r>
              <a:rPr lang="en-US" dirty="0" smtClean="0">
                <a:sym typeface="Symbol" charset="0"/>
              </a:rPr>
              <a:t>&lt;=  </a:t>
            </a:r>
            <a:r>
              <a:rPr lang="en-US" dirty="0">
                <a:sym typeface="Symbol" charset="0"/>
              </a:rPr>
              <a:t>u</a:t>
            </a:r>
          </a:p>
          <a:p>
            <a:pPr lvl="2"/>
            <a:r>
              <a:rPr lang="en-US" dirty="0"/>
              <a:t>if (</a:t>
            </a:r>
            <a:r>
              <a:rPr lang="en-US" dirty="0" err="1"/>
              <a:t>a.j</a:t>
            </a:r>
            <a:r>
              <a:rPr lang="en-US" dirty="0"/>
              <a:t> + b = </a:t>
            </a:r>
            <a:r>
              <a:rPr lang="en-US" dirty="0" err="1"/>
              <a:t>c.k</a:t>
            </a:r>
            <a:r>
              <a:rPr lang="en-US" dirty="0"/>
              <a:t> + d)  then there is a dependency.</a:t>
            </a:r>
          </a:p>
          <a:p>
            <a:pPr lvl="2"/>
            <a:r>
              <a:rPr lang="en-US" dirty="0"/>
              <a:t>But a, b, c, d </a:t>
            </a:r>
            <a:r>
              <a:rPr lang="en-US" dirty="0" smtClean="0"/>
              <a:t>may not </a:t>
            </a:r>
            <a:r>
              <a:rPr lang="en-US" dirty="0"/>
              <a:t>be known at compile time.</a:t>
            </a:r>
          </a:p>
          <a:p>
            <a:r>
              <a:rPr lang="en-US" dirty="0"/>
              <a:t>GCD test</a:t>
            </a:r>
          </a:p>
          <a:p>
            <a:pPr lvl="1"/>
            <a:r>
              <a:rPr lang="en-US" dirty="0"/>
              <a:t>sufficient condition for the existence of dependency: if dependency exists then GCD test is true.</a:t>
            </a:r>
          </a:p>
          <a:p>
            <a:pPr lvl="2"/>
            <a:r>
              <a:rPr lang="en-US" dirty="0">
                <a:solidFill>
                  <a:srgbClr val="1F497D"/>
                </a:solidFill>
              </a:rPr>
              <a:t>GCD(</a:t>
            </a:r>
            <a:r>
              <a:rPr lang="en-US" dirty="0" err="1">
                <a:solidFill>
                  <a:srgbClr val="1F497D"/>
                </a:solidFill>
              </a:rPr>
              <a:t>c,a</a:t>
            </a:r>
            <a:r>
              <a:rPr lang="en-US" dirty="0">
                <a:solidFill>
                  <a:srgbClr val="1F497D"/>
                </a:solidFill>
              </a:rPr>
              <a:t>) must divide (d-b).</a:t>
            </a:r>
          </a:p>
        </p:txBody>
      </p:sp>
    </p:spTree>
    <p:extLst>
      <p:ext uri="{BB962C8B-B14F-4D97-AF65-F5344CB8AC3E}">
        <p14:creationId xmlns:p14="http://schemas.microsoft.com/office/powerpoint/2010/main" val="417936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dirty="0"/>
              <a:t>Dependence Analysis </a:t>
            </a:r>
            <a:r>
              <a:rPr kumimoji="1" lang="en-US" dirty="0" smtClean="0"/>
              <a:t>(2)</a:t>
            </a:r>
            <a:endParaRPr kumimoji="1" lang="en-US" dirty="0"/>
          </a:p>
        </p:txBody>
      </p:sp>
      <p:sp>
        <p:nvSpPr>
          <p:cNvPr id="103731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kumimoji="1" lang="en-US" dirty="0" smtClean="0"/>
              <a:t>GCD Example</a:t>
            </a:r>
            <a:r>
              <a:rPr kumimoji="1" lang="en-US" dirty="0" smtClean="0"/>
              <a:t>: </a:t>
            </a:r>
            <a:r>
              <a:rPr lang="en-US" dirty="0"/>
              <a:t>X(</a:t>
            </a:r>
            <a:r>
              <a:rPr lang="en-US" dirty="0" err="1"/>
              <a:t>a.i</a:t>
            </a:r>
            <a:r>
              <a:rPr lang="en-US" dirty="0"/>
              <a:t> + b) and X(</a:t>
            </a:r>
            <a:r>
              <a:rPr lang="en-US" dirty="0" err="1"/>
              <a:t>c.i</a:t>
            </a:r>
            <a:r>
              <a:rPr lang="en-US" dirty="0"/>
              <a:t> +d)</a:t>
            </a:r>
            <a:endParaRPr kumimoji="1" lang="en-US" dirty="0"/>
          </a:p>
          <a:p>
            <a:pPr lvl="1">
              <a:buFontTx/>
              <a:buNone/>
            </a:pPr>
            <a:r>
              <a:rPr kumimoji="1" lang="fr-FR" sz="2000" dirty="0">
                <a:solidFill>
                  <a:srgbClr val="1F497D"/>
                </a:solidFill>
                <a:latin typeface="Courier"/>
                <a:cs typeface="Courier"/>
              </a:rPr>
              <a:t>for(</a:t>
            </a:r>
            <a:r>
              <a:rPr kumimoji="1" lang="fr-FR" sz="2000" dirty="0" err="1">
                <a:solidFill>
                  <a:srgbClr val="1F497D"/>
                </a:solidFill>
                <a:latin typeface="Courier"/>
                <a:cs typeface="Courier"/>
              </a:rPr>
              <a:t>int</a:t>
            </a:r>
            <a:r>
              <a:rPr kumimoji="1" lang="fr-FR" sz="2000" dirty="0">
                <a:solidFill>
                  <a:srgbClr val="1F497D"/>
                </a:solidFill>
                <a:latin typeface="Courier"/>
                <a:cs typeface="Courier"/>
              </a:rPr>
              <a:t> i=0;i&lt;100;i++)</a:t>
            </a:r>
          </a:p>
          <a:p>
            <a:pPr lvl="1">
              <a:buFontTx/>
              <a:buNone/>
            </a:pPr>
            <a:r>
              <a:rPr kumimoji="1" lang="fr-FR" sz="2000" dirty="0">
                <a:solidFill>
                  <a:srgbClr val="1F497D"/>
                </a:solidFill>
                <a:latin typeface="Courier"/>
                <a:cs typeface="Courier"/>
              </a:rPr>
              <a:t>{</a:t>
            </a:r>
          </a:p>
          <a:p>
            <a:pPr lvl="1">
              <a:buFontTx/>
              <a:buNone/>
            </a:pPr>
            <a:r>
              <a:rPr kumimoji="1" lang="fr-FR" sz="2000" dirty="0">
                <a:solidFill>
                  <a:srgbClr val="1F497D"/>
                </a:solidFill>
                <a:latin typeface="Courier"/>
                <a:cs typeface="Courier"/>
              </a:rPr>
              <a:t> </a:t>
            </a:r>
            <a:r>
              <a:rPr kumimoji="1" lang="fr-FR" sz="2000" dirty="0" smtClean="0">
                <a:solidFill>
                  <a:srgbClr val="1F497D"/>
                </a:solidFill>
                <a:latin typeface="Courier"/>
                <a:cs typeface="Courier"/>
              </a:rPr>
              <a:t> A[6*</a:t>
            </a:r>
            <a:r>
              <a:rPr kumimoji="1" lang="fr-FR" sz="2000" dirty="0">
                <a:solidFill>
                  <a:srgbClr val="1F497D"/>
                </a:solidFill>
                <a:latin typeface="Courier"/>
                <a:cs typeface="Courier"/>
              </a:rPr>
              <a:t>i]</a:t>
            </a:r>
            <a:r>
              <a:rPr kumimoji="1" lang="fr-FR" sz="2000" dirty="0" smtClean="0">
                <a:solidFill>
                  <a:srgbClr val="1F497D"/>
                </a:solidFill>
                <a:latin typeface="Courier"/>
                <a:cs typeface="Courier"/>
              </a:rPr>
              <a:t>=B[</a:t>
            </a:r>
            <a:r>
              <a:rPr kumimoji="1" lang="fr-FR" sz="2000" dirty="0">
                <a:solidFill>
                  <a:srgbClr val="1F497D"/>
                </a:solidFill>
                <a:latin typeface="Courier"/>
                <a:cs typeface="Courier"/>
              </a:rPr>
              <a:t>i]</a:t>
            </a:r>
            <a:r>
              <a:rPr kumimoji="1" lang="fr-FR" sz="2000" dirty="0" smtClean="0">
                <a:solidFill>
                  <a:srgbClr val="1F497D"/>
                </a:solidFill>
                <a:latin typeface="Courier"/>
                <a:cs typeface="Courier"/>
              </a:rPr>
              <a:t>;  	/*s1*/</a:t>
            </a:r>
            <a:endParaRPr kumimoji="1" lang="fr-FR" sz="2000" dirty="0">
              <a:solidFill>
                <a:srgbClr val="1F497D"/>
              </a:solidFill>
              <a:latin typeface="Courier"/>
              <a:cs typeface="Courier"/>
            </a:endParaRPr>
          </a:p>
          <a:p>
            <a:pPr lvl="1">
              <a:buFontTx/>
              <a:buNone/>
            </a:pPr>
            <a:r>
              <a:rPr kumimoji="1" lang="fr-FR" sz="2000" dirty="0">
                <a:solidFill>
                  <a:srgbClr val="1F497D"/>
                </a:solidFill>
                <a:latin typeface="Courier"/>
                <a:cs typeface="Courier"/>
              </a:rPr>
              <a:t>  C</a:t>
            </a:r>
            <a:r>
              <a:rPr kumimoji="1" lang="fr-FR" sz="2000" dirty="0" smtClean="0">
                <a:solidFill>
                  <a:srgbClr val="1F497D"/>
                </a:solidFill>
                <a:latin typeface="Courier"/>
                <a:cs typeface="Courier"/>
              </a:rPr>
              <a:t>[</a:t>
            </a:r>
            <a:r>
              <a:rPr kumimoji="1" lang="fr-FR" sz="2000" dirty="0">
                <a:solidFill>
                  <a:srgbClr val="1F497D"/>
                </a:solidFill>
                <a:latin typeface="Courier"/>
                <a:cs typeface="Courier"/>
              </a:rPr>
              <a:t>i]</a:t>
            </a:r>
            <a:r>
              <a:rPr kumimoji="1" lang="fr-FR" sz="2000" dirty="0" smtClean="0">
                <a:solidFill>
                  <a:srgbClr val="1F497D"/>
                </a:solidFill>
                <a:latin typeface="Courier"/>
                <a:cs typeface="Courier"/>
              </a:rPr>
              <a:t>=A[</a:t>
            </a:r>
            <a:r>
              <a:rPr kumimoji="1" lang="fr-FR" sz="2000" dirty="0">
                <a:solidFill>
                  <a:srgbClr val="1F497D"/>
                </a:solidFill>
                <a:latin typeface="Courier"/>
                <a:cs typeface="Courier"/>
              </a:rPr>
              <a:t>4*i+1]</a:t>
            </a:r>
            <a:r>
              <a:rPr kumimoji="1" lang="fr-FR" sz="2000" dirty="0" smtClean="0">
                <a:solidFill>
                  <a:srgbClr val="1F497D"/>
                </a:solidFill>
                <a:latin typeface="Courier"/>
                <a:cs typeface="Courier"/>
              </a:rPr>
              <a:t>; 	/*s2*/</a:t>
            </a:r>
            <a:endParaRPr kumimoji="1" lang="fr-FR" sz="2000" dirty="0">
              <a:solidFill>
                <a:srgbClr val="1F497D"/>
              </a:solidFill>
              <a:latin typeface="Courier"/>
              <a:cs typeface="Courier"/>
            </a:endParaRPr>
          </a:p>
          <a:p>
            <a:pPr lvl="1">
              <a:buFontTx/>
              <a:buNone/>
            </a:pPr>
            <a:r>
              <a:rPr kumimoji="1" lang="fr-FR" sz="2000" dirty="0" smtClean="0">
                <a:solidFill>
                  <a:srgbClr val="1F497D"/>
                </a:solidFill>
                <a:latin typeface="Courier"/>
                <a:cs typeface="Courier"/>
              </a:rPr>
              <a:t>}</a:t>
            </a:r>
          </a:p>
          <a:p>
            <a:pPr lvl="1">
              <a:buFontTx/>
              <a:buNone/>
            </a:pPr>
            <a:endParaRPr kumimoji="1" lang="fr-FR" sz="2000" dirty="0">
              <a:solidFill>
                <a:srgbClr val="1F497D"/>
              </a:solidFill>
              <a:latin typeface="Courier"/>
              <a:cs typeface="Courier"/>
            </a:endParaRPr>
          </a:p>
          <a:p>
            <a:pPr lvl="1">
              <a:buFontTx/>
              <a:buNone/>
            </a:pPr>
            <a:r>
              <a:rPr kumimoji="1" lang="fr-FR" sz="2000" dirty="0" smtClean="0">
                <a:solidFill>
                  <a:srgbClr val="1F497D"/>
                </a:solidFill>
                <a:cs typeface="Courier"/>
              </a:rPr>
              <a:t>GCD test: a=6, b=0, c=4, d=1, GCD(</a:t>
            </a:r>
            <a:r>
              <a:rPr kumimoji="1" lang="fr-FR" sz="2000" dirty="0" err="1" smtClean="0">
                <a:solidFill>
                  <a:srgbClr val="1F497D"/>
                </a:solidFill>
                <a:cs typeface="Courier"/>
              </a:rPr>
              <a:t>c,a</a:t>
            </a:r>
            <a:r>
              <a:rPr kumimoji="1" lang="fr-FR" sz="2000" dirty="0" smtClean="0">
                <a:solidFill>
                  <a:srgbClr val="1F497D"/>
                </a:solidFill>
                <a:cs typeface="Courier"/>
              </a:rPr>
              <a:t>) = 2 &amp; (d-b) = 1</a:t>
            </a:r>
          </a:p>
          <a:p>
            <a:pPr lvl="1">
              <a:buFontTx/>
              <a:buNone/>
            </a:pPr>
            <a:r>
              <a:rPr kumimoji="1" lang="fr-FR" sz="2000" dirty="0" smtClean="0">
                <a:solidFill>
                  <a:srgbClr val="1F497D"/>
                </a:solidFill>
                <a:cs typeface="Courier"/>
              </a:rPr>
              <a:t>There are no </a:t>
            </a:r>
            <a:r>
              <a:rPr kumimoji="1" lang="fr-FR" sz="2000" dirty="0" err="1" smtClean="0">
                <a:solidFill>
                  <a:srgbClr val="1F497D"/>
                </a:solidFill>
                <a:cs typeface="Courier"/>
              </a:rPr>
              <a:t>dependencies</a:t>
            </a:r>
            <a:r>
              <a:rPr kumimoji="1" lang="fr-FR" sz="2000" dirty="0" smtClean="0">
                <a:solidFill>
                  <a:srgbClr val="1F497D"/>
                </a:solidFill>
                <a:cs typeface="Courier"/>
              </a:rPr>
              <a:t> </a:t>
            </a:r>
            <a:r>
              <a:rPr kumimoji="1" lang="fr-FR" sz="2000" dirty="0" err="1" smtClean="0">
                <a:solidFill>
                  <a:srgbClr val="1F497D"/>
                </a:solidFill>
                <a:cs typeface="Courier"/>
              </a:rPr>
              <a:t>between</a:t>
            </a:r>
            <a:r>
              <a:rPr kumimoji="1" lang="fr-FR" sz="2000" dirty="0" smtClean="0">
                <a:solidFill>
                  <a:srgbClr val="1F497D"/>
                </a:solidFill>
                <a:cs typeface="Courier"/>
              </a:rPr>
              <a:t> the </a:t>
            </a:r>
            <a:r>
              <a:rPr kumimoji="1" lang="fr-FR" sz="2000" dirty="0" err="1" smtClean="0">
                <a:solidFill>
                  <a:srgbClr val="1F497D"/>
                </a:solidFill>
                <a:cs typeface="Courier"/>
              </a:rPr>
              <a:t>accesses</a:t>
            </a:r>
            <a:r>
              <a:rPr kumimoji="1" lang="fr-FR" sz="2000" dirty="0" smtClean="0">
                <a:solidFill>
                  <a:srgbClr val="1F497D"/>
                </a:solidFill>
                <a:cs typeface="Courier"/>
              </a:rPr>
              <a:t> to </a:t>
            </a:r>
            <a:r>
              <a:rPr kumimoji="1" lang="fr-FR" sz="2000" dirty="0" err="1" smtClean="0">
                <a:solidFill>
                  <a:srgbClr val="1F497D"/>
                </a:solidFill>
                <a:cs typeface="Courier"/>
              </a:rPr>
              <a:t>array</a:t>
            </a:r>
            <a:r>
              <a:rPr kumimoji="1" lang="fr-FR" sz="2000" dirty="0" smtClean="0">
                <a:solidFill>
                  <a:srgbClr val="1F497D"/>
                </a:solidFill>
                <a:cs typeface="Courier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97101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Dependence Analysis (3) </a:t>
            </a:r>
          </a:p>
        </p:txBody>
      </p:sp>
      <p:sp>
        <p:nvSpPr>
          <p:cNvPr id="107008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2400" dirty="0"/>
              <a:t>In the general case</a:t>
            </a:r>
          </a:p>
          <a:p>
            <a:pPr marL="457200" lvl="1" indent="-114300">
              <a:lnSpc>
                <a:spcPct val="90000"/>
              </a:lnSpc>
            </a:pPr>
            <a:r>
              <a:rPr lang="en-US" sz="1800" dirty="0"/>
              <a:t>Determining whether a dependency exists is NP-complete. </a:t>
            </a:r>
          </a:p>
          <a:p>
            <a:pPr marL="457200" lvl="1" indent="-114300">
              <a:lnSpc>
                <a:spcPct val="90000"/>
              </a:lnSpc>
            </a:pPr>
            <a:r>
              <a:rPr lang="en-US" sz="1800" dirty="0"/>
              <a:t>Exact tests exist for limited cases. </a:t>
            </a:r>
          </a:p>
          <a:p>
            <a:pPr marL="457200" lvl="1" indent="-114300">
              <a:lnSpc>
                <a:spcPct val="90000"/>
              </a:lnSpc>
            </a:pPr>
            <a:r>
              <a:rPr lang="en-US" sz="1800" dirty="0"/>
              <a:t>A hierarchy of tests in increasing generality and cost is used.</a:t>
            </a:r>
          </a:p>
          <a:p>
            <a:pPr marL="228600" indent="-228600">
              <a:lnSpc>
                <a:spcPct val="90000"/>
              </a:lnSpc>
            </a:pPr>
            <a:endParaRPr lang="en-US" sz="1800" dirty="0"/>
          </a:p>
          <a:p>
            <a:pPr marL="228600" indent="-228600">
              <a:lnSpc>
                <a:spcPct val="90000"/>
              </a:lnSpc>
            </a:pPr>
            <a:r>
              <a:rPr lang="en-US" sz="2400" dirty="0"/>
              <a:t>Drawback of dependency analysis: </a:t>
            </a:r>
          </a:p>
          <a:p>
            <a:pPr marL="457200" lvl="1" indent="-114300">
              <a:lnSpc>
                <a:spcPct val="90000"/>
              </a:lnSpc>
            </a:pPr>
            <a:r>
              <a:rPr lang="en-US" sz="1800" dirty="0"/>
              <a:t>Applies only to references within single loop nests </a:t>
            </a:r>
          </a:p>
          <a:p>
            <a:pPr marL="685800" lvl="2" indent="-114300">
              <a:lnSpc>
                <a:spcPct val="90000"/>
              </a:lnSpc>
            </a:pPr>
            <a:r>
              <a:rPr lang="en-US" sz="1800" dirty="0"/>
              <a:t>with affine index functions. </a:t>
            </a:r>
          </a:p>
          <a:p>
            <a:pPr marL="457200" lvl="1" indent="-114300">
              <a:lnSpc>
                <a:spcPct val="90000"/>
              </a:lnSpc>
            </a:pPr>
            <a:r>
              <a:rPr lang="en-US" sz="1800" dirty="0"/>
              <a:t>Where it fails:</a:t>
            </a:r>
          </a:p>
          <a:p>
            <a:pPr marL="685800" lvl="2" indent="-114300">
              <a:lnSpc>
                <a:spcPct val="90000"/>
              </a:lnSpc>
            </a:pPr>
            <a:r>
              <a:rPr lang="en-US" sz="1800" dirty="0"/>
              <a:t>pointer references opposed to index;</a:t>
            </a:r>
          </a:p>
          <a:p>
            <a:pPr marL="685800" lvl="2" indent="-114300">
              <a:lnSpc>
                <a:spcPct val="90000"/>
              </a:lnSpc>
            </a:pPr>
            <a:r>
              <a:rPr lang="en-US" sz="1800" dirty="0"/>
              <a:t>indirect indexing (e.g. A[B[I]]) used in sparse matrix computations;</a:t>
            </a:r>
          </a:p>
          <a:p>
            <a:pPr marL="685800" lvl="2" indent="-114300">
              <a:lnSpc>
                <a:spcPct val="90000"/>
              </a:lnSpc>
            </a:pPr>
            <a:r>
              <a:rPr lang="en-US" sz="1800" dirty="0"/>
              <a:t>when dependency can potentially exist statically but never does in practice (at run time);</a:t>
            </a:r>
          </a:p>
          <a:p>
            <a:pPr marL="685800" lvl="2" indent="-114300">
              <a:lnSpc>
                <a:spcPct val="90000"/>
              </a:lnSpc>
            </a:pPr>
            <a:r>
              <a:rPr lang="en-US" sz="1800" dirty="0"/>
              <a:t>when optimization depends on knowing which write of a variable a read depends on.</a:t>
            </a:r>
          </a:p>
        </p:txBody>
      </p:sp>
    </p:spTree>
    <p:extLst>
      <p:ext uri="{BB962C8B-B14F-4D97-AF65-F5344CB8AC3E}">
        <p14:creationId xmlns:p14="http://schemas.microsoft.com/office/powerpoint/2010/main" val="46928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ChangeArrowheads="1"/>
          </p:cNvSpPr>
          <p:nvPr/>
        </p:nvSpPr>
        <p:spPr bwMode="auto">
          <a:xfrm>
            <a:off x="533400" y="3581400"/>
            <a:ext cx="830580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Instruction	Instruction	</a:t>
            </a:r>
            <a:r>
              <a:rPr lang="en-US" sz="1800" i="1" dirty="0">
                <a:solidFill>
                  <a:srgbClr val="0332B7"/>
                </a:solidFill>
              </a:rPr>
              <a:t>Latency</a:t>
            </a:r>
            <a:r>
              <a:rPr lang="en-US" sz="1800" i="1" dirty="0">
                <a:solidFill>
                  <a:schemeClr val="tx1"/>
                </a:solidFill>
              </a:rPr>
              <a:t>		</a:t>
            </a:r>
            <a:r>
              <a:rPr lang="en-US" sz="1800" i="1" dirty="0">
                <a:solidFill>
                  <a:srgbClr val="0332B7"/>
                </a:solidFill>
              </a:rPr>
              <a:t>stalls between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br>
              <a:rPr lang="en-US" sz="1800" i="1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producing result	using result 	in cycles	</a:t>
            </a:r>
            <a:r>
              <a:rPr lang="en-US" sz="1800" i="1" dirty="0" smtClean="0">
                <a:solidFill>
                  <a:schemeClr val="tx1"/>
                </a:solidFill>
              </a:rPr>
              <a:t>	in </a:t>
            </a:r>
            <a:r>
              <a:rPr lang="en-US" sz="1800" i="1" dirty="0">
                <a:solidFill>
                  <a:schemeClr val="tx1"/>
                </a:solidFill>
              </a:rPr>
              <a:t>cycles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FP ALU op	Another FP ALU op	   4		  </a:t>
            </a:r>
            <a:r>
              <a:rPr lang="en-US" sz="1800" dirty="0" smtClean="0">
                <a:solidFill>
                  <a:schemeClr val="tx1"/>
                </a:solidFill>
              </a:rPr>
              <a:t> 		3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FP ALU op	Store double	   3		   </a:t>
            </a:r>
            <a:r>
              <a:rPr lang="en-US" sz="1800" dirty="0" smtClean="0">
                <a:solidFill>
                  <a:schemeClr val="tx1"/>
                </a:solidFill>
              </a:rPr>
              <a:t>		2 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Load double	FP ALU op	   1		   </a:t>
            </a:r>
            <a:r>
              <a:rPr lang="en-US" sz="1800" dirty="0" smtClean="0">
                <a:solidFill>
                  <a:schemeClr val="tx1"/>
                </a:solidFill>
              </a:rPr>
              <a:t>		1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Load double	Store double	   1		   </a:t>
            </a:r>
            <a:r>
              <a:rPr lang="en-US" sz="1800" dirty="0" smtClean="0">
                <a:solidFill>
                  <a:schemeClr val="tx1"/>
                </a:solidFill>
              </a:rPr>
              <a:t>		0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Integer op	Integer op	   1		   </a:t>
            </a:r>
            <a:r>
              <a:rPr lang="en-US" sz="1800" dirty="0" smtClean="0">
                <a:solidFill>
                  <a:schemeClr val="tx1"/>
                </a:solidFill>
              </a:rPr>
              <a:t>		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Techniques - Example</a:t>
            </a:r>
          </a:p>
        </p:txBody>
      </p:sp>
      <p:sp>
        <p:nvSpPr>
          <p:cNvPr id="1057796" name="AutoShap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code, add a scalar to a vector:</a:t>
            </a:r>
          </a:p>
          <a:p>
            <a:pPr>
              <a:buFont typeface="Wingdings" charset="0"/>
              <a:buNone/>
            </a:pPr>
            <a:r>
              <a:rPr lang="en-US" dirty="0"/>
              <a:t>	</a:t>
            </a: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=1000;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&gt;0;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–1)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Courier"/>
                <a:cs typeface="Courier"/>
              </a:rPr>
              <a:t>		x[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] = x[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] + s;</a:t>
            </a:r>
          </a:p>
          <a:p>
            <a:pPr>
              <a:buFont typeface="Wingdings" charset="0"/>
              <a:buNone/>
            </a:pPr>
            <a:r>
              <a:rPr lang="en-US" dirty="0"/>
              <a:t>Assume following latencies for all examples</a:t>
            </a:r>
          </a:p>
          <a:p>
            <a:pPr lvl="1"/>
            <a:r>
              <a:rPr lang="en-US" dirty="0"/>
              <a:t>Ignore delayed branch in these </a:t>
            </a:r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72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/>
        </p:nvSpPr>
        <p:spPr bwMode="auto">
          <a:xfrm>
            <a:off x="685800" y="1143000"/>
            <a:ext cx="69215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</a:pPr>
            <a:endParaRPr lang="en-US" sz="2400">
              <a:latin typeface="Comic Sans MS" charset="0"/>
            </a:endParaRP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FP Loop: Where are the Hazards?</a:t>
            </a:r>
          </a:p>
        </p:txBody>
      </p:sp>
      <p:sp>
        <p:nvSpPr>
          <p:cNvPr id="1058820" name="AutoShap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translate into MIPS code: </a:t>
            </a:r>
          </a:p>
          <a:p>
            <a:pPr lvl="1"/>
            <a:r>
              <a:rPr lang="en-US" dirty="0"/>
              <a:t>To simplify, assume 8 is lowest </a:t>
            </a:r>
            <a:r>
              <a:rPr lang="en-US" dirty="0" smtClean="0"/>
              <a:t>address</a:t>
            </a:r>
          </a:p>
          <a:p>
            <a:pPr lvl="1"/>
            <a:endParaRPr lang="en-US" dirty="0"/>
          </a:p>
          <a:p>
            <a:pPr lvl="0">
              <a:buClr>
                <a:srgbClr val="1F497D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Courier"/>
                <a:cs typeface="Courier"/>
              </a:rPr>
              <a:t>for (</a:t>
            </a:r>
            <a:r>
              <a:rPr lang="en-US" sz="2000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urier"/>
                <a:cs typeface="Courier"/>
              </a:rPr>
              <a:t>=1000; </a:t>
            </a:r>
            <a:r>
              <a:rPr lang="en-US" sz="2000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urier"/>
                <a:cs typeface="Courier"/>
              </a:rPr>
              <a:t>&gt;0; </a:t>
            </a:r>
            <a:r>
              <a:rPr lang="en-US" sz="2000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urier"/>
                <a:cs typeface="Courier"/>
              </a:rPr>
              <a:t>=</a:t>
            </a:r>
            <a:r>
              <a:rPr lang="en-US" sz="2000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urier"/>
                <a:cs typeface="Courier"/>
              </a:rPr>
              <a:t>–1)</a:t>
            </a:r>
          </a:p>
          <a:p>
            <a:pPr lvl="0">
              <a:buClr>
                <a:srgbClr val="1F497D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Courier"/>
                <a:cs typeface="Courier"/>
              </a:rPr>
              <a:t>		x[</a:t>
            </a:r>
            <a:r>
              <a:rPr lang="en-US" sz="2000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urier"/>
                <a:cs typeface="Courier"/>
              </a:rPr>
              <a:t>] = x[</a:t>
            </a:r>
            <a:r>
              <a:rPr lang="en-US" sz="2000" dirty="0" err="1">
                <a:solidFill>
                  <a:prstClr val="black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urier"/>
                <a:cs typeface="Courier"/>
              </a:rPr>
              <a:t>] + s</a:t>
            </a:r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;</a:t>
            </a:r>
            <a:endParaRPr lang="en-US" dirty="0" smtClean="0"/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sz="1800" dirty="0"/>
              <a:t>Loop:	L.D	F0,0(R1)	;	</a:t>
            </a:r>
            <a:r>
              <a:rPr lang="en-US" sz="1800" dirty="0" smtClean="0"/>
              <a:t>	</a:t>
            </a:r>
            <a:r>
              <a:rPr lang="en-US" sz="1800" i="1" dirty="0" smtClean="0">
                <a:solidFill>
                  <a:srgbClr val="660066"/>
                </a:solidFill>
              </a:rPr>
              <a:t>F0 </a:t>
            </a:r>
            <a:r>
              <a:rPr lang="en-US" sz="1800" i="1" dirty="0">
                <a:solidFill>
                  <a:srgbClr val="660066"/>
                </a:solidFill>
              </a:rPr>
              <a:t>&lt;= x[I]</a:t>
            </a:r>
          </a:p>
          <a:p>
            <a:pPr>
              <a:buFont typeface="Wingdings" charset="0"/>
              <a:buNone/>
            </a:pPr>
            <a:r>
              <a:rPr lang="en-US" sz="1800" dirty="0"/>
              <a:t> 		</a:t>
            </a:r>
            <a:r>
              <a:rPr lang="en-US" sz="1800" dirty="0" smtClean="0"/>
              <a:t>	ADD.D F4</a:t>
            </a:r>
            <a:r>
              <a:rPr lang="en-US" sz="1800" dirty="0"/>
              <a:t>,F0,F2;	</a:t>
            </a:r>
            <a:r>
              <a:rPr lang="en-US" sz="1800" dirty="0" smtClean="0"/>
              <a:t>	</a:t>
            </a:r>
            <a:r>
              <a:rPr lang="en-US" sz="1800" i="1" dirty="0" smtClean="0">
                <a:solidFill>
                  <a:srgbClr val="660066"/>
                </a:solidFill>
              </a:rPr>
              <a:t>add </a:t>
            </a:r>
            <a:r>
              <a:rPr lang="en-US" sz="1800" i="1" dirty="0">
                <a:solidFill>
                  <a:srgbClr val="660066"/>
                </a:solidFill>
              </a:rPr>
              <a:t>scalar from F2</a:t>
            </a:r>
          </a:p>
          <a:p>
            <a:pPr>
              <a:buFont typeface="Wingdings" charset="0"/>
              <a:buNone/>
            </a:pPr>
            <a:r>
              <a:rPr lang="en-US" sz="1800" dirty="0"/>
              <a:t> 		</a:t>
            </a:r>
            <a:r>
              <a:rPr lang="en-US" sz="1800" dirty="0" smtClean="0"/>
              <a:t>	S.D</a:t>
            </a:r>
            <a:r>
              <a:rPr lang="en-US" sz="1800" dirty="0"/>
              <a:t>	0(R1),F4	;	</a:t>
            </a:r>
            <a:r>
              <a:rPr lang="en-US" sz="1800" i="1" dirty="0">
                <a:solidFill>
                  <a:srgbClr val="660066"/>
                </a:solidFill>
              </a:rPr>
              <a:t>store result; x[I] &lt;= F4</a:t>
            </a:r>
          </a:p>
          <a:p>
            <a:pPr>
              <a:buFont typeface="Wingdings" charset="0"/>
              <a:buNone/>
            </a:pPr>
            <a:r>
              <a:rPr lang="en-US" sz="1800" dirty="0"/>
              <a:t> 		</a:t>
            </a:r>
            <a:r>
              <a:rPr lang="en-US" sz="1800" dirty="0" smtClean="0"/>
              <a:t>	DADDUI</a:t>
            </a:r>
            <a:r>
              <a:rPr lang="en-US" sz="1800" dirty="0"/>
              <a:t>	R1,R1,-8;	</a:t>
            </a:r>
            <a:r>
              <a:rPr lang="en-US" sz="1800" b="1" dirty="0">
                <a:solidFill>
                  <a:srgbClr val="660066"/>
                </a:solidFill>
              </a:rPr>
              <a:t>decrement pointer 8B (DW)</a:t>
            </a:r>
          </a:p>
          <a:p>
            <a:pPr>
              <a:buFont typeface="Wingdings" charset="0"/>
              <a:buNone/>
            </a:pPr>
            <a:r>
              <a:rPr lang="en-US" sz="1800" dirty="0"/>
              <a:t> 		</a:t>
            </a:r>
            <a:r>
              <a:rPr lang="en-US" sz="1800" dirty="0" smtClean="0"/>
              <a:t>	BNEZ</a:t>
            </a:r>
            <a:r>
              <a:rPr lang="en-US" sz="1800" dirty="0"/>
              <a:t>	R1,Loop;	</a:t>
            </a:r>
            <a:r>
              <a:rPr lang="en-US" sz="1800" i="1" dirty="0">
                <a:solidFill>
                  <a:srgbClr val="660066"/>
                </a:solidFill>
              </a:rPr>
              <a:t>branch R1 != 0</a:t>
            </a:r>
          </a:p>
          <a:p>
            <a:pPr>
              <a:buFont typeface="Wingdings" charset="0"/>
              <a:buNone/>
            </a:pPr>
            <a:r>
              <a:rPr lang="en-US" sz="1800" dirty="0"/>
              <a:t> 		</a:t>
            </a:r>
          </a:p>
        </p:txBody>
      </p:sp>
    </p:spTree>
    <p:extLst>
      <p:ext uri="{BB962C8B-B14F-4D97-AF65-F5344CB8AC3E}">
        <p14:creationId xmlns:p14="http://schemas.microsoft.com/office/powerpoint/2010/main" val="1948409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</p:spPr>
        <p:txBody>
          <a:bodyPr lIns="90487" rIns="90487">
            <a:normAutofit/>
          </a:bodyPr>
          <a:lstStyle/>
          <a:p>
            <a:r>
              <a:rPr lang="en-US" dirty="0"/>
              <a:t>FP Loop Showing Stalls</a:t>
            </a:r>
          </a:p>
        </p:txBody>
      </p:sp>
      <p:sp>
        <p:nvSpPr>
          <p:cNvPr id="105984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6324600" y="5029200"/>
            <a:ext cx="2667000" cy="914400"/>
          </a:xfrm>
          <a:noFill/>
          <a:ln/>
        </p:spPr>
        <p:txBody>
          <a:bodyPr lIns="90487" rIns="90487">
            <a:normAutofit fontScale="92500" lnSpcReduction="10000"/>
          </a:bodyPr>
          <a:lstStyle/>
          <a:p>
            <a:pPr>
              <a:buFont typeface="Wingdings" charset="0"/>
              <a:buNone/>
              <a:tabLst>
                <a:tab pos="1200150" algn="l"/>
                <a:tab pos="1657350" algn="l"/>
                <a:tab pos="3028950" algn="l"/>
              </a:tabLst>
            </a:pPr>
            <a:r>
              <a:rPr lang="en-US" dirty="0">
                <a:solidFill>
                  <a:srgbClr val="0332B7"/>
                </a:solidFill>
              </a:rPr>
              <a:t> overall 9 clock cycles</a:t>
            </a:r>
          </a:p>
        </p:txBody>
      </p:sp>
      <p:sp>
        <p:nvSpPr>
          <p:cNvPr id="1059844" name="Rectangle 4"/>
          <p:cNvSpPr>
            <a:spLocks noChangeArrowheads="1"/>
          </p:cNvSpPr>
          <p:nvPr/>
        </p:nvSpPr>
        <p:spPr bwMode="auto">
          <a:xfrm>
            <a:off x="685800" y="4343400"/>
            <a:ext cx="7340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Instruction	Instruction	</a:t>
            </a:r>
            <a:r>
              <a:rPr lang="en-US" sz="1800" i="1" dirty="0" smtClean="0">
                <a:solidFill>
                  <a:schemeClr val="tx1"/>
                </a:solidFill>
              </a:rPr>
              <a:t>stalls between</a:t>
            </a:r>
            <a:r>
              <a:rPr lang="en-US" sz="1800" i="1" dirty="0">
                <a:solidFill>
                  <a:schemeClr val="tx1"/>
                </a:solidFill>
              </a:rPr>
              <a:t/>
            </a:r>
            <a:br>
              <a:rPr lang="en-US" sz="1800" i="1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producing result	using result 	clock cycles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FP ALU op	Another FP ALU op	3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FP ALU op	Store double	2 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Load double	FP ALU op	1</a:t>
            </a:r>
          </a:p>
        </p:txBody>
      </p:sp>
      <p:sp>
        <p:nvSpPr>
          <p:cNvPr id="1059845" name="Rectangle 5"/>
          <p:cNvSpPr>
            <a:spLocks noChangeArrowheads="1"/>
          </p:cNvSpPr>
          <p:nvPr/>
        </p:nvSpPr>
        <p:spPr bwMode="auto">
          <a:xfrm>
            <a:off x="685800" y="990600"/>
            <a:ext cx="8013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1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</a:rPr>
              <a:t>	Loop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:	L.D	</a:t>
            </a:r>
            <a:r>
              <a:rPr lang="en-US" sz="1800" dirty="0">
                <a:latin typeface="Courier New" charset="0"/>
              </a:rPr>
              <a:t>F0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,0(R1)	;F0=vector element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2		</a:t>
            </a:r>
            <a:r>
              <a:rPr lang="en-US" sz="1800" dirty="0">
                <a:latin typeface="Courier New" charset="0"/>
              </a:rPr>
              <a:t>stall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3		ADD.D	</a:t>
            </a:r>
            <a:r>
              <a:rPr lang="en-US" sz="1800" dirty="0">
                <a:solidFill>
                  <a:schemeClr val="accent1"/>
                </a:solidFill>
                <a:latin typeface="Courier New" charset="0"/>
              </a:rPr>
              <a:t>F4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,</a:t>
            </a:r>
            <a:r>
              <a:rPr lang="en-US" sz="1800" dirty="0">
                <a:latin typeface="Courier New" charset="0"/>
              </a:rPr>
              <a:t>F0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,F2	;add scalar in F2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4		</a:t>
            </a:r>
            <a:r>
              <a:rPr lang="en-US" sz="1800" dirty="0">
                <a:latin typeface="Courier New" charset="0"/>
              </a:rPr>
              <a:t>stall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5		</a:t>
            </a:r>
            <a:r>
              <a:rPr lang="en-US" sz="1800" dirty="0">
                <a:latin typeface="Courier New" charset="0"/>
              </a:rPr>
              <a:t>stall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6 	S.D	0(R1),</a:t>
            </a:r>
            <a:r>
              <a:rPr lang="en-US" sz="1800" dirty="0">
                <a:solidFill>
                  <a:schemeClr val="accent1"/>
                </a:solidFill>
                <a:latin typeface="Courier New" charset="0"/>
              </a:rPr>
              <a:t>F4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	;store result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7 	DADDUI	R1,R1,-8	;decrement pointer 8B (DW)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8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latin typeface="Courier New" charset="0"/>
              </a:rPr>
              <a:t>stall</a:t>
            </a:r>
            <a:r>
              <a:rPr lang="en-US" dirty="0"/>
              <a:t>		</a:t>
            </a:r>
            <a:r>
              <a:rPr lang="en-US" dirty="0">
                <a:solidFill>
                  <a:schemeClr val="tx1"/>
                </a:solidFill>
                <a:latin typeface="Courier New" charset="0"/>
              </a:rPr>
              <a:t>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assumes can</a:t>
            </a:r>
            <a:r>
              <a:rPr lang="ja-JP" altLang="en-US" sz="1800" dirty="0">
                <a:solidFill>
                  <a:schemeClr val="tx1"/>
                </a:solidFill>
                <a:latin typeface="Arial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t forward to branch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9 	BNEZ	R1,Loop	;branch R1!=zero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endParaRPr lang="en-US" sz="1800" dirty="0">
              <a:solidFill>
                <a:schemeClr val="tx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87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Instruction Level Parallelism</a:t>
            </a:r>
          </a:p>
        </p:txBody>
      </p:sp>
      <p:sp>
        <p:nvSpPr>
          <p:cNvPr id="768005" name="AutoShap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Instruction-Level Parallelism (ILP): overlap the execution of instructions to improve performance</a:t>
            </a:r>
          </a:p>
          <a:p>
            <a:r>
              <a:rPr lang="en-US" dirty="0"/>
              <a:t>2 approaches to exploit ILP: </a:t>
            </a:r>
            <a:r>
              <a:rPr lang="en-US" b="0" dirty="0"/>
              <a:t>Dynamic and Static</a:t>
            </a:r>
            <a:endParaRPr lang="en-US" dirty="0"/>
          </a:p>
          <a:p>
            <a:r>
              <a:rPr lang="en-US" dirty="0">
                <a:solidFill>
                  <a:srgbClr val="114FFB"/>
                </a:solidFill>
              </a:rPr>
              <a:t>Dynamic</a:t>
            </a:r>
          </a:p>
          <a:p>
            <a:pPr lvl="1"/>
            <a:r>
              <a:rPr lang="en-US" dirty="0"/>
              <a:t>Rely on hardware to help discover and exploit the parallelism dynamically (e.g., Pentium 4, AMD Opteron, IBM Power) </a:t>
            </a:r>
          </a:p>
          <a:p>
            <a:pPr lvl="1"/>
            <a:r>
              <a:rPr lang="en-US" dirty="0"/>
              <a:t>Out-of-Order execution, superscalar architectures</a:t>
            </a:r>
          </a:p>
          <a:p>
            <a:r>
              <a:rPr lang="en-US" dirty="0">
                <a:solidFill>
                  <a:srgbClr val="114FFB"/>
                </a:solidFill>
              </a:rPr>
              <a:t>Static: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Rely on software technology to find parallelism, statically at compile-time (e.g., Itanium 2)</a:t>
            </a:r>
          </a:p>
        </p:txBody>
      </p:sp>
    </p:spTree>
    <p:extLst>
      <p:ext uri="{BB962C8B-B14F-4D97-AF65-F5344CB8AC3E}">
        <p14:creationId xmlns:p14="http://schemas.microsoft.com/office/powerpoint/2010/main" val="26792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  <a:ln/>
        </p:spPr>
        <p:txBody>
          <a:bodyPr lIns="90487" rIns="90487">
            <a:normAutofit/>
          </a:bodyPr>
          <a:lstStyle/>
          <a:p>
            <a:r>
              <a:rPr lang="en-US"/>
              <a:t>Revised FP Loop Minimizing Stalls</a:t>
            </a:r>
          </a:p>
        </p:txBody>
      </p:sp>
      <p:sp>
        <p:nvSpPr>
          <p:cNvPr id="1060867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038600"/>
            <a:ext cx="8458200" cy="1219200"/>
          </a:xfrm>
          <a:noFill/>
          <a:ln/>
        </p:spPr>
        <p:txBody>
          <a:bodyPr lIns="90487" rIns="90487">
            <a:normAutofit fontScale="92500" lnSpcReduction="20000"/>
          </a:bodyPr>
          <a:lstStyle/>
          <a:p>
            <a:pPr>
              <a:buFont typeface="Wingdings" charset="0"/>
              <a:buNone/>
              <a:tabLst>
                <a:tab pos="1200150" algn="l"/>
                <a:tab pos="1657350" algn="l"/>
                <a:tab pos="3028950" algn="l"/>
              </a:tabLst>
            </a:pPr>
            <a:r>
              <a:rPr lang="en-US" dirty="0">
                <a:solidFill>
                  <a:srgbClr val="0332B7"/>
                </a:solidFill>
              </a:rPr>
              <a:t> 7 clock cycles, but just 3 for execution (L.D, ADD.D,S.D), 4 for loop </a:t>
            </a:r>
            <a:r>
              <a:rPr lang="en-US" dirty="0" smtClean="0">
                <a:solidFill>
                  <a:srgbClr val="0332B7"/>
                </a:solidFill>
              </a:rPr>
              <a:t>overhead.</a:t>
            </a:r>
          </a:p>
          <a:p>
            <a:pPr>
              <a:buFont typeface="Wingdings" charset="0"/>
              <a:buNone/>
              <a:tabLst>
                <a:tab pos="1200150" algn="l"/>
                <a:tab pos="1657350" algn="l"/>
                <a:tab pos="3028950" algn="l"/>
              </a:tabLst>
            </a:pPr>
            <a:r>
              <a:rPr lang="en-US" dirty="0" smtClean="0">
                <a:solidFill>
                  <a:srgbClr val="0332B7"/>
                </a:solidFill>
              </a:rPr>
              <a:t>Can we make  it faster</a:t>
            </a:r>
            <a:r>
              <a:rPr lang="en-US" dirty="0">
                <a:solidFill>
                  <a:srgbClr val="0332B7"/>
                </a:solidFill>
              </a:rPr>
              <a:t>?</a:t>
            </a:r>
          </a:p>
        </p:txBody>
      </p:sp>
      <p:sp>
        <p:nvSpPr>
          <p:cNvPr id="1060868" name="Rectangle 4"/>
          <p:cNvSpPr>
            <a:spLocks noChangeArrowheads="1"/>
          </p:cNvSpPr>
          <p:nvPr/>
        </p:nvSpPr>
        <p:spPr bwMode="auto">
          <a:xfrm>
            <a:off x="457200" y="914400"/>
            <a:ext cx="80899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1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</a:rPr>
              <a:t>Loop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:	L.D	</a:t>
            </a:r>
            <a:r>
              <a:rPr lang="en-US" sz="1800" dirty="0">
                <a:latin typeface="Courier New" charset="0"/>
              </a:rPr>
              <a:t>F0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,0(R1)	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2		DADDUI	R1,R1,-8</a:t>
            </a:r>
            <a:r>
              <a:rPr lang="en-US" dirty="0">
                <a:solidFill>
                  <a:schemeClr val="tx1"/>
                </a:solidFill>
                <a:latin typeface="Courier New" charset="0"/>
              </a:rPr>
              <a:t>	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3		ADD.D	</a:t>
            </a:r>
            <a:r>
              <a:rPr lang="en-US" sz="1800" dirty="0">
                <a:solidFill>
                  <a:schemeClr val="accent1"/>
                </a:solidFill>
                <a:latin typeface="Courier New" charset="0"/>
              </a:rPr>
              <a:t>F4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,</a:t>
            </a:r>
            <a:r>
              <a:rPr lang="en-US" sz="1800" dirty="0">
                <a:latin typeface="Courier New" charset="0"/>
              </a:rPr>
              <a:t>F0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,F2	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4		</a:t>
            </a:r>
            <a:r>
              <a:rPr lang="en-US" dirty="0">
                <a:latin typeface="Courier New" charset="0"/>
              </a:rPr>
              <a:t>stall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charset="0"/>
              </a:rPr>
              <a:t>5		</a:t>
            </a:r>
            <a:r>
              <a:rPr lang="en-US" dirty="0">
                <a:latin typeface="Courier New" charset="0"/>
              </a:rPr>
              <a:t>stall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6		</a:t>
            </a:r>
            <a:r>
              <a:rPr lang="en-US" dirty="0">
                <a:solidFill>
                  <a:schemeClr val="tx1"/>
                </a:solidFill>
                <a:latin typeface="Courier New" charset="0"/>
              </a:rPr>
              <a:t>S.D	</a:t>
            </a:r>
            <a:r>
              <a:rPr lang="en-US" dirty="0">
                <a:latin typeface="Courier New" charset="0"/>
              </a:rPr>
              <a:t>8</a:t>
            </a:r>
            <a:r>
              <a:rPr lang="en-US" dirty="0">
                <a:solidFill>
                  <a:schemeClr val="tx1"/>
                </a:solidFill>
                <a:latin typeface="Courier New" charset="0"/>
              </a:rPr>
              <a:t>(R1),</a:t>
            </a:r>
            <a:r>
              <a:rPr lang="en-US" dirty="0">
                <a:solidFill>
                  <a:schemeClr val="accent1"/>
                </a:solidFill>
                <a:latin typeface="Courier New" charset="0"/>
              </a:rPr>
              <a:t>F4</a:t>
            </a:r>
            <a:r>
              <a:rPr lang="en-US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dirty="0">
                <a:latin typeface="Courier New" charset="0"/>
              </a:rPr>
              <a:t>;altered offset when move DSUBUI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 7 	</a:t>
            </a:r>
            <a:r>
              <a:rPr lang="en-US" dirty="0">
                <a:solidFill>
                  <a:schemeClr val="tx1"/>
                </a:solidFill>
                <a:latin typeface="Courier New" charset="0"/>
              </a:rPr>
              <a:t>BNEZ	R1,Loop</a:t>
            </a:r>
          </a:p>
        </p:txBody>
      </p:sp>
      <p:sp>
        <p:nvSpPr>
          <p:cNvPr id="1060869" name="Rectangle 5"/>
          <p:cNvSpPr>
            <a:spLocks noChangeArrowheads="1"/>
          </p:cNvSpPr>
          <p:nvPr/>
        </p:nvSpPr>
        <p:spPr bwMode="auto">
          <a:xfrm>
            <a:off x="381000" y="3352800"/>
            <a:ext cx="830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1657350" algn="l"/>
                <a:tab pos="3028950" algn="l"/>
              </a:tabLst>
            </a:pPr>
            <a:r>
              <a:rPr lang="en-US" sz="1800">
                <a:solidFill>
                  <a:schemeClr val="tx1"/>
                </a:solidFill>
              </a:rPr>
              <a:t>Swap DADDUI and S.D by changing address of S.D</a:t>
            </a:r>
          </a:p>
        </p:txBody>
      </p:sp>
    </p:spTree>
    <p:extLst>
      <p:ext uri="{BB962C8B-B14F-4D97-AF65-F5344CB8AC3E}">
        <p14:creationId xmlns:p14="http://schemas.microsoft.com/office/powerpoint/2010/main" val="3552451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1 Loop:	L.D	F0,0(R1)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3	ADD.D	F4,F0,F2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6	S.D	0(R1),F4 	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;drop DSUBUI &amp; BNEZ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7	L.D	F6,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-8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9	ADD.D	F8,F6,F2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12	S.D	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-8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(R1),F8 	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;drop DSUBUI &amp; BNEZ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13	L.D	F10,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-16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15	ADD.D	F12,F10,F2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18	S.D	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-16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(R1),F12 	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;drop DSUBUI &amp; BNEZ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19	L.D	F14,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-24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21	ADD.D	F16,F14,F2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24	S.D	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-24</a:t>
            </a: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(R1),F16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25	DADDUI	R1,R1,</a:t>
            </a:r>
            <a:r>
              <a:rPr lang="en-US" sz="1800" dirty="0">
                <a:solidFill>
                  <a:schemeClr val="accent2"/>
                </a:solidFill>
                <a:latin typeface="Courier New" charset="0"/>
              </a:rPr>
              <a:t>#-32	;alter to 4*8</a:t>
            </a:r>
            <a:endParaRPr lang="en-US" sz="1800" dirty="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charset="0"/>
              </a:rPr>
              <a:t>26	BNEZ	R1,LOOP</a:t>
            </a:r>
            <a:endParaRPr lang="en-US" sz="1400" dirty="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endParaRPr lang="en-US" sz="1800" dirty="0">
              <a:solidFill>
                <a:schemeClr val="tx1"/>
              </a:solidFill>
              <a:latin typeface="Courier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2400" dirty="0">
                <a:latin typeface="Courier" charset="0"/>
              </a:rPr>
              <a:t> </a:t>
            </a:r>
            <a:r>
              <a:rPr lang="en-US" sz="2400" i="1" dirty="0">
                <a:latin typeface="Comic Sans MS" charset="0"/>
              </a:rPr>
              <a:t> 		</a:t>
            </a:r>
            <a:r>
              <a:rPr lang="en-US" sz="2400" i="1" dirty="0">
                <a:solidFill>
                  <a:srgbClr val="0332B7"/>
                </a:solidFill>
              </a:rPr>
              <a:t>27 clock cycles, or 6.75 per iteration</a:t>
            </a:r>
            <a:endParaRPr lang="en-US" sz="2400" dirty="0">
              <a:solidFill>
                <a:srgbClr val="0332B7"/>
              </a:solidFill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2400" dirty="0"/>
              <a:t>   		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  <a:ln/>
        </p:spPr>
        <p:txBody>
          <a:bodyPr lIns="90487" rIns="90487">
            <a:normAutofit/>
          </a:bodyPr>
          <a:lstStyle/>
          <a:p>
            <a:r>
              <a:rPr lang="en-US"/>
              <a:t>Unroll Loop Four Times</a:t>
            </a:r>
          </a:p>
        </p:txBody>
      </p:sp>
      <p:sp>
        <p:nvSpPr>
          <p:cNvPr id="1062916" name="AutoShape 4"/>
          <p:cNvSpPr>
            <a:spLocks noGrp="1" noChangeArrowheads="1"/>
          </p:cNvSpPr>
          <p:nvPr>
            <p:ph type="body" idx="4294967295"/>
          </p:nvPr>
        </p:nvSpPr>
        <p:spPr>
          <a:xfrm>
            <a:off x="6261100" y="1473200"/>
            <a:ext cx="2882900" cy="927100"/>
          </a:xfrm>
          <a:noFill/>
          <a:ln/>
        </p:spPr>
        <p:txBody>
          <a:bodyPr lIns="90487" rIns="90487">
            <a:normAutofit fontScale="85000" lnSpcReduction="10000"/>
          </a:bodyPr>
          <a:lstStyle/>
          <a:p>
            <a:pPr>
              <a:buFont typeface="Wingdings" charset="0"/>
              <a:buNone/>
              <a:tabLst>
                <a:tab pos="1200150" algn="l"/>
                <a:tab pos="1657350" algn="l"/>
                <a:tab pos="3028950" algn="l"/>
              </a:tabLst>
            </a:pPr>
            <a:r>
              <a:rPr lang="en-US" dirty="0">
                <a:solidFill>
                  <a:srgbClr val="0332B7"/>
                </a:solidFill>
              </a:rPr>
              <a:t> Rewrite loop to minimize stalls?</a:t>
            </a:r>
          </a:p>
        </p:txBody>
      </p:sp>
      <p:sp>
        <p:nvSpPr>
          <p:cNvPr id="1062917" name="Text Box 5"/>
          <p:cNvSpPr txBox="1">
            <a:spLocks noChangeArrowheads="1"/>
          </p:cNvSpPr>
          <p:nvPr/>
        </p:nvSpPr>
        <p:spPr bwMode="auto">
          <a:xfrm>
            <a:off x="4191000" y="1295400"/>
            <a:ext cx="1427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>
                <a:latin typeface="Comic Sans MS" charset="0"/>
              </a:rPr>
              <a:t>1 cycle stall</a:t>
            </a:r>
          </a:p>
        </p:txBody>
      </p:sp>
      <p:sp>
        <p:nvSpPr>
          <p:cNvPr id="1062918" name="Text Box 6"/>
          <p:cNvSpPr txBox="1">
            <a:spLocks noChangeArrowheads="1"/>
          </p:cNvSpPr>
          <p:nvPr/>
        </p:nvSpPr>
        <p:spPr bwMode="auto">
          <a:xfrm>
            <a:off x="4191000" y="1676400"/>
            <a:ext cx="157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accent1"/>
                </a:solidFill>
                <a:latin typeface="Comic Sans MS" charset="0"/>
              </a:rPr>
              <a:t>2 cycles stall</a:t>
            </a:r>
          </a:p>
        </p:txBody>
      </p:sp>
      <p:sp>
        <p:nvSpPr>
          <p:cNvPr id="1062919" name="Line 7"/>
          <p:cNvSpPr>
            <a:spLocks noChangeShapeType="1"/>
          </p:cNvSpPr>
          <p:nvPr/>
        </p:nvSpPr>
        <p:spPr bwMode="auto">
          <a:xfrm flipH="1">
            <a:off x="3352800" y="1524000"/>
            <a:ext cx="91440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920" name="Line 8"/>
          <p:cNvSpPr>
            <a:spLocks noChangeShapeType="1"/>
          </p:cNvSpPr>
          <p:nvPr/>
        </p:nvSpPr>
        <p:spPr bwMode="auto">
          <a:xfrm flipH="1">
            <a:off x="3352800" y="1828800"/>
            <a:ext cx="914400" cy="228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2921" name="Group 9"/>
          <p:cNvGrpSpPr>
            <a:grpSpLocks/>
          </p:cNvGrpSpPr>
          <p:nvPr/>
        </p:nvGrpSpPr>
        <p:grpSpPr bwMode="auto">
          <a:xfrm>
            <a:off x="1357313" y="1766888"/>
            <a:ext cx="1690687" cy="1090612"/>
            <a:chOff x="855" y="1113"/>
            <a:chExt cx="1065" cy="687"/>
          </a:xfrm>
        </p:grpSpPr>
        <p:grpSp>
          <p:nvGrpSpPr>
            <p:cNvPr id="1062922" name="Group 10"/>
            <p:cNvGrpSpPr>
              <a:grpSpLocks/>
            </p:cNvGrpSpPr>
            <p:nvPr/>
          </p:nvGrpSpPr>
          <p:grpSpPr bwMode="auto">
            <a:xfrm>
              <a:off x="864" y="1113"/>
              <a:ext cx="1056" cy="171"/>
              <a:chOff x="864" y="1104"/>
              <a:chExt cx="1056" cy="171"/>
            </a:xfrm>
          </p:grpSpPr>
          <p:sp>
            <p:nvSpPr>
              <p:cNvPr id="1062923" name="Line 11"/>
              <p:cNvSpPr>
                <a:spLocks noChangeShapeType="1"/>
              </p:cNvSpPr>
              <p:nvPr/>
            </p:nvSpPr>
            <p:spPr bwMode="auto">
              <a:xfrm>
                <a:off x="864" y="11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924" name="Line 12"/>
              <p:cNvSpPr>
                <a:spLocks noChangeShapeType="1"/>
              </p:cNvSpPr>
              <p:nvPr/>
            </p:nvSpPr>
            <p:spPr bwMode="auto">
              <a:xfrm>
                <a:off x="864" y="1275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2925" name="Group 13"/>
            <p:cNvGrpSpPr>
              <a:grpSpLocks/>
            </p:cNvGrpSpPr>
            <p:nvPr/>
          </p:nvGrpSpPr>
          <p:grpSpPr bwMode="auto">
            <a:xfrm>
              <a:off x="855" y="1629"/>
              <a:ext cx="1056" cy="171"/>
              <a:chOff x="864" y="1104"/>
              <a:chExt cx="1056" cy="171"/>
            </a:xfrm>
          </p:grpSpPr>
          <p:sp>
            <p:nvSpPr>
              <p:cNvPr id="1062926" name="Line 14"/>
              <p:cNvSpPr>
                <a:spLocks noChangeShapeType="1"/>
              </p:cNvSpPr>
              <p:nvPr/>
            </p:nvSpPr>
            <p:spPr bwMode="auto">
              <a:xfrm>
                <a:off x="864" y="11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927" name="Line 15"/>
              <p:cNvSpPr>
                <a:spLocks noChangeShapeType="1"/>
              </p:cNvSpPr>
              <p:nvPr/>
            </p:nvSpPr>
            <p:spPr bwMode="auto">
              <a:xfrm>
                <a:off x="864" y="1275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62928" name="Group 16"/>
          <p:cNvGrpSpPr>
            <a:grpSpLocks/>
          </p:cNvGrpSpPr>
          <p:nvPr/>
        </p:nvGrpSpPr>
        <p:grpSpPr bwMode="auto">
          <a:xfrm>
            <a:off x="1343025" y="3421063"/>
            <a:ext cx="1690688" cy="1090612"/>
            <a:chOff x="855" y="1113"/>
            <a:chExt cx="1065" cy="687"/>
          </a:xfrm>
        </p:grpSpPr>
        <p:grpSp>
          <p:nvGrpSpPr>
            <p:cNvPr id="1062929" name="Group 17"/>
            <p:cNvGrpSpPr>
              <a:grpSpLocks/>
            </p:cNvGrpSpPr>
            <p:nvPr/>
          </p:nvGrpSpPr>
          <p:grpSpPr bwMode="auto">
            <a:xfrm>
              <a:off x="864" y="1113"/>
              <a:ext cx="1056" cy="171"/>
              <a:chOff x="864" y="1104"/>
              <a:chExt cx="1056" cy="171"/>
            </a:xfrm>
          </p:grpSpPr>
          <p:sp>
            <p:nvSpPr>
              <p:cNvPr id="1062930" name="Line 18"/>
              <p:cNvSpPr>
                <a:spLocks noChangeShapeType="1"/>
              </p:cNvSpPr>
              <p:nvPr/>
            </p:nvSpPr>
            <p:spPr bwMode="auto">
              <a:xfrm>
                <a:off x="864" y="11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931" name="Line 19"/>
              <p:cNvSpPr>
                <a:spLocks noChangeShapeType="1"/>
              </p:cNvSpPr>
              <p:nvPr/>
            </p:nvSpPr>
            <p:spPr bwMode="auto">
              <a:xfrm>
                <a:off x="864" y="1275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2932" name="Group 20"/>
            <p:cNvGrpSpPr>
              <a:grpSpLocks/>
            </p:cNvGrpSpPr>
            <p:nvPr/>
          </p:nvGrpSpPr>
          <p:grpSpPr bwMode="auto">
            <a:xfrm>
              <a:off x="855" y="1629"/>
              <a:ext cx="1056" cy="171"/>
              <a:chOff x="864" y="1104"/>
              <a:chExt cx="1056" cy="171"/>
            </a:xfrm>
          </p:grpSpPr>
          <p:sp>
            <p:nvSpPr>
              <p:cNvPr id="1062933" name="Line 21"/>
              <p:cNvSpPr>
                <a:spLocks noChangeShapeType="1"/>
              </p:cNvSpPr>
              <p:nvPr/>
            </p:nvSpPr>
            <p:spPr bwMode="auto">
              <a:xfrm>
                <a:off x="864" y="11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934" name="Line 22"/>
              <p:cNvSpPr>
                <a:spLocks noChangeShapeType="1"/>
              </p:cNvSpPr>
              <p:nvPr/>
            </p:nvSpPr>
            <p:spPr bwMode="auto">
              <a:xfrm>
                <a:off x="864" y="1275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0153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4" grpId="0" uiExpand="1" build="p"/>
      <p:bldP spid="1062916" grpId="0" build="p"/>
      <p:bldP spid="1062917" grpId="0"/>
      <p:bldP spid="1062918" grpId="0"/>
      <p:bldP spid="1062919" grpId="0" animBg="1"/>
      <p:bldP spid="10629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4F81BD"/>
          </a:solidFill>
          <a:ln/>
        </p:spPr>
        <p:txBody>
          <a:bodyPr lIns="90487" rIns="90487">
            <a:normAutofit fontScale="90000"/>
          </a:bodyPr>
          <a:lstStyle/>
          <a:p>
            <a:r>
              <a:rPr lang="en-US"/>
              <a:t>Unrolled Loop That Minimizes Stalls</a:t>
            </a:r>
          </a:p>
        </p:txBody>
      </p:sp>
      <p:sp>
        <p:nvSpPr>
          <p:cNvPr id="1065987" name="Rectangle 3"/>
          <p:cNvSpPr>
            <a:spLocks noChangeArrowheads="1"/>
          </p:cNvSpPr>
          <p:nvPr/>
        </p:nvSpPr>
        <p:spPr bwMode="auto">
          <a:xfrm>
            <a:off x="673100" y="1143000"/>
            <a:ext cx="84582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988" name="Rectangle 4"/>
          <p:cNvSpPr>
            <a:spLocks noChangeArrowheads="1"/>
          </p:cNvSpPr>
          <p:nvPr/>
        </p:nvSpPr>
        <p:spPr bwMode="auto">
          <a:xfrm>
            <a:off x="512763" y="1362075"/>
            <a:ext cx="66786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1 Loop:	L.D	F0,0(R1)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2	L.D	F6,-8(R1)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3	L.D	F10,-16(R1)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4	L.D	F14,-24(R1)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5	ADD.D	F4,F0,F2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6	ADD.D	F8,F6,F2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7	ADD.D	F12,F10,F2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8	ADD.D	F16,F14,F2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9	S.D	0(R1),F4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10	S.D	-8(R1),F8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11	S.D	-16(R1),F12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12	DSUBUI	R1,R1,#32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13	</a:t>
            </a:r>
            <a:r>
              <a:rPr lang="en-US">
                <a:solidFill>
                  <a:schemeClr val="tx1"/>
                </a:solidFill>
              </a:rPr>
              <a:t>S.D	</a:t>
            </a:r>
            <a:r>
              <a:rPr lang="en-US">
                <a:solidFill>
                  <a:schemeClr val="accent2"/>
                </a:solidFill>
              </a:rPr>
              <a:t>8</a:t>
            </a:r>
            <a:r>
              <a:rPr lang="en-US">
                <a:solidFill>
                  <a:schemeClr val="tx1"/>
                </a:solidFill>
              </a:rPr>
              <a:t>(R1),F16 </a:t>
            </a:r>
            <a:r>
              <a:rPr lang="en-US">
                <a:solidFill>
                  <a:schemeClr val="accent2"/>
                </a:solidFill>
              </a:rPr>
              <a:t>; 8-32 = -24</a:t>
            </a:r>
            <a:endParaRPr lang="en-US" sz="180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</a:rPr>
              <a:t>14	</a:t>
            </a:r>
            <a:r>
              <a:rPr lang="en-US">
                <a:solidFill>
                  <a:schemeClr val="tx1"/>
                </a:solidFill>
              </a:rPr>
              <a:t>BNEZ	R1,LOOP</a:t>
            </a:r>
            <a:endParaRPr lang="en-US" sz="180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2400">
                <a:solidFill>
                  <a:schemeClr val="tx1"/>
                </a:solidFill>
                <a:latin typeface="Courier" charset="0"/>
              </a:rPr>
              <a:t> </a:t>
            </a:r>
            <a:r>
              <a:rPr lang="en-US" sz="2400" i="1">
                <a:solidFill>
                  <a:srgbClr val="0332B7"/>
                </a:solidFill>
              </a:rPr>
              <a:t>14 clock cycles, or 3.5 per iteration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endParaRPr lang="en-US" sz="2400">
              <a:solidFill>
                <a:srgbClr val="0332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00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 </a:t>
            </a:r>
            <a:r>
              <a:rPr lang="en-US" dirty="0"/>
              <a:t>Unrolling Decisions</a:t>
            </a:r>
          </a:p>
        </p:txBody>
      </p:sp>
      <p:sp>
        <p:nvSpPr>
          <p:cNvPr id="106803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Understanding dependencies between instructions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and how the instructions can be reordered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Determine loop unrolling usefulness 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by finding that loop iterations were independent (except for maintenance code)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 different registers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to avoid unnecessary constraints forced by using same registers for different computations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Eliminate the extra test and branch instructions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and adjust the loop termination and iteration code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Determine that loads and stores in unrolled loop are independent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by observing that loads and stores from different iterations are independent: requires analyzing memory addresses and finding that they do not refer to the same address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Schedule the code,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preserving any dependences needed to yield the same result as the original code</a:t>
            </a:r>
          </a:p>
        </p:txBody>
      </p:sp>
    </p:spTree>
    <p:extLst>
      <p:ext uri="{BB962C8B-B14F-4D97-AF65-F5344CB8AC3E}">
        <p14:creationId xmlns:p14="http://schemas.microsoft.com/office/powerpoint/2010/main" val="411923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3 Limits to Loop Unrolling</a:t>
            </a:r>
          </a:p>
        </p:txBody>
      </p:sp>
      <p:sp>
        <p:nvSpPr>
          <p:cNvPr id="106905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Tx/>
              <a:buAutoNum type="arabicPeriod"/>
            </a:pPr>
            <a:r>
              <a:rPr lang="en-US"/>
              <a:t>Decrease in amount of overhead amortized with each extra unrolling</a:t>
            </a:r>
          </a:p>
          <a:p>
            <a:pPr marL="800100" lvl="1" indent="-342900">
              <a:buFontTx/>
              <a:buChar char="•"/>
            </a:pPr>
            <a:r>
              <a:rPr lang="en-US"/>
              <a:t>Amdahl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</a:p>
          <a:p>
            <a:pPr marL="457200" indent="-457200">
              <a:buFontTx/>
              <a:buAutoNum type="arabicPeriod"/>
            </a:pPr>
            <a:r>
              <a:rPr lang="en-US"/>
              <a:t>Growth in code size </a:t>
            </a:r>
          </a:p>
          <a:p>
            <a:pPr marL="800100" lvl="1" indent="-342900">
              <a:buFontTx/>
              <a:buChar char="•"/>
            </a:pPr>
            <a:r>
              <a:rPr lang="en-US"/>
              <a:t>For larger loops, concern it increases the instruction cache miss rate</a:t>
            </a:r>
          </a:p>
          <a:p>
            <a:pPr marL="457200" indent="-457200">
              <a:buFontTx/>
              <a:buAutoNum type="arabicPeriod"/>
            </a:pPr>
            <a:r>
              <a:rPr lang="en-US" u="sng">
                <a:solidFill>
                  <a:srgbClr val="0332B7"/>
                </a:solidFill>
              </a:rPr>
              <a:t>Register pressure</a:t>
            </a:r>
            <a:r>
              <a:rPr lang="en-US"/>
              <a:t>: potential shortfall in registers created by aggressive unrolling and scheduling</a:t>
            </a:r>
          </a:p>
          <a:p>
            <a:pPr marL="800100" lvl="1" indent="-342900">
              <a:buFontTx/>
              <a:buChar char="•"/>
            </a:pPr>
            <a:r>
              <a:rPr lang="en-US"/>
              <a:t>If not be possible to allocate all live values to registers, may lose some or all of its advantage</a:t>
            </a:r>
          </a:p>
          <a:p>
            <a:pPr marL="457200" indent="-457200"/>
            <a:r>
              <a:rPr lang="en-US"/>
              <a:t>Loop unrolling reduces impact of branches on pipeline; another way is </a:t>
            </a:r>
            <a:r>
              <a:rPr lang="en-US">
                <a:solidFill>
                  <a:srgbClr val="0332B7"/>
                </a:solidFill>
              </a:rPr>
              <a:t>branch prediction</a:t>
            </a:r>
          </a:p>
        </p:txBody>
      </p:sp>
    </p:spTree>
    <p:extLst>
      <p:ext uri="{BB962C8B-B14F-4D97-AF65-F5344CB8AC3E}">
        <p14:creationId xmlns:p14="http://schemas.microsoft.com/office/powerpoint/2010/main" val="275224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4" name="Rectangle 4"/>
          <p:cNvSpPr>
            <a:spLocks noChangeArrowheads="1"/>
          </p:cNvSpPr>
          <p:nvPr/>
        </p:nvSpPr>
        <p:spPr bwMode="auto">
          <a:xfrm>
            <a:off x="455719" y="5629896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0" dirty="0" smtClean="0">
                <a:solidFill>
                  <a:schemeClr val="tx2"/>
                </a:solidFill>
                <a:latin typeface="Tahoma" charset="0"/>
              </a:rPr>
              <a:t>Interleaves </a:t>
            </a:r>
            <a:r>
              <a:rPr lang="en-US" sz="2000" b="0" dirty="0">
                <a:solidFill>
                  <a:schemeClr val="tx2"/>
                </a:solidFill>
                <a:latin typeface="Tahoma" charset="0"/>
              </a:rPr>
              <a:t>instructions from different iterations without loop unrolling.</a:t>
            </a:r>
          </a:p>
        </p:txBody>
      </p:sp>
      <p:sp>
        <p:nvSpPr>
          <p:cNvPr id="10496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Pipelining</a:t>
            </a:r>
          </a:p>
        </p:txBody>
      </p:sp>
      <p:sp>
        <p:nvSpPr>
          <p:cNvPr id="1049606" name="AutoShap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Software Pipelining:  </a:t>
            </a:r>
          </a:p>
          <a:p>
            <a:pPr>
              <a:buFont typeface="Wingdings" charset="0"/>
              <a:buNone/>
            </a:pPr>
            <a:r>
              <a:rPr lang="en-US" sz="2000" dirty="0" smtClean="0">
                <a:latin typeface="Courier"/>
                <a:cs typeface="Courier"/>
              </a:rPr>
              <a:t>Loop: X[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] </a:t>
            </a:r>
            <a:r>
              <a:rPr lang="en-US" sz="2000" dirty="0">
                <a:latin typeface="Courier"/>
                <a:cs typeface="Courier"/>
              </a:rPr>
              <a:t>= X</a:t>
            </a:r>
            <a:r>
              <a:rPr lang="en-US" sz="2000" dirty="0" smtClean="0">
                <a:latin typeface="Courier"/>
                <a:cs typeface="Courier"/>
              </a:rPr>
              <a:t>[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] </a:t>
            </a:r>
            <a:r>
              <a:rPr lang="en-US" sz="2000" dirty="0">
                <a:latin typeface="Courier"/>
                <a:cs typeface="Courier"/>
              </a:rPr>
              <a:t>+ </a:t>
            </a:r>
            <a:r>
              <a:rPr lang="en-US" sz="2000" dirty="0" smtClean="0">
                <a:latin typeface="Courier"/>
                <a:cs typeface="Courier"/>
              </a:rPr>
              <a:t>a; % 0 &lt;=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&lt; N</a:t>
            </a:r>
            <a:endParaRPr lang="en-US" sz="2000" dirty="0">
              <a:latin typeface="Courier"/>
              <a:cs typeface="Courier"/>
            </a:endParaRPr>
          </a:p>
          <a:p>
            <a:pPr lvl="1">
              <a:buFontTx/>
              <a:buNone/>
            </a:pPr>
            <a:r>
              <a:rPr lang="en-US" dirty="0"/>
              <a:t>Loop:  </a:t>
            </a:r>
            <a:r>
              <a:rPr lang="en-US" dirty="0" smtClean="0"/>
              <a:t>  </a:t>
            </a:r>
            <a:r>
              <a:rPr lang="en-US" dirty="0"/>
              <a:t>LD          F0, 0(R1)</a:t>
            </a:r>
          </a:p>
          <a:p>
            <a:pPr lvl="1">
              <a:buFontTx/>
              <a:buNone/>
            </a:pPr>
            <a:r>
              <a:rPr lang="en-US" dirty="0"/>
              <a:t>	         ADDD    F4, F0, F2</a:t>
            </a:r>
          </a:p>
          <a:p>
            <a:pPr lvl="1">
              <a:buFontTx/>
              <a:buNone/>
            </a:pPr>
            <a:r>
              <a:rPr lang="en-US" dirty="0"/>
              <a:t>	        </a:t>
            </a:r>
            <a:r>
              <a:rPr lang="en-US" dirty="0" smtClean="0"/>
              <a:t> SUBI      </a:t>
            </a:r>
            <a:r>
              <a:rPr lang="en-US" dirty="0"/>
              <a:t>R1, R1, #8</a:t>
            </a:r>
          </a:p>
          <a:p>
            <a:pPr lvl="1">
              <a:buFontTx/>
              <a:buNone/>
            </a:pPr>
            <a:r>
              <a:rPr lang="en-US" dirty="0"/>
              <a:t>             </a:t>
            </a:r>
            <a:r>
              <a:rPr lang="en-US" dirty="0" smtClean="0"/>
              <a:t>SD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/>
              <a:t>8</a:t>
            </a:r>
            <a:r>
              <a:rPr lang="en-US" dirty="0"/>
              <a:t>(R1), F4</a:t>
            </a:r>
          </a:p>
          <a:p>
            <a:pPr lvl="1">
              <a:buFontTx/>
              <a:buNone/>
            </a:pPr>
            <a:r>
              <a:rPr lang="en-US" dirty="0"/>
              <a:t>		      </a:t>
            </a:r>
            <a:r>
              <a:rPr lang="en-US" dirty="0" smtClean="0"/>
              <a:t> BNEZ    </a:t>
            </a:r>
            <a:r>
              <a:rPr lang="en-US" dirty="0"/>
              <a:t>R1, Loop</a:t>
            </a:r>
          </a:p>
          <a:p>
            <a:r>
              <a:rPr lang="en-US" dirty="0"/>
              <a:t>Cycles</a:t>
            </a:r>
          </a:p>
          <a:p>
            <a:pPr lvl="1"/>
            <a:r>
              <a:rPr lang="en-US" dirty="0"/>
              <a:t>Assume LD is 2 cycles and ADDD is 3 cycles</a:t>
            </a:r>
          </a:p>
          <a:p>
            <a:pPr lvl="1"/>
            <a:r>
              <a:rPr lang="en-US" dirty="0"/>
              <a:t>Total 7 cycles per iteration	</a:t>
            </a:r>
            <a:endParaRPr lang="en-US" dirty="0" smtClean="0"/>
          </a:p>
          <a:p>
            <a:pPr lvl="1"/>
            <a:endParaRPr lang="en-US" dirty="0"/>
          </a:p>
          <a:p>
            <a:pPr marL="344487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6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Pipeline </a:t>
            </a:r>
            <a:r>
              <a:rPr lang="en-US" dirty="0"/>
              <a:t>Example</a:t>
            </a:r>
          </a:p>
        </p:txBody>
      </p:sp>
      <p:sp>
        <p:nvSpPr>
          <p:cNvPr id="10516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kumimoji="1" lang="en-US" sz="1800" dirty="0">
                <a:solidFill>
                  <a:srgbClr val="000080"/>
                </a:solidFill>
              </a:rPr>
              <a:t>		</a:t>
            </a:r>
            <a:r>
              <a:rPr kumimoji="1" lang="en-US" sz="1800" b="1" dirty="0">
                <a:solidFill>
                  <a:srgbClr val="008000"/>
                </a:solidFill>
                <a:latin typeface="Arial"/>
                <a:cs typeface="Arial"/>
              </a:rPr>
              <a:t>LD         F0, 0(R1</a:t>
            </a:r>
            <a:r>
              <a:rPr kumimoji="1" lang="en-US" sz="1800" b="1" dirty="0" smtClean="0">
                <a:solidFill>
                  <a:srgbClr val="008000"/>
                </a:solidFill>
                <a:latin typeface="Arial"/>
                <a:cs typeface="Arial"/>
              </a:rPr>
              <a:t>)	% load X[0]</a:t>
            </a:r>
            <a:endParaRPr kumimoji="1" lang="en-US" sz="1800" b="1" dirty="0">
              <a:solidFill>
                <a:srgbClr val="008000"/>
              </a:solidFill>
              <a:latin typeface="Arial"/>
              <a:cs typeface="Arial"/>
            </a:endParaRPr>
          </a:p>
          <a:p>
            <a:pPr lvl="1">
              <a:buFontTx/>
              <a:buNone/>
            </a:pPr>
            <a:r>
              <a:rPr kumimoji="1" lang="en-US" sz="1800" b="1" dirty="0">
                <a:solidFill>
                  <a:srgbClr val="008000"/>
                </a:solidFill>
                <a:latin typeface="Arial"/>
                <a:cs typeface="Arial"/>
              </a:rPr>
              <a:t>		ADDD    F4, F0, </a:t>
            </a:r>
            <a:r>
              <a:rPr kumimoji="1" lang="en-US" sz="1800" b="1" dirty="0" smtClean="0">
                <a:solidFill>
                  <a:srgbClr val="008000"/>
                </a:solidFill>
                <a:latin typeface="Arial"/>
                <a:cs typeface="Arial"/>
              </a:rPr>
              <a:t>F2	% add X[0]</a:t>
            </a:r>
            <a:endParaRPr kumimoji="1" lang="en-US" sz="1800" b="1" dirty="0">
              <a:solidFill>
                <a:srgbClr val="008000"/>
              </a:solidFill>
              <a:latin typeface="Arial"/>
              <a:cs typeface="Arial"/>
            </a:endParaRPr>
          </a:p>
          <a:p>
            <a:pPr lvl="1">
              <a:buFontTx/>
              <a:buNone/>
            </a:pPr>
            <a:r>
              <a:rPr kumimoji="1" lang="en-US" sz="1800" b="1" dirty="0">
                <a:solidFill>
                  <a:srgbClr val="008000"/>
                </a:solidFill>
                <a:latin typeface="Arial"/>
                <a:cs typeface="Arial"/>
              </a:rPr>
              <a:t>		SUBI      R1, R1, #8</a:t>
            </a:r>
          </a:p>
          <a:p>
            <a:pPr lvl="1">
              <a:buFontTx/>
              <a:buNone/>
            </a:pPr>
            <a:r>
              <a:rPr kumimoji="1" lang="en-US" sz="1800" b="1" dirty="0">
                <a:solidFill>
                  <a:srgbClr val="008000"/>
                </a:solidFill>
                <a:latin typeface="Arial"/>
                <a:cs typeface="Arial"/>
              </a:rPr>
              <a:t>		LD         F0, 0(R1</a:t>
            </a:r>
            <a:r>
              <a:rPr kumimoji="1" lang="en-US" sz="1800" b="1" dirty="0" smtClean="0">
                <a:solidFill>
                  <a:srgbClr val="008000"/>
                </a:solidFill>
                <a:latin typeface="Arial"/>
                <a:cs typeface="Arial"/>
              </a:rPr>
              <a:t>)	% load X[1]</a:t>
            </a:r>
            <a:endParaRPr kumimoji="1" lang="en-US" sz="1800" b="1" dirty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en-US" sz="1800" b="0" dirty="0">
              <a:solidFill>
                <a:srgbClr val="000080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Loop      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SD</a:t>
            </a: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	8(R1), F4 </a:t>
            </a:r>
            <a:r>
              <a:rPr lang="en-US" sz="1800" dirty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lang="en-US" sz="18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latin typeface="Arial"/>
                <a:cs typeface="Arial"/>
              </a:rPr>
              <a:t>      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% </a:t>
            </a: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store X[I]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		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	ADDD</a:t>
            </a:r>
            <a:r>
              <a:rPr lang="en-US" sz="1800" dirty="0" smtClean="0">
                <a:solidFill>
                  <a:srgbClr val="000080"/>
                </a:solidFill>
                <a:latin typeface="Arial"/>
                <a:cs typeface="Arial"/>
              </a:rPr>
              <a:t>  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F4</a:t>
            </a: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, F0, F2       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% </a:t>
            </a: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add X[I-1]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	LD	F0, 0(R1)       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% </a:t>
            </a: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load X[I-2]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		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	SUBI</a:t>
            </a: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	R1, R1, #8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		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	BNEZ</a:t>
            </a: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	R1, Loop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0" dirty="0">
                <a:solidFill>
                  <a:srgbClr val="000080"/>
                </a:solidFill>
                <a:latin typeface="Arial"/>
                <a:cs typeface="Arial"/>
              </a:rPr>
              <a:t>		</a:t>
            </a:r>
            <a:r>
              <a:rPr lang="en-US" sz="1800" b="0" dirty="0" smtClean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SD</a:t>
            </a: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	0(R1), 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F4       % 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store X[N-2]</a:t>
            </a:r>
            <a:endParaRPr lang="en-US" sz="1800" b="1" dirty="0">
              <a:solidFill>
                <a:srgbClr val="660066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		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	ADDD F4</a:t>
            </a: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, F0, 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F2	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        % 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add X[N-1]</a:t>
            </a:r>
            <a:endParaRPr lang="en-US" sz="1800" b="1" dirty="0">
              <a:solidFill>
                <a:srgbClr val="660066"/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		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	SD</a:t>
            </a: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	-8(R1), 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F4</a:t>
            </a:r>
            <a:r>
              <a:rPr lang="en-US" sz="18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latin typeface="Arial"/>
                <a:cs typeface="Arial"/>
              </a:rPr>
              <a:t>     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% 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store X[N-1]</a:t>
            </a:r>
            <a:endParaRPr lang="en-US" sz="1800" b="1" dirty="0">
              <a:solidFill>
                <a:srgbClr val="660066"/>
              </a:solidFill>
              <a:latin typeface="Arial"/>
              <a:cs typeface="Arial"/>
            </a:endParaRPr>
          </a:p>
          <a:p>
            <a:pPr>
              <a:buFont typeface="Wingdings" charset="0"/>
              <a:buNone/>
            </a:pPr>
            <a:endParaRPr lang="en-US" sz="1800" b="1" dirty="0">
              <a:solidFill>
                <a:srgbClr val="660066"/>
              </a:solidFill>
            </a:endParaRPr>
          </a:p>
          <a:p>
            <a:pPr>
              <a:buFont typeface="Wingdings" charset="0"/>
              <a:buNone/>
            </a:pPr>
            <a:r>
              <a:rPr lang="en-US" sz="1800" dirty="0"/>
              <a:t>Symbolic loop unrolling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64583" y="1243858"/>
            <a:ext cx="2143181" cy="1211263"/>
            <a:chOff x="3748088" y="1219200"/>
            <a:chExt cx="2143181" cy="1211263"/>
          </a:xfrm>
        </p:grpSpPr>
        <p:sp>
          <p:nvSpPr>
            <p:cNvPr id="1051652" name="AutoShape 4"/>
            <p:cNvSpPr>
              <a:spLocks/>
            </p:cNvSpPr>
            <p:nvPr/>
          </p:nvSpPr>
          <p:spPr bwMode="auto">
            <a:xfrm>
              <a:off x="3748088" y="1219200"/>
              <a:ext cx="469900" cy="1211263"/>
            </a:xfrm>
            <a:prstGeom prst="rightBrace">
              <a:avLst>
                <a:gd name="adj1" fmla="val 21481"/>
                <a:gd name="adj2" fmla="val 53250"/>
              </a:avLst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654" name="Text Box 6"/>
            <p:cNvSpPr txBox="1">
              <a:spLocks noChangeArrowheads="1"/>
            </p:cNvSpPr>
            <p:nvPr/>
          </p:nvSpPr>
          <p:spPr bwMode="auto">
            <a:xfrm>
              <a:off x="4356574" y="1598181"/>
              <a:ext cx="15346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b="1" dirty="0">
                  <a:solidFill>
                    <a:srgbClr val="008000"/>
                  </a:solidFill>
                  <a:latin typeface="Times New Roman" charset="0"/>
                </a:rPr>
                <a:t>prologue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94594" y="4446484"/>
            <a:ext cx="2206475" cy="978271"/>
            <a:chOff x="2989575" y="4261550"/>
            <a:chExt cx="2206475" cy="978271"/>
          </a:xfrm>
        </p:grpSpPr>
        <p:sp>
          <p:nvSpPr>
            <p:cNvPr id="1051653" name="AutoShape 5"/>
            <p:cNvSpPr>
              <a:spLocks/>
            </p:cNvSpPr>
            <p:nvPr/>
          </p:nvSpPr>
          <p:spPr bwMode="auto">
            <a:xfrm>
              <a:off x="2989575" y="4261550"/>
              <a:ext cx="636588" cy="978271"/>
            </a:xfrm>
            <a:prstGeom prst="rightBrace">
              <a:avLst>
                <a:gd name="adj1" fmla="val 10931"/>
                <a:gd name="adj2" fmla="val 53250"/>
              </a:avLst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655" name="Text Box 7"/>
            <p:cNvSpPr txBox="1">
              <a:spLocks noChangeArrowheads="1"/>
            </p:cNvSpPr>
            <p:nvPr/>
          </p:nvSpPr>
          <p:spPr bwMode="auto">
            <a:xfrm>
              <a:off x="3734642" y="4446588"/>
              <a:ext cx="14614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b="1" dirty="0">
                  <a:solidFill>
                    <a:srgbClr val="660066"/>
                  </a:solidFill>
                  <a:latin typeface="Times New Roman" charset="0"/>
                </a:rPr>
                <a:t>epilogue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4694" y="2888065"/>
            <a:ext cx="2714870" cy="1211263"/>
            <a:chOff x="3748088" y="1219200"/>
            <a:chExt cx="2714870" cy="1211263"/>
          </a:xfrm>
        </p:grpSpPr>
        <p:sp>
          <p:nvSpPr>
            <p:cNvPr id="11" name="AutoShape 4"/>
            <p:cNvSpPr>
              <a:spLocks/>
            </p:cNvSpPr>
            <p:nvPr/>
          </p:nvSpPr>
          <p:spPr bwMode="auto">
            <a:xfrm>
              <a:off x="3748088" y="1219200"/>
              <a:ext cx="469900" cy="1211263"/>
            </a:xfrm>
            <a:prstGeom prst="rightBrace">
              <a:avLst>
                <a:gd name="adj1" fmla="val 21481"/>
                <a:gd name="adj2" fmla="val 53250"/>
              </a:avLst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344244" y="1363930"/>
              <a:ext cx="211871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dirty="0" smtClean="0">
                  <a:solidFill>
                    <a:schemeClr val="tx2"/>
                  </a:solidFill>
                  <a:latin typeface="Times New Roman" charset="0"/>
                </a:rPr>
                <a:t>Body: </a:t>
              </a:r>
              <a:r>
                <a:rPr lang="en-US" sz="2800" dirty="0" smtClean="0">
                  <a:solidFill>
                    <a:schemeClr val="tx2"/>
                  </a:solidFill>
                  <a:latin typeface="Times New Roman" charset="0"/>
                </a:rPr>
                <a:t> no </a:t>
              </a:r>
              <a:br>
                <a:rPr lang="en-US" sz="2800" dirty="0" smtClean="0">
                  <a:solidFill>
                    <a:schemeClr val="tx2"/>
                  </a:solidFill>
                  <a:latin typeface="Times New Roman" charset="0"/>
                </a:rPr>
              </a:br>
              <a:r>
                <a:rPr lang="en-US" sz="2800" dirty="0" smtClean="0">
                  <a:solidFill>
                    <a:schemeClr val="tx2"/>
                  </a:solidFill>
                  <a:latin typeface="Times New Roman" charset="0"/>
                </a:rPr>
                <a:t>dependencies</a:t>
              </a:r>
              <a:endParaRPr lang="en-US" sz="2800" dirty="0">
                <a:solidFill>
                  <a:schemeClr val="tx2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85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Pipelining (2)</a:t>
            </a:r>
          </a:p>
        </p:txBody>
      </p:sp>
      <p:sp>
        <p:nvSpPr>
          <p:cNvPr id="1053701" name="AutoShap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Needs startup code before loop and finish code after:</a:t>
            </a:r>
          </a:p>
          <a:p>
            <a:pPr lvl="1"/>
            <a:r>
              <a:rPr lang="en-US"/>
              <a:t>Prologue: LD for iterations 1 and 2, ADDD for iteration 1 </a:t>
            </a:r>
          </a:p>
          <a:p>
            <a:pPr lvl="1"/>
            <a:r>
              <a:rPr lang="en-US"/>
              <a:t>Epilogue: ADDD for last iteration and SD for last 2 iterations.</a:t>
            </a:r>
          </a:p>
          <a:p>
            <a:r>
              <a:rPr lang="en-US"/>
              <a:t>Software equivalent of Tomasulo. </a:t>
            </a:r>
          </a:p>
          <a:p>
            <a:pPr lvl="1"/>
            <a:r>
              <a:rPr lang="en-US"/>
              <a:t>Interleaves instructions from different iterations without loop unrolling.</a:t>
            </a:r>
          </a:p>
          <a:p>
            <a:r>
              <a:rPr lang="en-US"/>
              <a:t>Pros and Cons</a:t>
            </a:r>
          </a:p>
          <a:p>
            <a:pPr lvl="1"/>
            <a:r>
              <a:rPr lang="en-US"/>
              <a:t>Makes register allocation and management difficult.</a:t>
            </a:r>
          </a:p>
          <a:p>
            <a:pPr lvl="1"/>
            <a:r>
              <a:rPr lang="en-US"/>
              <a:t>Advantage over loop unrolling: less code space used.</a:t>
            </a:r>
          </a:p>
          <a:p>
            <a:pPr lvl="2"/>
            <a:r>
              <a:rPr lang="en-US"/>
              <a:t>SP reduces loop idle time, loop unrolling reduces loop overhead. </a:t>
            </a:r>
          </a:p>
          <a:p>
            <a:pPr lvl="2"/>
            <a:r>
              <a:rPr lang="en-US"/>
              <a:t>Best use combination of both.</a:t>
            </a:r>
          </a:p>
          <a:p>
            <a:pPr lvl="1"/>
            <a:r>
              <a:rPr lang="en-US"/>
              <a:t>Limitations: loop carried dependencies</a:t>
            </a:r>
          </a:p>
        </p:txBody>
      </p:sp>
    </p:spTree>
    <p:extLst>
      <p:ext uri="{BB962C8B-B14F-4D97-AF65-F5344CB8AC3E}">
        <p14:creationId xmlns:p14="http://schemas.microsoft.com/office/powerpoint/2010/main" val="245825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Instruction-Level Parallelism (ILP)</a:t>
            </a:r>
          </a:p>
        </p:txBody>
      </p:sp>
      <p:sp>
        <p:nvSpPr>
          <p:cNvPr id="774149" name="AutoShap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Basic Block (BB) ILP is quite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BB: a straight-line code sequence with no branches in except to the entry and no branches out except at the exit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average dynamic branch frequency 15% to 25% </a:t>
            </a:r>
            <a:br>
              <a:rPr lang="en-US" sz="2000" dirty="0"/>
            </a:br>
            <a:r>
              <a:rPr lang="en-US" sz="2000" dirty="0"/>
              <a:t>=&gt; 4 to 7 instructions execute between a pair of branches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Plus instructions in BB likely to depend on each other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 obtain substantial performance enhancements, we must exploit ILP across multiple basic blocks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Implies predicting branches!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Simplest form of ILP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loop-level parallelism to exploit parallelism among iterations of a loop. E.g.,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/>
              <a:t>		for (</a:t>
            </a:r>
            <a:r>
              <a:rPr lang="en-US" sz="2000" dirty="0" err="1"/>
              <a:t>i</a:t>
            </a:r>
            <a:r>
              <a:rPr lang="en-US" sz="2000" dirty="0"/>
              <a:t>=1; </a:t>
            </a:r>
            <a:r>
              <a:rPr lang="en-US" sz="2000" dirty="0" err="1"/>
              <a:t>i</a:t>
            </a:r>
            <a:r>
              <a:rPr lang="en-US" sz="2000" dirty="0"/>
              <a:t>&lt;=1000; </a:t>
            </a:r>
            <a:r>
              <a:rPr lang="en-US" sz="2000" dirty="0" err="1"/>
              <a:t>i</a:t>
            </a:r>
            <a:r>
              <a:rPr lang="en-US" sz="2000" dirty="0"/>
              <a:t>=i+1)</a:t>
            </a:r>
            <a:br>
              <a:rPr lang="en-US" sz="2000" dirty="0"/>
            </a:br>
            <a:r>
              <a:rPr lang="en-US" sz="2000" dirty="0"/>
              <a:t>      		 x[</a:t>
            </a:r>
            <a:r>
              <a:rPr lang="en-US" sz="2000" dirty="0" err="1"/>
              <a:t>i</a:t>
            </a:r>
            <a:r>
              <a:rPr lang="en-US" sz="2000" dirty="0"/>
              <a:t>] = x[</a:t>
            </a:r>
            <a:r>
              <a:rPr lang="en-US" sz="2000" dirty="0" err="1"/>
              <a:t>i</a:t>
            </a:r>
            <a:r>
              <a:rPr lang="en-US" sz="2000" dirty="0"/>
              <a:t>] + y[</a:t>
            </a:r>
            <a:r>
              <a:rPr lang="en-US" sz="2000" dirty="0" err="1"/>
              <a:t>i</a:t>
            </a:r>
            <a:r>
              <a:rPr lang="en-US" sz="2000" dirty="0"/>
              <a:t>]</a:t>
            </a:r>
            <a:r>
              <a:rPr lang="en-US" sz="2000" dirty="0" smtClean="0"/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0785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Loop-Level Parallelism</a:t>
            </a:r>
          </a:p>
        </p:txBody>
      </p:sp>
      <p:sp>
        <p:nvSpPr>
          <p:cNvPr id="914437" name="AutoShap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Exploit loop-level parallelism to parallelism by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unrolling loop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either by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dynamic via branch prediction and/or dataflow µarchitectures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static via loop unrolling by compiler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another way is vectors, to be covered later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Determining instruction dependence is critical to Loop Level Parallelism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2 instructions are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parallel, they can execute simultaneously in a pipeline of arbitrary depth without causing any stalls (assuming no structural hazards)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dependent, they are not parallel and must be executed in order, although they may often be partially </a:t>
            </a:r>
            <a:r>
              <a:rPr lang="en-US" sz="2000" dirty="0" smtClean="0"/>
              <a:t>overlapped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6749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ILP and Data Dependencies,Hazards</a:t>
            </a:r>
          </a:p>
        </p:txBody>
      </p:sp>
      <p:sp>
        <p:nvSpPr>
          <p:cNvPr id="779269" name="AutoShap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HW/SW must preserve program order: </a:t>
            </a:r>
          </a:p>
          <a:p>
            <a:pPr lvl="1"/>
            <a:r>
              <a:rPr lang="en-US" dirty="0"/>
              <a:t>Order instructions would execute </a:t>
            </a:r>
            <a:r>
              <a:rPr lang="en-US" dirty="0" smtClean="0"/>
              <a:t>as if </a:t>
            </a:r>
            <a:r>
              <a:rPr lang="en-US" dirty="0"/>
              <a:t>executed sequentially as determined by original source program</a:t>
            </a:r>
          </a:p>
          <a:p>
            <a:pPr lvl="1"/>
            <a:r>
              <a:rPr lang="en-US" dirty="0"/>
              <a:t>Dependences are a property of programs</a:t>
            </a:r>
          </a:p>
          <a:p>
            <a:r>
              <a:rPr lang="en-US" dirty="0"/>
              <a:t>Opportunities for dynamic ILP constrained by</a:t>
            </a:r>
          </a:p>
          <a:p>
            <a:pPr lvl="1"/>
            <a:r>
              <a:rPr lang="en-US" dirty="0"/>
              <a:t>Dynamic dependence resolution</a:t>
            </a:r>
          </a:p>
          <a:p>
            <a:pPr lvl="1"/>
            <a:r>
              <a:rPr lang="en-US" dirty="0"/>
              <a:t>Resources available</a:t>
            </a:r>
          </a:p>
          <a:p>
            <a:pPr lvl="1"/>
            <a:r>
              <a:rPr lang="en-US" dirty="0"/>
              <a:t>Ability to predict branches</a:t>
            </a:r>
          </a:p>
          <a:p>
            <a:r>
              <a:rPr lang="en-US" dirty="0"/>
              <a:t>Data dependence, as seen before</a:t>
            </a:r>
          </a:p>
          <a:p>
            <a:pPr lvl="1"/>
            <a:r>
              <a:rPr lang="en-US" dirty="0"/>
              <a:t>RAW, WAR, WAW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55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Structure of Compilers</a:t>
            </a:r>
          </a:p>
        </p:txBody>
      </p:sp>
      <p:pic>
        <p:nvPicPr>
          <p:cNvPr id="1014787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29437" r="28036" b="45004"/>
          <a:stretch>
            <a:fillRect/>
          </a:stretch>
        </p:blipFill>
        <p:spPr bwMode="auto">
          <a:xfrm>
            <a:off x="990600" y="914400"/>
            <a:ext cx="79121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9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Compiler Optimizations</a:t>
            </a:r>
          </a:p>
        </p:txBody>
      </p:sp>
      <p:sp>
        <p:nvSpPr>
          <p:cNvPr id="1016838" name="AutoShap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30330"/>
            <a:ext cx="4038600" cy="497115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Goals: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(1) correctness, (2) speed.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Optimizations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High level: at source code level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procedure integration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Local: within a basic block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common sub-expression elimination (</a:t>
            </a:r>
            <a:r>
              <a:rPr lang="en-US" sz="1800" dirty="0" err="1"/>
              <a:t>cse</a:t>
            </a:r>
            <a:r>
              <a:rPr lang="en-US" sz="18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constant propagation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stack height reduction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Global: across basic blocks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global </a:t>
            </a:r>
            <a:r>
              <a:rPr lang="en-US" sz="1800" dirty="0" err="1"/>
              <a:t>cse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copy propagation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invariant code motion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induction variable elimination</a:t>
            </a:r>
          </a:p>
        </p:txBody>
      </p:sp>
      <p:sp>
        <p:nvSpPr>
          <p:cNvPr id="1016839" name="AutoShape 7"/>
          <p:cNvSpPr>
            <a:spLocks noGrp="1" noChangeArrowheads="1"/>
          </p:cNvSpPr>
          <p:nvPr>
            <p:ph type="body" sz="half" idx="2"/>
          </p:nvPr>
        </p:nvSpPr>
        <p:spPr>
          <a:xfrm>
            <a:off x="4623541" y="1119369"/>
            <a:ext cx="4038600" cy="452596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Machine dependent</a:t>
            </a:r>
          </a:p>
          <a:p>
            <a:pPr lvl="2"/>
            <a:r>
              <a:rPr lang="en-US" sz="1800" dirty="0"/>
              <a:t>strength reduction</a:t>
            </a:r>
          </a:p>
          <a:p>
            <a:pPr lvl="2"/>
            <a:r>
              <a:rPr lang="en-US" sz="1800" dirty="0"/>
              <a:t>pipeline scheduling</a:t>
            </a:r>
          </a:p>
          <a:p>
            <a:pPr lvl="2"/>
            <a:r>
              <a:rPr lang="en-US" sz="1800" dirty="0"/>
              <a:t>load delay slot filling</a:t>
            </a:r>
          </a:p>
          <a:p>
            <a:endParaRPr lang="en-US" sz="2000" dirty="0"/>
          </a:p>
          <a:p>
            <a:r>
              <a:rPr lang="en-US" sz="2000" dirty="0"/>
              <a:t>Impact of optimizations </a:t>
            </a:r>
          </a:p>
          <a:p>
            <a:pPr lvl="1"/>
            <a:r>
              <a:rPr lang="en-US" sz="2000" dirty="0"/>
              <a:t>Dramatic impact on </a:t>
            </a:r>
            <a:r>
              <a:rPr lang="en-US" sz="2000" dirty="0" err="1"/>
              <a:t>fp</a:t>
            </a:r>
            <a:r>
              <a:rPr lang="en-US" sz="2000" dirty="0"/>
              <a:t> </a:t>
            </a:r>
            <a:r>
              <a:rPr lang="en-US" sz="2000" dirty="0" smtClean="0"/>
              <a:t>code</a:t>
            </a:r>
            <a:endParaRPr lang="en-US" sz="2000" dirty="0"/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reduction in integer and load/store operations.</a:t>
            </a:r>
          </a:p>
          <a:p>
            <a:pPr lvl="1"/>
            <a:r>
              <a:rPr lang="en-US" sz="2000" dirty="0"/>
              <a:t>Some reduction in </a:t>
            </a:r>
            <a:r>
              <a:rPr lang="en-US" sz="2000" dirty="0" smtClean="0"/>
              <a:t>branches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49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8" grpId="0" build="p" bldLvl="2"/>
      <p:bldP spid="10168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Effects of Compiler Optimizations</a:t>
            </a:r>
          </a:p>
        </p:txBody>
      </p:sp>
      <p:pic>
        <p:nvPicPr>
          <p:cNvPr id="1018883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30556" r="14378" b="38257"/>
          <a:stretch>
            <a:fillRect/>
          </a:stretch>
        </p:blipFill>
        <p:spPr bwMode="auto">
          <a:xfrm>
            <a:off x="309563" y="1143000"/>
            <a:ext cx="8834437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Compilers and ISA</a:t>
            </a:r>
          </a:p>
        </p:txBody>
      </p:sp>
      <p:sp>
        <p:nvSpPr>
          <p:cNvPr id="10250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ISA design can help compilers</a:t>
            </a:r>
          </a:p>
          <a:p>
            <a:pPr lvl="1"/>
            <a:r>
              <a:rPr lang="en-US"/>
              <a:t>Regularity: </a:t>
            </a:r>
          </a:p>
          <a:p>
            <a:pPr lvl="2"/>
            <a:r>
              <a:rPr lang="en-US"/>
              <a:t>keep data types and addressing modes orthogonal whenever reasonable.</a:t>
            </a:r>
          </a:p>
          <a:p>
            <a:pPr lvl="1"/>
            <a:r>
              <a:rPr lang="en-US"/>
              <a:t>Provide primitives not solutions: </a:t>
            </a:r>
          </a:p>
          <a:p>
            <a:pPr lvl="2"/>
            <a:r>
              <a:rPr lang="en-US"/>
              <a:t>do not attempt to match high-level language constructs in the ISA.</a:t>
            </a:r>
          </a:p>
          <a:p>
            <a:pPr lvl="1"/>
            <a:r>
              <a:rPr lang="en-US"/>
              <a:t>Simplify trade-off among alternatives: </a:t>
            </a:r>
          </a:p>
          <a:p>
            <a:pPr lvl="2"/>
            <a:r>
              <a:rPr lang="en-US"/>
              <a:t>make it easier to select best code sequence.</a:t>
            </a:r>
          </a:p>
          <a:p>
            <a:pPr lvl="1"/>
            <a:r>
              <a:rPr lang="en-US"/>
              <a:t>Allow the binding of compile time known values.</a:t>
            </a:r>
          </a:p>
        </p:txBody>
      </p:sp>
    </p:spTree>
    <p:extLst>
      <p:ext uri="{BB962C8B-B14F-4D97-AF65-F5344CB8AC3E}">
        <p14:creationId xmlns:p14="http://schemas.microsoft.com/office/powerpoint/2010/main" val="59856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UCRTemplate_custom.pot</Template>
  <TotalTime>6552</TotalTime>
  <Words>1425</Words>
  <Application>Microsoft Macintosh PowerPoint</Application>
  <PresentationFormat>On-screen Show (4:3)</PresentationFormat>
  <Paragraphs>325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UCRTemplate4</vt:lpstr>
      <vt:lpstr>CS203 – Advanced Computer Architecture</vt:lpstr>
      <vt:lpstr>Instruction Level Parallelism</vt:lpstr>
      <vt:lpstr>Instruction-Level Parallelism (ILP)</vt:lpstr>
      <vt:lpstr>Loop-Level Parallelism</vt:lpstr>
      <vt:lpstr>ILP and Data Dependencies,Hazards</vt:lpstr>
      <vt:lpstr>Structure of Compilers</vt:lpstr>
      <vt:lpstr>Compiler Optimizations</vt:lpstr>
      <vt:lpstr>Effects of Compiler Optimizations</vt:lpstr>
      <vt:lpstr>Compilers and ISA</vt:lpstr>
      <vt:lpstr>Example: Expression Execution</vt:lpstr>
      <vt:lpstr>Compiler Support for ILP</vt:lpstr>
      <vt:lpstr>ILP in Loops</vt:lpstr>
      <vt:lpstr>ILP in Loops (2)</vt:lpstr>
      <vt:lpstr>Dependence Analysis</vt:lpstr>
      <vt:lpstr>Dependence Analysis (2)</vt:lpstr>
      <vt:lpstr>Dependence Analysis (3) </vt:lpstr>
      <vt:lpstr>Software Techniques - Example</vt:lpstr>
      <vt:lpstr>FP Loop: Where are the Hazards?</vt:lpstr>
      <vt:lpstr>FP Loop Showing Stalls</vt:lpstr>
      <vt:lpstr>Revised FP Loop Minimizing Stalls</vt:lpstr>
      <vt:lpstr>Unroll Loop Four Times</vt:lpstr>
      <vt:lpstr>Unrolled Loop That Minimizes Stalls</vt:lpstr>
      <vt:lpstr>Loop Unrolling Decisions</vt:lpstr>
      <vt:lpstr>3 Limits to Loop Unrolling</vt:lpstr>
      <vt:lpstr>Software Pipelining</vt:lpstr>
      <vt:lpstr>Software Pipeline Example</vt:lpstr>
      <vt:lpstr>Software Pipelining (2)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140</cp:revision>
  <dcterms:created xsi:type="dcterms:W3CDTF">2015-12-30T09:03:10Z</dcterms:created>
  <dcterms:modified xsi:type="dcterms:W3CDTF">2016-01-21T21:47:06Z</dcterms:modified>
</cp:coreProperties>
</file>