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oleObject1.bin" ContentType="application/vnd.openxmlformats-officedocument.oleObject"/>
  <Override PartName="/ppt/notesSlides/notesSlide1.xml" ContentType="application/vnd.openxmlformats-officedocument.presentationml.notesSlide+xml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568E11D-FE8E-6D44-8DAB-02E9563415D5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4FB3"/>
    <a:srgbClr val="EA9B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12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Relationship Id="rId2" Type="http://schemas.openxmlformats.org/officeDocument/2006/relationships/image" Target="../media/image13.emf"/><Relationship Id="rId3" Type="http://schemas.openxmlformats.org/officeDocument/2006/relationships/image" Target="../media/image1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F5E1E6-B388-854A-871A-F410DFA16DE9}" type="datetimeFigureOut">
              <a:rPr lang="en-US" smtClean="0"/>
              <a:t>1/21/16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9E9CD4-197F-4F40-8589-60F84AAB0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5324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3A2BEC-5DCF-B74E-9F74-1999361AA18B}" type="datetimeFigureOut">
              <a:rPr lang="en-US" smtClean="0"/>
              <a:t>1/21/16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FF544-3B26-184B-8E3E-D76FB84FC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60822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3B377F-3117-40DA-BE63-1C5358004462}" type="slidenum">
              <a:rPr lang="en-US"/>
              <a:pPr/>
              <a:t>9</a:t>
            </a:fld>
            <a:endParaRPr lang="en-US"/>
          </a:p>
        </p:txBody>
      </p:sp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3" descr="full_blue_tt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200400" y="381000"/>
            <a:ext cx="5562600" cy="2743200"/>
          </a:xfrm>
          <a:noFill/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200400" y="3276600"/>
            <a:ext cx="5562600" cy="2362200"/>
          </a:xfrm>
        </p:spPr>
        <p:txBody>
          <a:bodyPr/>
          <a:lstStyle>
            <a:lvl1pPr marL="0" indent="0">
              <a:buFont typeface="Wingdings" charset="0"/>
              <a:buNone/>
              <a:defRPr sz="3200">
                <a:solidFill>
                  <a:srgbClr val="F1AB00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fld id="{EB9F6264-2D5B-284C-8E07-03F1FAE26011}" type="datetime1">
              <a:rPr lang="en-US" smtClean="0"/>
              <a:t>1/21/16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Pipelining Review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172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A39BB3-2E91-B14C-87CD-6004C71D25DF}" type="datetime1">
              <a:rPr lang="en-US" smtClean="0"/>
              <a:t>1/21/16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Pipelining Review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364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4ECD7D-B031-6D46-A882-6E525A1DEF96}" type="datetime1">
              <a:rPr lang="en-US" smtClean="0"/>
              <a:t>1/21/16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Pipelining Review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10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15A62E-BCB7-5649-A9F4-75F002B32B7C}" type="datetime1">
              <a:rPr lang="en-US" smtClean="0"/>
              <a:t>1/21/16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Pipelining Review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909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32006A-5EE7-5C42-9F23-4B722510763C}" type="datetime1">
              <a:rPr lang="en-US" smtClean="0"/>
              <a:t>1/21/16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Pipelining Review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846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60D847-7830-F14A-8905-B16F294D57CE}" type="datetime1">
              <a:rPr lang="en-US" smtClean="0"/>
              <a:t>1/21/16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Pipelining Review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665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7E9A79-DB81-CD4C-B607-77BB8C9CD5BD}" type="datetime1">
              <a:rPr lang="en-US" smtClean="0"/>
              <a:t>1/21/16</a:t>
            </a:fld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Pipelining Review</a:t>
            </a: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227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19FFFC-C3FB-B745-A4A5-8B876FF03A8A}" type="datetime1">
              <a:rPr lang="en-US" smtClean="0"/>
              <a:t>1/21/16</a:t>
            </a:fld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Pipelining Review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387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08A9EC-07BC-BF4E-84F3-A5D5ECB96B41}" type="datetime1">
              <a:rPr lang="en-US" smtClean="0"/>
              <a:t>1/21/16</a:t>
            </a:fld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Pipelining Review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356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FC9E7E-2B06-1E49-91CF-7CD81E02B718}" type="datetime1">
              <a:rPr lang="en-US" smtClean="0"/>
              <a:t>1/21/16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Pipelining Review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605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8305F8-4DAA-6547-8A0D-9736FE969F74}" type="datetime1">
              <a:rPr lang="en-US" smtClean="0"/>
              <a:t>1/21/16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Pipelining Review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848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324600"/>
            <a:ext cx="9144000" cy="533400"/>
          </a:xfrm>
          <a:prstGeom prst="rect">
            <a:avLst/>
          </a:prstGeom>
          <a:solidFill>
            <a:srgbClr val="204DB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027" name="Picture 41" descr="small_logo_insid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2055" y="59764"/>
            <a:ext cx="1117004" cy="1005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432800" cy="762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43000"/>
            <a:ext cx="8229600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dirty="0" smtClean="0">
                <a:solidFill>
                  <a:schemeClr val="bg1"/>
                </a:solidFill>
                <a:cs typeface="+mn-cs"/>
              </a:defRPr>
            </a:lvl1pPr>
          </a:lstStyle>
          <a:p>
            <a:fld id="{602D2E60-048B-4244-9516-BE1DD12662D2}" type="datetime1">
              <a:rPr lang="en-US" smtClean="0"/>
              <a:t>1/21/16</a:t>
            </a:fld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solidFill>
                  <a:schemeClr val="bg1"/>
                </a:solidFill>
                <a:cs typeface="+mn-cs"/>
              </a:defRPr>
            </a:lvl1pPr>
          </a:lstStyle>
          <a:p>
            <a:r>
              <a:rPr lang="en-US" smtClean="0"/>
              <a:t>Pipelining Review</a:t>
            </a: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solidFill>
                  <a:schemeClr val="bg1"/>
                </a:solidFill>
                <a:cs typeface="+mn-cs"/>
              </a:defRPr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charset="0"/>
        <a:buBlip>
          <a:blip r:embed="rId14"/>
        </a:buBlip>
        <a:defRPr sz="30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Blip>
          <a:blip r:embed="rId15"/>
        </a:buBlip>
        <a:defRPr sz="2600">
          <a:solidFill>
            <a:schemeClr val="tx1"/>
          </a:solidFill>
          <a:latin typeface="+mn-lt"/>
          <a:ea typeface="+mn-ea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charset="0"/>
        <a:buBlip>
          <a:blip r:embed="rId16"/>
        </a:buBlip>
        <a:defRPr sz="2300">
          <a:solidFill>
            <a:schemeClr val="tx1"/>
          </a:solidFill>
          <a:latin typeface="+mn-lt"/>
          <a:ea typeface="+mn-ea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charset="0"/>
        <a:buBlip>
          <a:blip r:embed="rId15"/>
        </a:buBlip>
        <a:defRPr sz="2000">
          <a:solidFill>
            <a:schemeClr val="tx1"/>
          </a:solidFill>
          <a:latin typeface="+mn-lt"/>
          <a:ea typeface="+mn-ea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11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12.emf"/><Relationship Id="rId5" Type="http://schemas.openxmlformats.org/officeDocument/2006/relationships/oleObject" Target="../embeddings/oleObject4.bin"/><Relationship Id="rId6" Type="http://schemas.openxmlformats.org/officeDocument/2006/relationships/image" Target="../media/image13.emf"/><Relationship Id="rId7" Type="http://schemas.openxmlformats.org/officeDocument/2006/relationships/oleObject" Target="../embeddings/oleObject5.bin"/><Relationship Id="rId8" Type="http://schemas.openxmlformats.org/officeDocument/2006/relationships/image" Target="../media/image14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4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9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CS203 – Advanced Computer Architecture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More Pipelining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1246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MIPS R400 Performance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2813854"/>
              </p:ext>
            </p:extLst>
          </p:nvPr>
        </p:nvGraphicFramePr>
        <p:xfrm>
          <a:off x="971550" y="1168400"/>
          <a:ext cx="7289800" cy="481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Chart" r:id="rId3" imgW="7302500" imgH="4826000" progId="Excel.Chart.8">
                  <p:embed followColorScheme="full"/>
                </p:oleObj>
              </mc:Choice>
              <mc:Fallback>
                <p:oleObj name="Chart" r:id="rId3" imgW="7302500" imgH="4826000" progId="Excel.Chart.8">
                  <p:embed followColorScheme="full"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1168400"/>
                        <a:ext cx="7289800" cy="481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/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671515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Pipelined CPU speedup</a:t>
            </a: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609600" y="3048000"/>
          <a:ext cx="826928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2" name="Equation" r:id="rId3" imgW="7315200" imgH="736600" progId="Equation.3">
                  <p:embed/>
                </p:oleObj>
              </mc:Choice>
              <mc:Fallback>
                <p:oleObj name="Equation" r:id="rId3" imgW="7315200" imgH="736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048000"/>
                        <a:ext cx="8269288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609600" y="5105400"/>
          <a:ext cx="710088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3" name="Equation" r:id="rId5" imgW="7099300" imgH="838200" progId="Equation.3">
                  <p:embed/>
                </p:oleObj>
              </mc:Choice>
              <mc:Fallback>
                <p:oleObj name="Equation" r:id="rId5" imgW="7099300" imgH="838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5105400"/>
                        <a:ext cx="7100888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685800" y="2209800"/>
          <a:ext cx="729138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4" name="Equation" r:id="rId7" imgW="7289800" imgH="406400" progId="Equation.3">
                  <p:embed/>
                </p:oleObj>
              </mc:Choice>
              <mc:Fallback>
                <p:oleObj name="Equation" r:id="rId7" imgW="7289800" imgH="40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209800"/>
                        <a:ext cx="7291388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1030"/>
          <p:cNvSpPr txBox="1">
            <a:spLocks noChangeArrowheads="1"/>
          </p:cNvSpPr>
          <p:nvPr/>
        </p:nvSpPr>
        <p:spPr bwMode="auto">
          <a:xfrm>
            <a:off x="381000" y="4267200"/>
            <a:ext cx="5353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b="1">
                <a:solidFill>
                  <a:schemeClr val="hlink"/>
                </a:solidFill>
                <a:latin typeface="Comic Sans MS" charset="0"/>
              </a:rPr>
              <a:t>For simple RISC pipeline, CPI = 1:</a:t>
            </a:r>
          </a:p>
        </p:txBody>
      </p:sp>
    </p:spTree>
    <p:extLst>
      <p:ext uri="{BB962C8B-B14F-4D97-AF65-F5344CB8AC3E}">
        <p14:creationId xmlns:p14="http://schemas.microsoft.com/office/powerpoint/2010/main" val="1801523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9501" y="3378502"/>
            <a:ext cx="457200" cy="3429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898801" y="3378502"/>
            <a:ext cx="457200" cy="3429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35401" y="3378502"/>
            <a:ext cx="457200" cy="3429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22" name="Right Arrow 21"/>
          <p:cNvSpPr/>
          <p:nvPr/>
        </p:nvSpPr>
        <p:spPr>
          <a:xfrm>
            <a:off x="2356276" y="3508242"/>
            <a:ext cx="285454" cy="83420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/>
          <p:cNvSpPr/>
          <p:nvPr/>
        </p:nvSpPr>
        <p:spPr>
          <a:xfrm>
            <a:off x="1612184" y="3508242"/>
            <a:ext cx="285454" cy="83420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Arrow 25"/>
          <p:cNvSpPr/>
          <p:nvPr/>
        </p:nvSpPr>
        <p:spPr>
          <a:xfrm>
            <a:off x="3093155" y="3509737"/>
            <a:ext cx="208388" cy="80430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/>
          <p:cNvGrpSpPr/>
          <p:nvPr/>
        </p:nvGrpSpPr>
        <p:grpSpPr>
          <a:xfrm>
            <a:off x="3314726" y="2277073"/>
            <a:ext cx="2570120" cy="2545758"/>
            <a:chOff x="3054225" y="1365252"/>
            <a:chExt cx="2570120" cy="2545758"/>
          </a:xfrm>
        </p:grpSpPr>
        <p:sp>
          <p:nvSpPr>
            <p:cNvPr id="7" name="Rectangle 6"/>
            <p:cNvSpPr/>
            <p:nvPr/>
          </p:nvSpPr>
          <p:spPr>
            <a:xfrm>
              <a:off x="3318900" y="1414938"/>
              <a:ext cx="457200" cy="3429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X</a:t>
              </a:r>
              <a:endParaRPr lang="en-US" sz="1400" dirty="0"/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3318900" y="1936549"/>
              <a:ext cx="911265" cy="342900"/>
              <a:chOff x="3323792" y="1966246"/>
              <a:chExt cx="911265" cy="34290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3323792" y="1966246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/>
                  <a:t>X1</a:t>
                </a:r>
                <a:endParaRPr lang="en-US" sz="1400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3777857" y="1966246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/>
                  <a:t>X2</a:t>
                </a:r>
                <a:endParaRPr lang="en-US" sz="1400" dirty="0"/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3318900" y="2458160"/>
              <a:ext cx="1360168" cy="342900"/>
              <a:chOff x="3318900" y="2475052"/>
              <a:chExt cx="1360168" cy="342900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3318900" y="2475052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/>
                  <a:t>X1</a:t>
                </a:r>
                <a:endParaRPr lang="en-US" sz="1400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3772965" y="2475052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/>
                  <a:t>X2</a:t>
                </a:r>
                <a:endParaRPr lang="en-US" sz="1400" dirty="0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4221868" y="2475052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/>
                  <a:t>X3</a:t>
                </a:r>
                <a:endParaRPr lang="en-US" sz="1400" dirty="0"/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3318900" y="2982684"/>
              <a:ext cx="1357610" cy="342900"/>
              <a:chOff x="3319834" y="3014844"/>
              <a:chExt cx="1357610" cy="342900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3319834" y="3014844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/>
                  <a:t>X</a:t>
                </a:r>
                <a:endParaRPr lang="en-US" sz="1400" dirty="0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73899" y="3014844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/>
                  <a:t>M1</a:t>
                </a:r>
                <a:endParaRPr lang="en-US" sz="1400" dirty="0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4220244" y="3014844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/>
                  <a:t>M2</a:t>
                </a:r>
                <a:endParaRPr lang="en-US" sz="1400" dirty="0"/>
              </a:p>
            </p:txBody>
          </p:sp>
        </p:grpSp>
        <p:sp>
          <p:nvSpPr>
            <p:cNvPr id="19" name="Rectangle 18"/>
            <p:cNvSpPr/>
            <p:nvPr/>
          </p:nvSpPr>
          <p:spPr>
            <a:xfrm>
              <a:off x="3318900" y="3501384"/>
              <a:ext cx="2103795" cy="355057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DIV</a:t>
              </a:r>
              <a:endParaRPr lang="en-US" sz="1400" dirty="0"/>
            </a:p>
          </p:txBody>
        </p:sp>
        <p:cxnSp>
          <p:nvCxnSpPr>
            <p:cNvPr id="25" name="Straight Connector 24"/>
            <p:cNvCxnSpPr/>
            <p:nvPr/>
          </p:nvCxnSpPr>
          <p:spPr>
            <a:xfrm>
              <a:off x="3054225" y="1397417"/>
              <a:ext cx="18286" cy="2513593"/>
            </a:xfrm>
            <a:prstGeom prst="line">
              <a:avLst/>
            </a:prstGeom>
            <a:ln w="38100" cmpd="sng">
              <a:solidFill>
                <a:srgbClr val="1F497D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ight Arrow 26"/>
            <p:cNvSpPr/>
            <p:nvPr/>
          </p:nvSpPr>
          <p:spPr>
            <a:xfrm>
              <a:off x="3063015" y="1535303"/>
              <a:ext cx="253476" cy="68651"/>
            </a:xfrm>
            <a:prstGeom prst="rightArrow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28" name="Right Arrow 27"/>
            <p:cNvSpPr/>
            <p:nvPr/>
          </p:nvSpPr>
          <p:spPr>
            <a:xfrm>
              <a:off x="3066000" y="2100776"/>
              <a:ext cx="253476" cy="68651"/>
            </a:xfrm>
            <a:prstGeom prst="rightArrow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29" name="Right Arrow 28"/>
            <p:cNvSpPr/>
            <p:nvPr/>
          </p:nvSpPr>
          <p:spPr>
            <a:xfrm>
              <a:off x="3064590" y="2609122"/>
              <a:ext cx="253476" cy="68651"/>
            </a:xfrm>
            <a:prstGeom prst="rightArrow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0" name="Right Arrow 29"/>
            <p:cNvSpPr/>
            <p:nvPr/>
          </p:nvSpPr>
          <p:spPr>
            <a:xfrm>
              <a:off x="3089382" y="3130651"/>
              <a:ext cx="227274" cy="64073"/>
            </a:xfrm>
            <a:prstGeom prst="rightArrow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1" name="Right Arrow 30"/>
            <p:cNvSpPr/>
            <p:nvPr/>
          </p:nvSpPr>
          <p:spPr>
            <a:xfrm>
              <a:off x="3083577" y="3643391"/>
              <a:ext cx="227274" cy="64073"/>
            </a:xfrm>
            <a:prstGeom prst="rightArrow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5606059" y="1365252"/>
              <a:ext cx="18286" cy="2513593"/>
            </a:xfrm>
            <a:prstGeom prst="line">
              <a:avLst/>
            </a:prstGeom>
            <a:ln w="38100" cmpd="sng">
              <a:solidFill>
                <a:srgbClr val="1F497D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ight Arrow 32"/>
            <p:cNvSpPr/>
            <p:nvPr/>
          </p:nvSpPr>
          <p:spPr>
            <a:xfrm flipV="1">
              <a:off x="3773524" y="1542433"/>
              <a:ext cx="1811973" cy="79098"/>
            </a:xfrm>
            <a:prstGeom prst="rightArrow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4" name="Right Arrow 33"/>
            <p:cNvSpPr/>
            <p:nvPr/>
          </p:nvSpPr>
          <p:spPr>
            <a:xfrm flipV="1">
              <a:off x="4237939" y="2090327"/>
              <a:ext cx="1351953" cy="93685"/>
            </a:xfrm>
            <a:prstGeom prst="rightArrow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5" name="Right Arrow 34"/>
            <p:cNvSpPr/>
            <p:nvPr/>
          </p:nvSpPr>
          <p:spPr>
            <a:xfrm flipV="1">
              <a:off x="4689005" y="2598672"/>
              <a:ext cx="908266" cy="108273"/>
            </a:xfrm>
            <a:prstGeom prst="rightArrow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6" name="Right Arrow 35"/>
            <p:cNvSpPr/>
            <p:nvPr/>
          </p:nvSpPr>
          <p:spPr>
            <a:xfrm flipV="1">
              <a:off x="4687595" y="3102624"/>
              <a:ext cx="908266" cy="108273"/>
            </a:xfrm>
            <a:prstGeom prst="rightArrow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7" name="Right Arrow 36"/>
            <p:cNvSpPr/>
            <p:nvPr/>
          </p:nvSpPr>
          <p:spPr>
            <a:xfrm>
              <a:off x="5431687" y="3629769"/>
              <a:ext cx="167323" cy="83494"/>
            </a:xfrm>
            <a:prstGeom prst="rightArrow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</p:grpSp>
      <p:sp>
        <p:nvSpPr>
          <p:cNvPr id="38" name="Rectangle 37"/>
          <p:cNvSpPr/>
          <p:nvPr/>
        </p:nvSpPr>
        <p:spPr>
          <a:xfrm>
            <a:off x="6123278" y="3378502"/>
            <a:ext cx="457200" cy="3429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</a:t>
            </a:r>
          </a:p>
        </p:txBody>
      </p:sp>
      <p:sp>
        <p:nvSpPr>
          <p:cNvPr id="39" name="Right Arrow 38"/>
          <p:cNvSpPr/>
          <p:nvPr/>
        </p:nvSpPr>
        <p:spPr>
          <a:xfrm>
            <a:off x="5901717" y="3505307"/>
            <a:ext cx="221139" cy="89291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4326532" y="2236597"/>
            <a:ext cx="6335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integer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579441" y="2800134"/>
            <a:ext cx="5826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f</a:t>
            </a:r>
            <a:r>
              <a:rPr lang="en-US" sz="1200" dirty="0" err="1" smtClean="0"/>
              <a:t>p</a:t>
            </a:r>
            <a:r>
              <a:rPr lang="en-US" sz="1200" dirty="0" smtClean="0"/>
              <a:t> add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996818" y="3317990"/>
            <a:ext cx="6379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f</a:t>
            </a:r>
            <a:r>
              <a:rPr lang="en-US" sz="1200" dirty="0" err="1" smtClean="0"/>
              <a:t>p</a:t>
            </a:r>
            <a:r>
              <a:rPr lang="en-US" sz="1200" dirty="0" smtClean="0"/>
              <a:t> </a:t>
            </a:r>
            <a:r>
              <a:rPr lang="en-US" sz="1200" dirty="0" err="1" smtClean="0"/>
              <a:t>mult</a:t>
            </a:r>
            <a:endParaRPr lang="en-US" sz="1200" dirty="0" smtClean="0"/>
          </a:p>
        </p:txBody>
      </p:sp>
      <p:sp>
        <p:nvSpPr>
          <p:cNvPr id="44" name="TextBox 43"/>
          <p:cNvSpPr txBox="1"/>
          <p:nvPr/>
        </p:nvSpPr>
        <p:spPr>
          <a:xfrm>
            <a:off x="5033367" y="3820490"/>
            <a:ext cx="4857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l</a:t>
            </a:r>
            <a:r>
              <a:rPr lang="en-US" sz="1200" dirty="0" err="1" smtClean="0"/>
              <a:t>d</a:t>
            </a:r>
            <a:r>
              <a:rPr lang="en-US" sz="1200" dirty="0" smtClean="0"/>
              <a:t>, </a:t>
            </a:r>
            <a:r>
              <a:rPr lang="en-US" sz="1200" dirty="0" err="1" smtClean="0"/>
              <a:t>st</a:t>
            </a:r>
            <a:endParaRPr lang="en-US" sz="12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Multiple pipelines</a:t>
            </a:r>
            <a:endParaRPr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idx="1"/>
          </p:nvPr>
        </p:nvSpPr>
        <p:spPr>
          <a:xfrm>
            <a:off x="457200" y="1145364"/>
            <a:ext cx="8229600" cy="75969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In-order execution</a:t>
            </a:r>
          </a:p>
          <a:p>
            <a:pPr lvl="1"/>
            <a:r>
              <a:rPr lang="en-US" dirty="0" smtClean="0"/>
              <a:t>in-order issue and completion of instructions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6133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1110" y="3801849"/>
            <a:ext cx="457200" cy="3429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760410" y="3801849"/>
            <a:ext cx="457200" cy="3429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497010" y="3801849"/>
            <a:ext cx="457200" cy="3429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22" name="Right Arrow 21"/>
          <p:cNvSpPr/>
          <p:nvPr/>
        </p:nvSpPr>
        <p:spPr>
          <a:xfrm>
            <a:off x="2217885" y="3931589"/>
            <a:ext cx="285454" cy="83420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/>
          <p:cNvSpPr/>
          <p:nvPr/>
        </p:nvSpPr>
        <p:spPr>
          <a:xfrm>
            <a:off x="1473793" y="3931589"/>
            <a:ext cx="285454" cy="83420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Arrow 25"/>
          <p:cNvSpPr/>
          <p:nvPr/>
        </p:nvSpPr>
        <p:spPr>
          <a:xfrm>
            <a:off x="2954764" y="3933084"/>
            <a:ext cx="208388" cy="80430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/>
          <p:cNvGrpSpPr/>
          <p:nvPr/>
        </p:nvGrpSpPr>
        <p:grpSpPr>
          <a:xfrm>
            <a:off x="3176335" y="2700420"/>
            <a:ext cx="2570120" cy="2545758"/>
            <a:chOff x="3054225" y="1365252"/>
            <a:chExt cx="2570120" cy="2545758"/>
          </a:xfrm>
        </p:grpSpPr>
        <p:sp>
          <p:nvSpPr>
            <p:cNvPr id="7" name="Rectangle 6"/>
            <p:cNvSpPr/>
            <p:nvPr/>
          </p:nvSpPr>
          <p:spPr>
            <a:xfrm>
              <a:off x="3318900" y="1414938"/>
              <a:ext cx="457200" cy="3429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X</a:t>
              </a:r>
              <a:endParaRPr lang="en-US" sz="1400" dirty="0"/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3318900" y="1936549"/>
              <a:ext cx="911265" cy="342900"/>
              <a:chOff x="3323792" y="1966246"/>
              <a:chExt cx="911265" cy="34290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3323792" y="1966246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/>
                  <a:t>X1</a:t>
                </a:r>
                <a:endParaRPr lang="en-US" sz="1400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3777857" y="1966246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/>
                  <a:t>X2</a:t>
                </a:r>
                <a:endParaRPr lang="en-US" sz="1400" dirty="0"/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3318900" y="2458160"/>
              <a:ext cx="1360168" cy="342900"/>
              <a:chOff x="3318900" y="2475052"/>
              <a:chExt cx="1360168" cy="342900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3318900" y="2475052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/>
                  <a:t>X1</a:t>
                </a:r>
                <a:endParaRPr lang="en-US" sz="1400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3772965" y="2475052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/>
                  <a:t>X2</a:t>
                </a:r>
                <a:endParaRPr lang="en-US" sz="1400" dirty="0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4221868" y="2475052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/>
                  <a:t>X3</a:t>
                </a:r>
                <a:endParaRPr lang="en-US" sz="1400" dirty="0"/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3318900" y="2982684"/>
              <a:ext cx="1357610" cy="342900"/>
              <a:chOff x="3319834" y="3014844"/>
              <a:chExt cx="1357610" cy="342900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3319834" y="3014844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/>
                  <a:t>X</a:t>
                </a:r>
                <a:endParaRPr lang="en-US" sz="1400" dirty="0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73899" y="3014844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/>
                  <a:t>M1</a:t>
                </a:r>
                <a:endParaRPr lang="en-US" sz="1400" dirty="0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4220244" y="3014844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/>
                  <a:t>M2</a:t>
                </a:r>
                <a:endParaRPr lang="en-US" sz="1400" dirty="0"/>
              </a:p>
            </p:txBody>
          </p:sp>
        </p:grpSp>
        <p:sp>
          <p:nvSpPr>
            <p:cNvPr id="19" name="Rectangle 18"/>
            <p:cNvSpPr/>
            <p:nvPr/>
          </p:nvSpPr>
          <p:spPr>
            <a:xfrm>
              <a:off x="3318900" y="3501384"/>
              <a:ext cx="2103795" cy="355057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DIV</a:t>
              </a:r>
              <a:endParaRPr lang="en-US" sz="1400" dirty="0"/>
            </a:p>
          </p:txBody>
        </p:sp>
        <p:cxnSp>
          <p:nvCxnSpPr>
            <p:cNvPr id="25" name="Straight Connector 24"/>
            <p:cNvCxnSpPr/>
            <p:nvPr/>
          </p:nvCxnSpPr>
          <p:spPr>
            <a:xfrm>
              <a:off x="3054225" y="1397417"/>
              <a:ext cx="18286" cy="2513593"/>
            </a:xfrm>
            <a:prstGeom prst="line">
              <a:avLst/>
            </a:prstGeom>
            <a:ln w="38100" cmpd="sng">
              <a:solidFill>
                <a:srgbClr val="1F497D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ight Arrow 26"/>
            <p:cNvSpPr/>
            <p:nvPr/>
          </p:nvSpPr>
          <p:spPr>
            <a:xfrm>
              <a:off x="3063015" y="1535303"/>
              <a:ext cx="253476" cy="68651"/>
            </a:xfrm>
            <a:prstGeom prst="rightArrow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28" name="Right Arrow 27"/>
            <p:cNvSpPr/>
            <p:nvPr/>
          </p:nvSpPr>
          <p:spPr>
            <a:xfrm>
              <a:off x="3066000" y="2100776"/>
              <a:ext cx="253476" cy="68651"/>
            </a:xfrm>
            <a:prstGeom prst="rightArrow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29" name="Right Arrow 28"/>
            <p:cNvSpPr/>
            <p:nvPr/>
          </p:nvSpPr>
          <p:spPr>
            <a:xfrm>
              <a:off x="3064590" y="2609122"/>
              <a:ext cx="253476" cy="68651"/>
            </a:xfrm>
            <a:prstGeom prst="rightArrow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0" name="Right Arrow 29"/>
            <p:cNvSpPr/>
            <p:nvPr/>
          </p:nvSpPr>
          <p:spPr>
            <a:xfrm>
              <a:off x="3089382" y="3130651"/>
              <a:ext cx="227274" cy="64073"/>
            </a:xfrm>
            <a:prstGeom prst="rightArrow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1" name="Right Arrow 30"/>
            <p:cNvSpPr/>
            <p:nvPr/>
          </p:nvSpPr>
          <p:spPr>
            <a:xfrm>
              <a:off x="3083577" y="3643391"/>
              <a:ext cx="227274" cy="64073"/>
            </a:xfrm>
            <a:prstGeom prst="rightArrow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5606059" y="1365252"/>
              <a:ext cx="18286" cy="2513593"/>
            </a:xfrm>
            <a:prstGeom prst="line">
              <a:avLst/>
            </a:prstGeom>
            <a:ln w="38100" cmpd="sng">
              <a:solidFill>
                <a:srgbClr val="1F497D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ight Arrow 32"/>
            <p:cNvSpPr/>
            <p:nvPr/>
          </p:nvSpPr>
          <p:spPr>
            <a:xfrm flipV="1">
              <a:off x="3773524" y="1542433"/>
              <a:ext cx="1811973" cy="79098"/>
            </a:xfrm>
            <a:prstGeom prst="rightArrow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4" name="Right Arrow 33"/>
            <p:cNvSpPr/>
            <p:nvPr/>
          </p:nvSpPr>
          <p:spPr>
            <a:xfrm flipV="1">
              <a:off x="4237939" y="2090327"/>
              <a:ext cx="1351953" cy="93685"/>
            </a:xfrm>
            <a:prstGeom prst="rightArrow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5" name="Right Arrow 34"/>
            <p:cNvSpPr/>
            <p:nvPr/>
          </p:nvSpPr>
          <p:spPr>
            <a:xfrm flipV="1">
              <a:off x="4689005" y="2598672"/>
              <a:ext cx="908266" cy="108273"/>
            </a:xfrm>
            <a:prstGeom prst="rightArrow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6" name="Right Arrow 35"/>
            <p:cNvSpPr/>
            <p:nvPr/>
          </p:nvSpPr>
          <p:spPr>
            <a:xfrm flipV="1">
              <a:off x="4687595" y="3102624"/>
              <a:ext cx="908266" cy="108273"/>
            </a:xfrm>
            <a:prstGeom prst="rightArrow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7" name="Right Arrow 36"/>
            <p:cNvSpPr/>
            <p:nvPr/>
          </p:nvSpPr>
          <p:spPr>
            <a:xfrm>
              <a:off x="5431687" y="3629769"/>
              <a:ext cx="167323" cy="83494"/>
            </a:xfrm>
            <a:prstGeom prst="rightArrow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</p:grpSp>
      <p:sp>
        <p:nvSpPr>
          <p:cNvPr id="38" name="Rectangle 37"/>
          <p:cNvSpPr/>
          <p:nvPr/>
        </p:nvSpPr>
        <p:spPr>
          <a:xfrm>
            <a:off x="5984887" y="3801849"/>
            <a:ext cx="457200" cy="3429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</a:t>
            </a:r>
          </a:p>
        </p:txBody>
      </p:sp>
      <p:sp>
        <p:nvSpPr>
          <p:cNvPr id="39" name="Right Arrow 38"/>
          <p:cNvSpPr/>
          <p:nvPr/>
        </p:nvSpPr>
        <p:spPr>
          <a:xfrm>
            <a:off x="5763326" y="3928654"/>
            <a:ext cx="221139" cy="89291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4188141" y="2659944"/>
            <a:ext cx="6335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integer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441050" y="3223481"/>
            <a:ext cx="5826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f</a:t>
            </a:r>
            <a:r>
              <a:rPr lang="en-US" sz="1200" dirty="0" err="1" smtClean="0"/>
              <a:t>p</a:t>
            </a:r>
            <a:r>
              <a:rPr lang="en-US" sz="1200" dirty="0" smtClean="0"/>
              <a:t> add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858427" y="3741337"/>
            <a:ext cx="6379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f</a:t>
            </a:r>
            <a:r>
              <a:rPr lang="en-US" sz="1200" dirty="0" err="1" smtClean="0"/>
              <a:t>p</a:t>
            </a:r>
            <a:r>
              <a:rPr lang="en-US" sz="1200" dirty="0" smtClean="0"/>
              <a:t> </a:t>
            </a:r>
            <a:r>
              <a:rPr lang="en-US" sz="1200" dirty="0" err="1" smtClean="0"/>
              <a:t>mult</a:t>
            </a:r>
            <a:endParaRPr lang="en-US" sz="1200" dirty="0" smtClean="0"/>
          </a:p>
        </p:txBody>
      </p:sp>
      <p:sp>
        <p:nvSpPr>
          <p:cNvPr id="44" name="TextBox 43"/>
          <p:cNvSpPr txBox="1"/>
          <p:nvPr/>
        </p:nvSpPr>
        <p:spPr>
          <a:xfrm>
            <a:off x="4894976" y="4243837"/>
            <a:ext cx="4857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l</a:t>
            </a:r>
            <a:r>
              <a:rPr lang="en-US" sz="1200" dirty="0" err="1" smtClean="0"/>
              <a:t>d</a:t>
            </a:r>
            <a:r>
              <a:rPr lang="en-US" sz="1200" dirty="0" smtClean="0"/>
              <a:t>, </a:t>
            </a:r>
            <a:r>
              <a:rPr lang="en-US" sz="1200" dirty="0" err="1" smtClean="0"/>
              <a:t>st</a:t>
            </a:r>
            <a:endParaRPr lang="en-US" sz="1200" dirty="0" smtClean="0"/>
          </a:p>
        </p:txBody>
      </p:sp>
      <p:sp>
        <p:nvSpPr>
          <p:cNvPr id="45" name="Rectangle 44"/>
          <p:cNvSpPr/>
          <p:nvPr/>
        </p:nvSpPr>
        <p:spPr>
          <a:xfrm>
            <a:off x="3100820" y="2230534"/>
            <a:ext cx="2722870" cy="219273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COMMON DATA BUS</a:t>
            </a:r>
            <a:endParaRPr lang="en-US" sz="1400" dirty="0"/>
          </a:p>
        </p:txBody>
      </p:sp>
      <p:sp>
        <p:nvSpPr>
          <p:cNvPr id="46" name="Right Arrow 45"/>
          <p:cNvSpPr/>
          <p:nvPr/>
        </p:nvSpPr>
        <p:spPr>
          <a:xfrm rot="16200000">
            <a:off x="5582577" y="2556981"/>
            <a:ext cx="285454" cy="83420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ight Arrow 46"/>
          <p:cNvSpPr/>
          <p:nvPr/>
        </p:nvSpPr>
        <p:spPr>
          <a:xfrm rot="5400000">
            <a:off x="3034283" y="2559056"/>
            <a:ext cx="285454" cy="83420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Multiple pipelines - </a:t>
            </a:r>
            <a:r>
              <a:rPr lang="en-US" dirty="0" err="1" smtClean="0"/>
              <a:t>Tomasulo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45364"/>
            <a:ext cx="8229600" cy="971365"/>
          </a:xfrm>
        </p:spPr>
        <p:txBody>
          <a:bodyPr/>
          <a:lstStyle/>
          <a:p>
            <a:r>
              <a:rPr lang="en-US" dirty="0" smtClean="0"/>
              <a:t>In-order issue</a:t>
            </a:r>
          </a:p>
          <a:p>
            <a:pPr lvl="1"/>
            <a:r>
              <a:rPr lang="en-US" dirty="0" smtClean="0"/>
              <a:t>out of order completion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431124" y="1782938"/>
            <a:ext cx="245034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charset="2"/>
              <a:buChar char="§"/>
            </a:pPr>
            <a:r>
              <a:rPr lang="en-US" sz="1600" dirty="0" smtClean="0"/>
              <a:t>register renaming through reservation stations and CDB: eliminates WAW &amp; WAR</a:t>
            </a:r>
          </a:p>
          <a:p>
            <a:pPr marL="285750" indent="-285750">
              <a:buFont typeface="Wingdings" charset="2"/>
              <a:buChar char="§"/>
            </a:pPr>
            <a:r>
              <a:rPr lang="en-US" sz="1600" dirty="0" smtClean="0"/>
              <a:t>dynamic loop unrolling: loop level parallelism</a:t>
            </a:r>
          </a:p>
        </p:txBody>
      </p:sp>
    </p:spTree>
    <p:extLst>
      <p:ext uri="{BB962C8B-B14F-4D97-AF65-F5344CB8AC3E}">
        <p14:creationId xmlns:p14="http://schemas.microsoft.com/office/powerpoint/2010/main" val="15438765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62266" y="4404302"/>
            <a:ext cx="457200" cy="3429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711566" y="4404302"/>
            <a:ext cx="457200" cy="3429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448166" y="4404302"/>
            <a:ext cx="457200" cy="3429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22" name="Right Arrow 21"/>
          <p:cNvSpPr/>
          <p:nvPr/>
        </p:nvSpPr>
        <p:spPr>
          <a:xfrm>
            <a:off x="2169041" y="4534042"/>
            <a:ext cx="285454" cy="83420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/>
          <p:cNvSpPr/>
          <p:nvPr/>
        </p:nvSpPr>
        <p:spPr>
          <a:xfrm>
            <a:off x="1424949" y="4534042"/>
            <a:ext cx="285454" cy="83420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Arrow 25"/>
          <p:cNvSpPr/>
          <p:nvPr/>
        </p:nvSpPr>
        <p:spPr>
          <a:xfrm>
            <a:off x="2905920" y="4535537"/>
            <a:ext cx="208388" cy="80430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/>
          <p:cNvGrpSpPr/>
          <p:nvPr/>
        </p:nvGrpSpPr>
        <p:grpSpPr>
          <a:xfrm>
            <a:off x="3127491" y="3302873"/>
            <a:ext cx="2570120" cy="2545758"/>
            <a:chOff x="3054225" y="1365252"/>
            <a:chExt cx="2570120" cy="2545758"/>
          </a:xfrm>
        </p:grpSpPr>
        <p:sp>
          <p:nvSpPr>
            <p:cNvPr id="7" name="Rectangle 6"/>
            <p:cNvSpPr/>
            <p:nvPr/>
          </p:nvSpPr>
          <p:spPr>
            <a:xfrm>
              <a:off x="3318900" y="1414938"/>
              <a:ext cx="457200" cy="3429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X</a:t>
              </a:r>
              <a:endParaRPr lang="en-US" sz="1400" dirty="0"/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3318900" y="1936549"/>
              <a:ext cx="911265" cy="342900"/>
              <a:chOff x="3323792" y="1966246"/>
              <a:chExt cx="911265" cy="34290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3323792" y="1966246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/>
                  <a:t>X1</a:t>
                </a:r>
                <a:endParaRPr lang="en-US" sz="1400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3777857" y="1966246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/>
                  <a:t>X2</a:t>
                </a:r>
                <a:endParaRPr lang="en-US" sz="1400" dirty="0"/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3318900" y="2458160"/>
              <a:ext cx="1360168" cy="342900"/>
              <a:chOff x="3318900" y="2475052"/>
              <a:chExt cx="1360168" cy="342900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3318900" y="2475052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/>
                  <a:t>X1</a:t>
                </a:r>
                <a:endParaRPr lang="en-US" sz="1400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3772965" y="2475052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/>
                  <a:t>X2</a:t>
                </a:r>
                <a:endParaRPr lang="en-US" sz="1400" dirty="0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4221868" y="2475052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/>
                  <a:t>X3</a:t>
                </a:r>
                <a:endParaRPr lang="en-US" sz="1400" dirty="0"/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3318900" y="2982684"/>
              <a:ext cx="1357610" cy="342900"/>
              <a:chOff x="3319834" y="3014844"/>
              <a:chExt cx="1357610" cy="342900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3319834" y="3014844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/>
                  <a:t>X</a:t>
                </a:r>
                <a:endParaRPr lang="en-US" sz="1400" dirty="0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73899" y="3014844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/>
                  <a:t>M1</a:t>
                </a:r>
                <a:endParaRPr lang="en-US" sz="1400" dirty="0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4220244" y="3014844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/>
                  <a:t>M2</a:t>
                </a:r>
                <a:endParaRPr lang="en-US" sz="1400" dirty="0"/>
              </a:p>
            </p:txBody>
          </p:sp>
        </p:grpSp>
        <p:sp>
          <p:nvSpPr>
            <p:cNvPr id="19" name="Rectangle 18"/>
            <p:cNvSpPr/>
            <p:nvPr/>
          </p:nvSpPr>
          <p:spPr>
            <a:xfrm>
              <a:off x="3318900" y="3501384"/>
              <a:ext cx="2103795" cy="355057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DIV</a:t>
              </a:r>
              <a:endParaRPr lang="en-US" sz="1400" dirty="0"/>
            </a:p>
          </p:txBody>
        </p:sp>
        <p:cxnSp>
          <p:nvCxnSpPr>
            <p:cNvPr id="25" name="Straight Connector 24"/>
            <p:cNvCxnSpPr/>
            <p:nvPr/>
          </p:nvCxnSpPr>
          <p:spPr>
            <a:xfrm>
              <a:off x="3054225" y="1397417"/>
              <a:ext cx="18286" cy="2513593"/>
            </a:xfrm>
            <a:prstGeom prst="line">
              <a:avLst/>
            </a:prstGeom>
            <a:ln w="38100" cmpd="sng">
              <a:solidFill>
                <a:srgbClr val="1F497D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ight Arrow 26"/>
            <p:cNvSpPr/>
            <p:nvPr/>
          </p:nvSpPr>
          <p:spPr>
            <a:xfrm>
              <a:off x="3063015" y="1535303"/>
              <a:ext cx="253476" cy="68651"/>
            </a:xfrm>
            <a:prstGeom prst="rightArrow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28" name="Right Arrow 27"/>
            <p:cNvSpPr/>
            <p:nvPr/>
          </p:nvSpPr>
          <p:spPr>
            <a:xfrm>
              <a:off x="3066000" y="2100776"/>
              <a:ext cx="253476" cy="68651"/>
            </a:xfrm>
            <a:prstGeom prst="rightArrow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29" name="Right Arrow 28"/>
            <p:cNvSpPr/>
            <p:nvPr/>
          </p:nvSpPr>
          <p:spPr>
            <a:xfrm>
              <a:off x="3064590" y="2609122"/>
              <a:ext cx="253476" cy="68651"/>
            </a:xfrm>
            <a:prstGeom prst="rightArrow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0" name="Right Arrow 29"/>
            <p:cNvSpPr/>
            <p:nvPr/>
          </p:nvSpPr>
          <p:spPr>
            <a:xfrm>
              <a:off x="3089382" y="3130651"/>
              <a:ext cx="227274" cy="64073"/>
            </a:xfrm>
            <a:prstGeom prst="rightArrow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1" name="Right Arrow 30"/>
            <p:cNvSpPr/>
            <p:nvPr/>
          </p:nvSpPr>
          <p:spPr>
            <a:xfrm>
              <a:off x="3083577" y="3643391"/>
              <a:ext cx="227274" cy="64073"/>
            </a:xfrm>
            <a:prstGeom prst="rightArrow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5606059" y="1365252"/>
              <a:ext cx="18286" cy="2513593"/>
            </a:xfrm>
            <a:prstGeom prst="line">
              <a:avLst/>
            </a:prstGeom>
            <a:ln w="38100" cmpd="sng">
              <a:solidFill>
                <a:srgbClr val="1F497D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ight Arrow 32"/>
            <p:cNvSpPr/>
            <p:nvPr/>
          </p:nvSpPr>
          <p:spPr>
            <a:xfrm flipV="1">
              <a:off x="3773524" y="1542433"/>
              <a:ext cx="1811973" cy="79098"/>
            </a:xfrm>
            <a:prstGeom prst="rightArrow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4" name="Right Arrow 33"/>
            <p:cNvSpPr/>
            <p:nvPr/>
          </p:nvSpPr>
          <p:spPr>
            <a:xfrm flipV="1">
              <a:off x="4237939" y="2090327"/>
              <a:ext cx="1351953" cy="93685"/>
            </a:xfrm>
            <a:prstGeom prst="rightArrow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5" name="Right Arrow 34"/>
            <p:cNvSpPr/>
            <p:nvPr/>
          </p:nvSpPr>
          <p:spPr>
            <a:xfrm flipV="1">
              <a:off x="4689005" y="2598672"/>
              <a:ext cx="908266" cy="108273"/>
            </a:xfrm>
            <a:prstGeom prst="rightArrow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6" name="Right Arrow 35"/>
            <p:cNvSpPr/>
            <p:nvPr/>
          </p:nvSpPr>
          <p:spPr>
            <a:xfrm flipV="1">
              <a:off x="4687595" y="3102624"/>
              <a:ext cx="908266" cy="108273"/>
            </a:xfrm>
            <a:prstGeom prst="rightArrow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7" name="Right Arrow 36"/>
            <p:cNvSpPr/>
            <p:nvPr/>
          </p:nvSpPr>
          <p:spPr>
            <a:xfrm>
              <a:off x="5431687" y="3629769"/>
              <a:ext cx="167323" cy="83494"/>
            </a:xfrm>
            <a:prstGeom prst="rightArrow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</p:grpSp>
      <p:sp>
        <p:nvSpPr>
          <p:cNvPr id="38" name="Rectangle 37"/>
          <p:cNvSpPr/>
          <p:nvPr/>
        </p:nvSpPr>
        <p:spPr>
          <a:xfrm>
            <a:off x="6815539" y="4409485"/>
            <a:ext cx="457200" cy="3429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</a:t>
            </a:r>
          </a:p>
        </p:txBody>
      </p:sp>
      <p:sp>
        <p:nvSpPr>
          <p:cNvPr id="39" name="Right Arrow 38"/>
          <p:cNvSpPr/>
          <p:nvPr/>
        </p:nvSpPr>
        <p:spPr>
          <a:xfrm>
            <a:off x="5714482" y="4531107"/>
            <a:ext cx="221139" cy="89291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4139297" y="3262397"/>
            <a:ext cx="6335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integer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392206" y="3825934"/>
            <a:ext cx="5826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f</a:t>
            </a:r>
            <a:r>
              <a:rPr lang="en-US" sz="1200" dirty="0" err="1" smtClean="0"/>
              <a:t>p</a:t>
            </a:r>
            <a:r>
              <a:rPr lang="en-US" sz="1200" dirty="0" smtClean="0"/>
              <a:t> add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809583" y="4343790"/>
            <a:ext cx="6379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f</a:t>
            </a:r>
            <a:r>
              <a:rPr lang="en-US" sz="1200" dirty="0" err="1" smtClean="0"/>
              <a:t>p</a:t>
            </a:r>
            <a:r>
              <a:rPr lang="en-US" sz="1200" dirty="0" smtClean="0"/>
              <a:t> </a:t>
            </a:r>
            <a:r>
              <a:rPr lang="en-US" sz="1200" dirty="0" err="1" smtClean="0"/>
              <a:t>mult</a:t>
            </a:r>
            <a:endParaRPr lang="en-US" sz="1200" dirty="0" smtClean="0"/>
          </a:p>
        </p:txBody>
      </p:sp>
      <p:sp>
        <p:nvSpPr>
          <p:cNvPr id="44" name="TextBox 43"/>
          <p:cNvSpPr txBox="1"/>
          <p:nvPr/>
        </p:nvSpPr>
        <p:spPr>
          <a:xfrm>
            <a:off x="4846132" y="4846290"/>
            <a:ext cx="4857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l</a:t>
            </a:r>
            <a:r>
              <a:rPr lang="en-US" sz="1200" dirty="0" err="1" smtClean="0"/>
              <a:t>d</a:t>
            </a:r>
            <a:r>
              <a:rPr lang="en-US" sz="1200" dirty="0" smtClean="0"/>
              <a:t>, </a:t>
            </a:r>
            <a:r>
              <a:rPr lang="en-US" sz="1200" dirty="0" err="1" smtClean="0"/>
              <a:t>st</a:t>
            </a:r>
            <a:endParaRPr lang="en-US" sz="1200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5963093" y="4403352"/>
            <a:ext cx="599252" cy="346381"/>
            <a:chOff x="6485949" y="1584506"/>
            <a:chExt cx="599252" cy="346381"/>
          </a:xfrm>
        </p:grpSpPr>
        <p:sp>
          <p:nvSpPr>
            <p:cNvPr id="3" name="Frame 2"/>
            <p:cNvSpPr/>
            <p:nvPr/>
          </p:nvSpPr>
          <p:spPr>
            <a:xfrm>
              <a:off x="6485949" y="1584506"/>
              <a:ext cx="135832" cy="346381"/>
            </a:xfrm>
            <a:prstGeom prst="fram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5" name="Frame 44"/>
            <p:cNvSpPr/>
            <p:nvPr/>
          </p:nvSpPr>
          <p:spPr>
            <a:xfrm>
              <a:off x="6640422" y="1584506"/>
              <a:ext cx="135832" cy="346381"/>
            </a:xfrm>
            <a:prstGeom prst="fram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6" name="Frame 45"/>
            <p:cNvSpPr/>
            <p:nvPr/>
          </p:nvSpPr>
          <p:spPr>
            <a:xfrm>
              <a:off x="6794895" y="1584506"/>
              <a:ext cx="135832" cy="346381"/>
            </a:xfrm>
            <a:prstGeom prst="fram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7" name="Frame 46"/>
            <p:cNvSpPr/>
            <p:nvPr/>
          </p:nvSpPr>
          <p:spPr>
            <a:xfrm>
              <a:off x="6949369" y="1584506"/>
              <a:ext cx="135832" cy="346381"/>
            </a:xfrm>
            <a:prstGeom prst="fram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48" name="Right Arrow 47"/>
          <p:cNvSpPr/>
          <p:nvPr/>
        </p:nvSpPr>
        <p:spPr>
          <a:xfrm>
            <a:off x="6577046" y="4522813"/>
            <a:ext cx="221139" cy="89291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6050555" y="4782914"/>
            <a:ext cx="4538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ROB</a:t>
            </a:r>
          </a:p>
        </p:txBody>
      </p:sp>
      <p:cxnSp>
        <p:nvCxnSpPr>
          <p:cNvPr id="21" name="Elbow Connector 20"/>
          <p:cNvCxnSpPr>
            <a:stCxn id="46" idx="0"/>
            <a:endCxn id="6" idx="0"/>
          </p:cNvCxnSpPr>
          <p:nvPr/>
        </p:nvCxnSpPr>
        <p:spPr>
          <a:xfrm rot="16200000" flipH="1" flipV="1">
            <a:off x="4507886" y="2572232"/>
            <a:ext cx="950" cy="3663189"/>
          </a:xfrm>
          <a:prstGeom prst="bentConnector3">
            <a:avLst>
              <a:gd name="adj1" fmla="val -151597579"/>
            </a:avLst>
          </a:prstGeom>
          <a:ln w="57150" cmpd="sng">
            <a:solidFill>
              <a:srgbClr val="F7964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itle 1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Multiple pipelines - ROB</a:t>
            </a:r>
            <a:endParaRPr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idx="1"/>
          </p:nvPr>
        </p:nvSpPr>
        <p:spPr>
          <a:xfrm>
            <a:off x="457200" y="1145364"/>
            <a:ext cx="8229600" cy="149240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In-order issue</a:t>
            </a:r>
          </a:p>
          <a:p>
            <a:pPr lvl="1"/>
            <a:r>
              <a:rPr lang="en-US" dirty="0"/>
              <a:t>out of order </a:t>
            </a:r>
            <a:r>
              <a:rPr lang="en-US" dirty="0" smtClean="0"/>
              <a:t>completion</a:t>
            </a:r>
          </a:p>
          <a:p>
            <a:pPr lvl="1"/>
            <a:r>
              <a:rPr lang="en-US" dirty="0" smtClean="0"/>
              <a:t>in order commit: supports speculation </a:t>
            </a:r>
          </a:p>
          <a:p>
            <a:pPr lvl="2"/>
            <a:r>
              <a:rPr lang="en-US" dirty="0" smtClean="0"/>
              <a:t>through branch prediction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6431124" y="1782938"/>
            <a:ext cx="24503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charset="2"/>
              <a:buChar char="§"/>
            </a:pPr>
            <a:r>
              <a:rPr lang="en-US" sz="1600" dirty="0" smtClean="0"/>
              <a:t>ROB eliminates the CDB bottleneck</a:t>
            </a:r>
          </a:p>
          <a:p>
            <a:pPr marL="285750" indent="-285750">
              <a:buFont typeface="Wingdings" charset="2"/>
              <a:buChar char="§"/>
            </a:pPr>
            <a:r>
              <a:rPr lang="en-US" sz="1600" dirty="0" smtClean="0"/>
              <a:t>separates completion from </a:t>
            </a:r>
            <a:r>
              <a:rPr lang="en-US" sz="1600" smtClean="0"/>
              <a:t>commit stages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6098689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Review: 5-stage MIPS Pipeline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3887014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Stages</a:t>
            </a:r>
          </a:p>
          <a:p>
            <a:pPr lvl="1"/>
            <a:r>
              <a:rPr lang="en-US" sz="2000" dirty="0" smtClean="0"/>
              <a:t>Instruction fetch</a:t>
            </a:r>
          </a:p>
          <a:p>
            <a:pPr lvl="1"/>
            <a:r>
              <a:rPr lang="en-US" sz="2000" dirty="0" smtClean="0"/>
              <a:t>Decode &amp; read registers</a:t>
            </a:r>
          </a:p>
          <a:p>
            <a:pPr lvl="1"/>
            <a:r>
              <a:rPr lang="en-US" sz="2000" dirty="0" smtClean="0"/>
              <a:t>Execute</a:t>
            </a:r>
          </a:p>
          <a:p>
            <a:pPr lvl="1"/>
            <a:r>
              <a:rPr lang="en-US" sz="2000" dirty="0" smtClean="0"/>
              <a:t>Memory</a:t>
            </a:r>
          </a:p>
          <a:p>
            <a:pPr lvl="1"/>
            <a:r>
              <a:rPr lang="en-US" sz="2000" dirty="0" smtClean="0"/>
              <a:t>Write-back</a:t>
            </a:r>
          </a:p>
          <a:p>
            <a:r>
              <a:rPr lang="en-US" sz="2400" dirty="0" smtClean="0"/>
              <a:t>Assume</a:t>
            </a:r>
          </a:p>
          <a:p>
            <a:pPr lvl="1"/>
            <a:r>
              <a:rPr lang="en-US" sz="2000" dirty="0" smtClean="0"/>
              <a:t>All ALU ops in 1 cycle</a:t>
            </a:r>
          </a:p>
          <a:p>
            <a:pPr lvl="1"/>
            <a:r>
              <a:rPr lang="en-US" sz="2000" dirty="0" smtClean="0"/>
              <a:t>All memory accesses in 1 cycle</a:t>
            </a:r>
          </a:p>
          <a:p>
            <a:pPr lvl="1"/>
            <a:r>
              <a:rPr lang="en-US" sz="2000" dirty="0" smtClean="0"/>
              <a:t>Branches resolved in D stage</a:t>
            </a:r>
            <a:endParaRPr lang="en-US" sz="2000" dirty="0"/>
          </a:p>
        </p:txBody>
      </p:sp>
      <p:sp>
        <p:nvSpPr>
          <p:cNvPr id="22" name="Content Placeholder 21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2674" cy="4648199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SAXPY (Y=A*X+Y)</a:t>
            </a:r>
            <a:endParaRPr lang="en-US" dirty="0" smtClean="0"/>
          </a:p>
          <a:p>
            <a:pPr marL="457200" lvl="1" indent="0">
              <a:buNone/>
            </a:pPr>
            <a:r>
              <a:rPr lang="en-US" sz="1600" dirty="0" err="1" smtClean="0"/>
              <a:t>int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en-US" sz="1600" dirty="0" smtClean="0"/>
              <a:t>; </a:t>
            </a:r>
          </a:p>
          <a:p>
            <a:pPr marL="457200" lvl="1" indent="0">
              <a:buNone/>
            </a:pPr>
            <a:r>
              <a:rPr lang="en-US" sz="1600" dirty="0" smtClean="0"/>
              <a:t>float X[N], Y[N]; </a:t>
            </a:r>
          </a:p>
          <a:p>
            <a:pPr marL="457200" lvl="1" indent="0">
              <a:buNone/>
            </a:pPr>
            <a:r>
              <a:rPr lang="en-US" sz="1600" dirty="0" smtClean="0"/>
              <a:t>for (i-0; </a:t>
            </a:r>
            <a:r>
              <a:rPr lang="en-US" sz="1600" dirty="0" err="1" smtClean="0"/>
              <a:t>i</a:t>
            </a:r>
            <a:r>
              <a:rPr lang="en-US" sz="1600" dirty="0" smtClean="0"/>
              <a:t>&lt;N; </a:t>
            </a:r>
            <a:r>
              <a:rPr lang="en-US" sz="1600" dirty="0" err="1" smtClean="0"/>
              <a:t>i</a:t>
            </a:r>
            <a:r>
              <a:rPr lang="en-US" sz="1600" dirty="0" smtClean="0"/>
              <a:t>++){ y[</a:t>
            </a:r>
            <a:r>
              <a:rPr lang="en-US" sz="1600" dirty="0" err="1" smtClean="0"/>
              <a:t>i</a:t>
            </a:r>
            <a:r>
              <a:rPr lang="en-US" sz="1600" dirty="0" smtClean="0"/>
              <a:t>] += a*X[</a:t>
            </a:r>
            <a:r>
              <a:rPr lang="en-US" sz="1600" dirty="0" err="1" smtClean="0"/>
              <a:t>i</a:t>
            </a:r>
            <a:r>
              <a:rPr lang="en-US" sz="1600" dirty="0" smtClean="0"/>
              <a:t>];}</a:t>
            </a:r>
          </a:p>
          <a:p>
            <a:pPr marL="457200" lvl="1" indent="0">
              <a:buNone/>
            </a:pPr>
            <a:endParaRPr lang="en-US" sz="1600" dirty="0" smtClean="0"/>
          </a:p>
          <a:p>
            <a:pPr marL="57150" indent="0">
              <a:buNone/>
            </a:pPr>
            <a:r>
              <a:rPr lang="en-US" sz="1600" dirty="0" smtClean="0">
                <a:solidFill>
                  <a:schemeClr val="tx1"/>
                </a:solidFill>
              </a:rPr>
              <a:t>loop</a:t>
            </a:r>
          </a:p>
          <a:p>
            <a:pPr marL="457200" lvl="1" indent="0">
              <a:buNone/>
            </a:pPr>
            <a:r>
              <a:rPr lang="en-US" sz="1600" dirty="0" err="1" smtClean="0"/>
              <a:t>l.s</a:t>
            </a:r>
            <a:r>
              <a:rPr lang="en-US" sz="1600" dirty="0" smtClean="0"/>
              <a:t>  		f1, 0(r2) 	// &amp;X in r2</a:t>
            </a:r>
          </a:p>
          <a:p>
            <a:pPr marL="457200" lvl="1" indent="0">
              <a:buNone/>
            </a:pPr>
            <a:r>
              <a:rPr lang="en-US" sz="1600" dirty="0" err="1" smtClean="0"/>
              <a:t>l.s</a:t>
            </a:r>
            <a:r>
              <a:rPr lang="en-US" sz="1600" dirty="0" smtClean="0"/>
              <a:t>  		f2, 0(r3) 	// &amp;Y in r3</a:t>
            </a:r>
          </a:p>
          <a:p>
            <a:pPr marL="457200" lvl="1" indent="0">
              <a:buNone/>
            </a:pPr>
            <a:r>
              <a:rPr lang="en-US" sz="1600" dirty="0" err="1" smtClean="0"/>
              <a:t>mult.s</a:t>
            </a:r>
            <a:r>
              <a:rPr lang="en-US" sz="1600" dirty="0" smtClean="0"/>
              <a:t>	f1, f1, f0 	// a in f0</a:t>
            </a:r>
          </a:p>
          <a:p>
            <a:pPr marL="457200" lvl="1" indent="0">
              <a:buNone/>
            </a:pPr>
            <a:r>
              <a:rPr lang="en-US" sz="1600" dirty="0" err="1" smtClean="0"/>
              <a:t>addi</a:t>
            </a:r>
            <a:r>
              <a:rPr lang="en-US" sz="1600" dirty="0" smtClean="0"/>
              <a:t>		r2, r2, 4</a:t>
            </a:r>
          </a:p>
          <a:p>
            <a:pPr marL="457200" lvl="1" indent="0">
              <a:buNone/>
            </a:pPr>
            <a:r>
              <a:rPr lang="en-US" sz="1600" dirty="0" err="1" smtClean="0"/>
              <a:t>add.s</a:t>
            </a:r>
            <a:r>
              <a:rPr lang="en-US" sz="1600" dirty="0" smtClean="0"/>
              <a:t>	f2, f2, f1</a:t>
            </a:r>
          </a:p>
          <a:p>
            <a:pPr marL="457200" lvl="1" indent="0">
              <a:buNone/>
            </a:pPr>
            <a:r>
              <a:rPr lang="en-US" sz="1600" dirty="0" err="1" smtClean="0"/>
              <a:t>addi</a:t>
            </a:r>
            <a:r>
              <a:rPr lang="en-US" sz="1600" dirty="0" smtClean="0"/>
              <a:t>		r3, r3, 4</a:t>
            </a:r>
          </a:p>
          <a:p>
            <a:pPr marL="457200" lvl="1" indent="0">
              <a:buNone/>
            </a:pPr>
            <a:r>
              <a:rPr lang="en-US" sz="1600" dirty="0" err="1" smtClean="0"/>
              <a:t>bneq</a:t>
            </a:r>
            <a:r>
              <a:rPr lang="en-US" sz="1600" dirty="0" smtClean="0"/>
              <a:t>		r2, r1, Loop // N+4 in r1</a:t>
            </a:r>
          </a:p>
          <a:p>
            <a:pPr marL="457200" lvl="1" indent="0">
              <a:buNone/>
            </a:pPr>
            <a:r>
              <a:rPr lang="en-US" sz="1600" dirty="0" err="1" smtClean="0"/>
              <a:t>s.s</a:t>
            </a:r>
            <a:r>
              <a:rPr lang="en-US" sz="1600" dirty="0" smtClean="0"/>
              <a:t>		f2, -4(r3)	// in </a:t>
            </a:r>
            <a:r>
              <a:rPr lang="en-US" sz="1600" dirty="0" err="1" smtClean="0"/>
              <a:t>br</a:t>
            </a:r>
            <a:r>
              <a:rPr lang="en-US" sz="1600" dirty="0" smtClean="0"/>
              <a:t> delay slot</a:t>
            </a:r>
          </a:p>
          <a:p>
            <a:pPr marL="457200" lvl="1" indent="0">
              <a:buNone/>
            </a:pPr>
            <a:endParaRPr lang="en-US" sz="1600" dirty="0"/>
          </a:p>
          <a:p>
            <a:pPr marL="57150" indent="0">
              <a:buNone/>
            </a:pPr>
            <a:r>
              <a:rPr lang="en-US" sz="1800" dirty="0" smtClean="0"/>
              <a:t>No stalls, 8 cycles per iteration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460148" y="1204784"/>
            <a:ext cx="3328149" cy="370764"/>
            <a:chOff x="889000" y="2466681"/>
            <a:chExt cx="3328149" cy="370764"/>
          </a:xfrm>
        </p:grpSpPr>
        <p:sp>
          <p:nvSpPr>
            <p:cNvPr id="5" name="Rectangle 4"/>
            <p:cNvSpPr/>
            <p:nvPr/>
          </p:nvSpPr>
          <p:spPr>
            <a:xfrm>
              <a:off x="2889457" y="2608821"/>
              <a:ext cx="83681" cy="59068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889000" y="2466681"/>
              <a:ext cx="3328149" cy="370764"/>
              <a:chOff x="889000" y="2466681"/>
              <a:chExt cx="3328149" cy="370764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889000" y="2466681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F</a:t>
                </a:r>
                <a:endParaRPr lang="en-US" dirty="0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1638300" y="2466681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D</a:t>
                </a:r>
                <a:endParaRPr lang="en-US" dirty="0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2374900" y="2466681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X</a:t>
                </a:r>
                <a:endParaRPr lang="en-US" dirty="0"/>
              </a:p>
            </p:txBody>
          </p:sp>
          <p:sp>
            <p:nvSpPr>
              <p:cNvPr id="16" name="Right Arrow 15"/>
              <p:cNvSpPr/>
              <p:nvPr/>
            </p:nvSpPr>
            <p:spPr>
              <a:xfrm>
                <a:off x="2095775" y="2596421"/>
                <a:ext cx="285454" cy="83420"/>
              </a:xfrm>
              <a:prstGeom prst="rightArrow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ight Arrow 16"/>
              <p:cNvSpPr/>
              <p:nvPr/>
            </p:nvSpPr>
            <p:spPr>
              <a:xfrm>
                <a:off x="1351683" y="2596421"/>
                <a:ext cx="285454" cy="83420"/>
              </a:xfrm>
              <a:prstGeom prst="rightArrow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ight Arrow 17"/>
              <p:cNvSpPr/>
              <p:nvPr/>
            </p:nvSpPr>
            <p:spPr>
              <a:xfrm>
                <a:off x="2832654" y="2597916"/>
                <a:ext cx="208388" cy="80430"/>
              </a:xfrm>
              <a:prstGeom prst="rightArrow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3046749" y="2469579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M</a:t>
                </a: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759949" y="2494545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W</a:t>
                </a:r>
              </a:p>
            </p:txBody>
          </p:sp>
          <p:sp>
            <p:nvSpPr>
              <p:cNvPr id="21" name="Right Arrow 20"/>
              <p:cNvSpPr/>
              <p:nvPr/>
            </p:nvSpPr>
            <p:spPr>
              <a:xfrm>
                <a:off x="3521456" y="2607873"/>
                <a:ext cx="221139" cy="89291"/>
              </a:xfrm>
              <a:prstGeom prst="rightArrow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2" name="Rectangle 11"/>
            <p:cNvSpPr/>
            <p:nvPr/>
          </p:nvSpPr>
          <p:spPr>
            <a:xfrm>
              <a:off x="2195397" y="2603900"/>
              <a:ext cx="45719" cy="63989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2172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improve the basic pipeline?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en-US" dirty="0" err="1" smtClean="0"/>
              <a:t>CPUtime</a:t>
            </a:r>
            <a:r>
              <a:rPr lang="en-US" dirty="0" smtClean="0"/>
              <a:t> = </a:t>
            </a:r>
            <a:r>
              <a:rPr lang="en-US" dirty="0" err="1" smtClean="0"/>
              <a:t>InstCnt</a:t>
            </a:r>
            <a:r>
              <a:rPr lang="en-US" dirty="0" smtClean="0"/>
              <a:t> * CPI * </a:t>
            </a:r>
            <a:r>
              <a:rPr lang="en-US" dirty="0" err="1" smtClean="0"/>
              <a:t>ClkCycleTime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CPI = ideal CPI + stalls per instruction</a:t>
            </a:r>
          </a:p>
          <a:p>
            <a:r>
              <a:rPr lang="en-US" dirty="0" smtClean="0"/>
              <a:t>Ideas?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4792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Wide Pipelines </a:t>
            </a:r>
            <a:r>
              <a:rPr lang="en-US" smtClean="0"/>
              <a:t>(Superscalar)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N instructions each clock cycle</a:t>
            </a:r>
          </a:p>
          <a:p>
            <a:pPr lvl="1"/>
            <a:r>
              <a:rPr lang="en-US" sz="2000" dirty="0" smtClean="0"/>
              <a:t>ideal CPI = 1/N</a:t>
            </a:r>
          </a:p>
          <a:p>
            <a:r>
              <a:rPr lang="en-US" sz="2400" dirty="0" smtClean="0"/>
              <a:t>Resources needed</a:t>
            </a:r>
          </a:p>
          <a:p>
            <a:pPr lvl="1"/>
            <a:r>
              <a:rPr lang="en-US" sz="2000" dirty="0" smtClean="0"/>
              <a:t>wider path to I$</a:t>
            </a:r>
          </a:p>
          <a:p>
            <a:pPr lvl="1"/>
            <a:r>
              <a:rPr lang="en-US" sz="2000" dirty="0" smtClean="0"/>
              <a:t>multi-ported register file</a:t>
            </a:r>
          </a:p>
          <a:p>
            <a:pPr lvl="1"/>
            <a:r>
              <a:rPr lang="en-US" sz="2000" dirty="0" smtClean="0"/>
              <a:t>detect dependencies &amp; implement forwarding,. </a:t>
            </a:r>
          </a:p>
          <a:p>
            <a:pPr lvl="1"/>
            <a:endParaRPr lang="en-US" sz="2000" dirty="0"/>
          </a:p>
        </p:txBody>
      </p:sp>
      <p:grpSp>
        <p:nvGrpSpPr>
          <p:cNvPr id="5" name="Group 4"/>
          <p:cNvGrpSpPr/>
          <p:nvPr/>
        </p:nvGrpSpPr>
        <p:grpSpPr>
          <a:xfrm>
            <a:off x="5024457" y="1904933"/>
            <a:ext cx="3328149" cy="370764"/>
            <a:chOff x="889000" y="2466681"/>
            <a:chExt cx="3328149" cy="370764"/>
          </a:xfrm>
        </p:grpSpPr>
        <p:sp>
          <p:nvSpPr>
            <p:cNvPr id="6" name="Rectangle 5"/>
            <p:cNvSpPr/>
            <p:nvPr/>
          </p:nvSpPr>
          <p:spPr>
            <a:xfrm>
              <a:off x="2889457" y="2608821"/>
              <a:ext cx="83681" cy="59068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889000" y="2466681"/>
              <a:ext cx="3328149" cy="370764"/>
              <a:chOff x="889000" y="2466681"/>
              <a:chExt cx="3328149" cy="370764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889000" y="2466681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F</a:t>
                </a:r>
                <a:endParaRPr lang="en-US" dirty="0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1638300" y="2466681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D</a:t>
                </a:r>
                <a:endParaRPr lang="en-US" dirty="0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2374900" y="2466681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X</a:t>
                </a:r>
                <a:endParaRPr lang="en-US" dirty="0"/>
              </a:p>
            </p:txBody>
          </p:sp>
          <p:sp>
            <p:nvSpPr>
              <p:cNvPr id="17" name="Right Arrow 16"/>
              <p:cNvSpPr/>
              <p:nvPr/>
            </p:nvSpPr>
            <p:spPr>
              <a:xfrm>
                <a:off x="2095775" y="2596421"/>
                <a:ext cx="285454" cy="83420"/>
              </a:xfrm>
              <a:prstGeom prst="rightArrow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ight Arrow 17"/>
              <p:cNvSpPr/>
              <p:nvPr/>
            </p:nvSpPr>
            <p:spPr>
              <a:xfrm>
                <a:off x="1351683" y="2596421"/>
                <a:ext cx="285454" cy="83420"/>
              </a:xfrm>
              <a:prstGeom prst="rightArrow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ight Arrow 18"/>
              <p:cNvSpPr/>
              <p:nvPr/>
            </p:nvSpPr>
            <p:spPr>
              <a:xfrm>
                <a:off x="2832654" y="2597916"/>
                <a:ext cx="208388" cy="80430"/>
              </a:xfrm>
              <a:prstGeom prst="rightArrow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046749" y="2469579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M</a:t>
                </a:r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3759949" y="2494545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W</a:t>
                </a:r>
              </a:p>
            </p:txBody>
          </p:sp>
          <p:sp>
            <p:nvSpPr>
              <p:cNvPr id="22" name="Right Arrow 21"/>
              <p:cNvSpPr/>
              <p:nvPr/>
            </p:nvSpPr>
            <p:spPr>
              <a:xfrm>
                <a:off x="3521456" y="2607873"/>
                <a:ext cx="221139" cy="89291"/>
              </a:xfrm>
              <a:prstGeom prst="rightArrow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8" name="Elbow Connector 7"/>
            <p:cNvCxnSpPr>
              <a:stCxn id="20" idx="3"/>
            </p:cNvCxnSpPr>
            <p:nvPr/>
          </p:nvCxnSpPr>
          <p:spPr>
            <a:xfrm flipH="1" flipV="1">
              <a:off x="1465837" y="2596053"/>
              <a:ext cx="2038112" cy="44976"/>
            </a:xfrm>
            <a:prstGeom prst="bentConnector5">
              <a:avLst>
                <a:gd name="adj1" fmla="val -3255"/>
                <a:gd name="adj2" fmla="val 1088458"/>
                <a:gd name="adj3" fmla="val 99922"/>
              </a:avLst>
            </a:prstGeom>
            <a:ln w="12700" cmpd="sng">
              <a:solidFill>
                <a:srgbClr val="FF0000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Elbow Connector 8"/>
            <p:cNvCxnSpPr>
              <a:stCxn id="20" idx="3"/>
              <a:endCxn id="13" idx="0"/>
            </p:cNvCxnSpPr>
            <p:nvPr/>
          </p:nvCxnSpPr>
          <p:spPr>
            <a:xfrm flipH="1" flipV="1">
              <a:off x="2218257" y="2603900"/>
              <a:ext cx="1285692" cy="37129"/>
            </a:xfrm>
            <a:prstGeom prst="bentConnector4">
              <a:avLst>
                <a:gd name="adj1" fmla="val -5911"/>
                <a:gd name="adj2" fmla="val 1316090"/>
              </a:avLst>
            </a:prstGeom>
            <a:ln w="12700" cmpd="sng">
              <a:solidFill>
                <a:srgbClr val="FF0000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Elbow Connector 9"/>
            <p:cNvCxnSpPr>
              <a:endCxn id="6" idx="0"/>
            </p:cNvCxnSpPr>
            <p:nvPr/>
          </p:nvCxnSpPr>
          <p:spPr>
            <a:xfrm rot="10800000">
              <a:off x="2931299" y="2608821"/>
              <a:ext cx="573991" cy="27954"/>
            </a:xfrm>
            <a:prstGeom prst="bentConnector4">
              <a:avLst>
                <a:gd name="adj1" fmla="val -14533"/>
                <a:gd name="adj2" fmla="val 1727767"/>
              </a:avLst>
            </a:prstGeom>
            <a:ln w="12700" cmpd="sng">
              <a:solidFill>
                <a:srgbClr val="FF0000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Elbow Connector 10"/>
            <p:cNvCxnSpPr>
              <a:stCxn id="16" idx="3"/>
            </p:cNvCxnSpPr>
            <p:nvPr/>
          </p:nvCxnSpPr>
          <p:spPr>
            <a:xfrm flipH="1">
              <a:off x="1471802" y="2638131"/>
              <a:ext cx="1360298" cy="19913"/>
            </a:xfrm>
            <a:prstGeom prst="bentConnector5">
              <a:avLst>
                <a:gd name="adj1" fmla="val -6311"/>
                <a:gd name="adj2" fmla="val 2008989"/>
                <a:gd name="adj3" fmla="val 99373"/>
              </a:avLst>
            </a:prstGeom>
            <a:ln w="12700" cmpd="sng">
              <a:solidFill>
                <a:srgbClr val="FF0000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Elbow Connector 11"/>
            <p:cNvCxnSpPr>
              <a:stCxn id="19" idx="1"/>
              <a:endCxn id="13" idx="2"/>
            </p:cNvCxnSpPr>
            <p:nvPr/>
          </p:nvCxnSpPr>
          <p:spPr>
            <a:xfrm rot="10800000" flipV="1">
              <a:off x="2218258" y="2638131"/>
              <a:ext cx="614397" cy="29758"/>
            </a:xfrm>
            <a:prstGeom prst="bentConnector4">
              <a:avLst>
                <a:gd name="adj1" fmla="val -12750"/>
                <a:gd name="adj2" fmla="val 1333406"/>
              </a:avLst>
            </a:prstGeom>
            <a:ln w="12700" cmpd="sng">
              <a:solidFill>
                <a:srgbClr val="FF0000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12"/>
            <p:cNvSpPr/>
            <p:nvPr/>
          </p:nvSpPr>
          <p:spPr>
            <a:xfrm>
              <a:off x="2195397" y="2603900"/>
              <a:ext cx="45719" cy="63989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117598" y="3757648"/>
            <a:ext cx="3328149" cy="370764"/>
            <a:chOff x="889000" y="2466681"/>
            <a:chExt cx="3328149" cy="370764"/>
          </a:xfrm>
        </p:grpSpPr>
        <p:sp>
          <p:nvSpPr>
            <p:cNvPr id="24" name="Rectangle 23"/>
            <p:cNvSpPr/>
            <p:nvPr/>
          </p:nvSpPr>
          <p:spPr>
            <a:xfrm>
              <a:off x="2889457" y="2608821"/>
              <a:ext cx="83681" cy="59068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889000" y="2466681"/>
              <a:ext cx="3328149" cy="370764"/>
              <a:chOff x="889000" y="2466681"/>
              <a:chExt cx="3328149" cy="370764"/>
            </a:xfrm>
          </p:grpSpPr>
          <p:sp>
            <p:nvSpPr>
              <p:cNvPr id="32" name="Rectangle 31"/>
              <p:cNvSpPr/>
              <p:nvPr/>
            </p:nvSpPr>
            <p:spPr>
              <a:xfrm>
                <a:off x="889000" y="2466681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F</a:t>
                </a:r>
                <a:endParaRPr lang="en-US" dirty="0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1638300" y="2466681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D</a:t>
                </a:r>
                <a:endParaRPr lang="en-US" dirty="0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2374900" y="2466681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X</a:t>
                </a:r>
                <a:endParaRPr lang="en-US" dirty="0"/>
              </a:p>
            </p:txBody>
          </p:sp>
          <p:sp>
            <p:nvSpPr>
              <p:cNvPr id="35" name="Right Arrow 34"/>
              <p:cNvSpPr/>
              <p:nvPr/>
            </p:nvSpPr>
            <p:spPr>
              <a:xfrm>
                <a:off x="2095775" y="2596421"/>
                <a:ext cx="285454" cy="83420"/>
              </a:xfrm>
              <a:prstGeom prst="rightArrow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ight Arrow 35"/>
              <p:cNvSpPr/>
              <p:nvPr/>
            </p:nvSpPr>
            <p:spPr>
              <a:xfrm>
                <a:off x="1351683" y="2596421"/>
                <a:ext cx="285454" cy="83420"/>
              </a:xfrm>
              <a:prstGeom prst="rightArrow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Right Arrow 36"/>
              <p:cNvSpPr/>
              <p:nvPr/>
            </p:nvSpPr>
            <p:spPr>
              <a:xfrm>
                <a:off x="2832654" y="2597916"/>
                <a:ext cx="208388" cy="80430"/>
              </a:xfrm>
              <a:prstGeom prst="rightArrow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3046749" y="2469579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M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3759949" y="2494545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W</a:t>
                </a:r>
              </a:p>
            </p:txBody>
          </p:sp>
          <p:sp>
            <p:nvSpPr>
              <p:cNvPr id="40" name="Right Arrow 39"/>
              <p:cNvSpPr/>
              <p:nvPr/>
            </p:nvSpPr>
            <p:spPr>
              <a:xfrm>
                <a:off x="3521456" y="2607873"/>
                <a:ext cx="221139" cy="89291"/>
              </a:xfrm>
              <a:prstGeom prst="rightArrow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6" name="Elbow Connector 25"/>
            <p:cNvCxnSpPr>
              <a:stCxn id="38" idx="3"/>
            </p:cNvCxnSpPr>
            <p:nvPr/>
          </p:nvCxnSpPr>
          <p:spPr>
            <a:xfrm flipH="1" flipV="1">
              <a:off x="1465837" y="2596053"/>
              <a:ext cx="2038112" cy="44976"/>
            </a:xfrm>
            <a:prstGeom prst="bentConnector5">
              <a:avLst>
                <a:gd name="adj1" fmla="val -3255"/>
                <a:gd name="adj2" fmla="val 1088458"/>
                <a:gd name="adj3" fmla="val 99922"/>
              </a:avLst>
            </a:prstGeom>
            <a:ln w="12700" cmpd="sng">
              <a:solidFill>
                <a:srgbClr val="FF0000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Elbow Connector 26"/>
            <p:cNvCxnSpPr>
              <a:stCxn id="38" idx="3"/>
              <a:endCxn id="31" idx="0"/>
            </p:cNvCxnSpPr>
            <p:nvPr/>
          </p:nvCxnSpPr>
          <p:spPr>
            <a:xfrm flipH="1" flipV="1">
              <a:off x="2218257" y="2603900"/>
              <a:ext cx="1285692" cy="37129"/>
            </a:xfrm>
            <a:prstGeom prst="bentConnector4">
              <a:avLst>
                <a:gd name="adj1" fmla="val -5911"/>
                <a:gd name="adj2" fmla="val 1316090"/>
              </a:avLst>
            </a:prstGeom>
            <a:ln w="12700" cmpd="sng">
              <a:solidFill>
                <a:srgbClr val="FF0000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Elbow Connector 27"/>
            <p:cNvCxnSpPr>
              <a:endCxn id="24" idx="0"/>
            </p:cNvCxnSpPr>
            <p:nvPr/>
          </p:nvCxnSpPr>
          <p:spPr>
            <a:xfrm rot="10800000">
              <a:off x="2931299" y="2608821"/>
              <a:ext cx="573991" cy="27954"/>
            </a:xfrm>
            <a:prstGeom prst="bentConnector4">
              <a:avLst>
                <a:gd name="adj1" fmla="val -14533"/>
                <a:gd name="adj2" fmla="val 1727767"/>
              </a:avLst>
            </a:prstGeom>
            <a:ln w="12700" cmpd="sng">
              <a:solidFill>
                <a:srgbClr val="FF0000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Elbow Connector 28"/>
            <p:cNvCxnSpPr>
              <a:stCxn id="34" idx="3"/>
            </p:cNvCxnSpPr>
            <p:nvPr/>
          </p:nvCxnSpPr>
          <p:spPr>
            <a:xfrm flipH="1">
              <a:off x="1471802" y="2638131"/>
              <a:ext cx="1360298" cy="19913"/>
            </a:xfrm>
            <a:prstGeom prst="bentConnector5">
              <a:avLst>
                <a:gd name="adj1" fmla="val -6311"/>
                <a:gd name="adj2" fmla="val 2008989"/>
                <a:gd name="adj3" fmla="val 99373"/>
              </a:avLst>
            </a:prstGeom>
            <a:ln w="12700" cmpd="sng">
              <a:solidFill>
                <a:srgbClr val="FF0000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Elbow Connector 29"/>
            <p:cNvCxnSpPr>
              <a:stCxn id="37" idx="1"/>
              <a:endCxn id="31" idx="2"/>
            </p:cNvCxnSpPr>
            <p:nvPr/>
          </p:nvCxnSpPr>
          <p:spPr>
            <a:xfrm rot="10800000" flipV="1">
              <a:off x="2218258" y="2638131"/>
              <a:ext cx="614397" cy="29758"/>
            </a:xfrm>
            <a:prstGeom prst="bentConnector4">
              <a:avLst>
                <a:gd name="adj1" fmla="val -12750"/>
                <a:gd name="adj2" fmla="val 1333406"/>
              </a:avLst>
            </a:prstGeom>
            <a:ln w="12700" cmpd="sng">
              <a:solidFill>
                <a:srgbClr val="FF0000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30"/>
            <p:cNvSpPr/>
            <p:nvPr/>
          </p:nvSpPr>
          <p:spPr>
            <a:xfrm>
              <a:off x="2195397" y="2603900"/>
              <a:ext cx="45719" cy="63989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5139747" y="5473171"/>
            <a:ext cx="3328149" cy="370764"/>
            <a:chOff x="889000" y="2466681"/>
            <a:chExt cx="3328149" cy="370764"/>
          </a:xfrm>
        </p:grpSpPr>
        <p:sp>
          <p:nvSpPr>
            <p:cNvPr id="42" name="Rectangle 41"/>
            <p:cNvSpPr/>
            <p:nvPr/>
          </p:nvSpPr>
          <p:spPr>
            <a:xfrm>
              <a:off x="2889457" y="2608821"/>
              <a:ext cx="83681" cy="59068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3" name="Group 42"/>
            <p:cNvGrpSpPr/>
            <p:nvPr/>
          </p:nvGrpSpPr>
          <p:grpSpPr>
            <a:xfrm>
              <a:off x="889000" y="2466681"/>
              <a:ext cx="3328149" cy="370764"/>
              <a:chOff x="889000" y="2466681"/>
              <a:chExt cx="3328149" cy="370764"/>
            </a:xfrm>
          </p:grpSpPr>
          <p:sp>
            <p:nvSpPr>
              <p:cNvPr id="50" name="Rectangle 49"/>
              <p:cNvSpPr/>
              <p:nvPr/>
            </p:nvSpPr>
            <p:spPr>
              <a:xfrm>
                <a:off x="889000" y="2466681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F</a:t>
                </a:r>
                <a:endParaRPr lang="en-US" dirty="0"/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1638300" y="2466681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D</a:t>
                </a:r>
                <a:endParaRPr lang="en-US" dirty="0"/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2374900" y="2466681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X</a:t>
                </a:r>
                <a:endParaRPr lang="en-US" dirty="0"/>
              </a:p>
            </p:txBody>
          </p:sp>
          <p:sp>
            <p:nvSpPr>
              <p:cNvPr id="53" name="Right Arrow 52"/>
              <p:cNvSpPr/>
              <p:nvPr/>
            </p:nvSpPr>
            <p:spPr>
              <a:xfrm>
                <a:off x="2095775" y="2596421"/>
                <a:ext cx="285454" cy="83420"/>
              </a:xfrm>
              <a:prstGeom prst="rightArrow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Right Arrow 53"/>
              <p:cNvSpPr/>
              <p:nvPr/>
            </p:nvSpPr>
            <p:spPr>
              <a:xfrm>
                <a:off x="1351683" y="2596421"/>
                <a:ext cx="285454" cy="83420"/>
              </a:xfrm>
              <a:prstGeom prst="rightArrow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Right Arrow 54"/>
              <p:cNvSpPr/>
              <p:nvPr/>
            </p:nvSpPr>
            <p:spPr>
              <a:xfrm>
                <a:off x="2832654" y="2597916"/>
                <a:ext cx="208388" cy="80430"/>
              </a:xfrm>
              <a:prstGeom prst="rightArrow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3046749" y="2469579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M</a:t>
                </a: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3759949" y="2494545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W</a:t>
                </a:r>
              </a:p>
            </p:txBody>
          </p:sp>
          <p:sp>
            <p:nvSpPr>
              <p:cNvPr id="58" name="Right Arrow 57"/>
              <p:cNvSpPr/>
              <p:nvPr/>
            </p:nvSpPr>
            <p:spPr>
              <a:xfrm>
                <a:off x="3521456" y="2607873"/>
                <a:ext cx="221139" cy="89291"/>
              </a:xfrm>
              <a:prstGeom prst="rightArrow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4" name="Elbow Connector 43"/>
            <p:cNvCxnSpPr>
              <a:stCxn id="56" idx="3"/>
            </p:cNvCxnSpPr>
            <p:nvPr/>
          </p:nvCxnSpPr>
          <p:spPr>
            <a:xfrm flipH="1" flipV="1">
              <a:off x="1465837" y="2596053"/>
              <a:ext cx="2038112" cy="44976"/>
            </a:xfrm>
            <a:prstGeom prst="bentConnector5">
              <a:avLst>
                <a:gd name="adj1" fmla="val -3255"/>
                <a:gd name="adj2" fmla="val 1088458"/>
                <a:gd name="adj3" fmla="val 99922"/>
              </a:avLst>
            </a:prstGeom>
            <a:ln w="12700" cmpd="sng">
              <a:solidFill>
                <a:srgbClr val="FF0000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Elbow Connector 44"/>
            <p:cNvCxnSpPr>
              <a:stCxn id="56" idx="3"/>
              <a:endCxn id="49" idx="0"/>
            </p:cNvCxnSpPr>
            <p:nvPr/>
          </p:nvCxnSpPr>
          <p:spPr>
            <a:xfrm flipH="1" flipV="1">
              <a:off x="2218257" y="2603900"/>
              <a:ext cx="1285692" cy="37129"/>
            </a:xfrm>
            <a:prstGeom prst="bentConnector4">
              <a:avLst>
                <a:gd name="adj1" fmla="val -5911"/>
                <a:gd name="adj2" fmla="val 1316090"/>
              </a:avLst>
            </a:prstGeom>
            <a:ln w="12700" cmpd="sng">
              <a:solidFill>
                <a:srgbClr val="FF0000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Elbow Connector 45"/>
            <p:cNvCxnSpPr>
              <a:endCxn id="42" idx="0"/>
            </p:cNvCxnSpPr>
            <p:nvPr/>
          </p:nvCxnSpPr>
          <p:spPr>
            <a:xfrm rot="10800000">
              <a:off x="2931299" y="2608821"/>
              <a:ext cx="573991" cy="27954"/>
            </a:xfrm>
            <a:prstGeom prst="bentConnector4">
              <a:avLst>
                <a:gd name="adj1" fmla="val -14533"/>
                <a:gd name="adj2" fmla="val 1727767"/>
              </a:avLst>
            </a:prstGeom>
            <a:ln w="12700" cmpd="sng">
              <a:solidFill>
                <a:srgbClr val="FF0000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Elbow Connector 46"/>
            <p:cNvCxnSpPr>
              <a:stCxn id="52" idx="3"/>
            </p:cNvCxnSpPr>
            <p:nvPr/>
          </p:nvCxnSpPr>
          <p:spPr>
            <a:xfrm flipH="1">
              <a:off x="1471802" y="2638131"/>
              <a:ext cx="1360298" cy="19913"/>
            </a:xfrm>
            <a:prstGeom prst="bentConnector5">
              <a:avLst>
                <a:gd name="adj1" fmla="val -6311"/>
                <a:gd name="adj2" fmla="val 2008989"/>
                <a:gd name="adj3" fmla="val 99373"/>
              </a:avLst>
            </a:prstGeom>
            <a:ln w="12700" cmpd="sng">
              <a:solidFill>
                <a:srgbClr val="FF0000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Elbow Connector 47"/>
            <p:cNvCxnSpPr>
              <a:stCxn id="55" idx="1"/>
              <a:endCxn id="49" idx="2"/>
            </p:cNvCxnSpPr>
            <p:nvPr/>
          </p:nvCxnSpPr>
          <p:spPr>
            <a:xfrm rot="10800000" flipV="1">
              <a:off x="2218258" y="2638131"/>
              <a:ext cx="614397" cy="29758"/>
            </a:xfrm>
            <a:prstGeom prst="bentConnector4">
              <a:avLst>
                <a:gd name="adj1" fmla="val -12750"/>
                <a:gd name="adj2" fmla="val 1333406"/>
              </a:avLst>
            </a:prstGeom>
            <a:ln w="12700" cmpd="sng">
              <a:solidFill>
                <a:srgbClr val="FF0000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Rectangle 48"/>
            <p:cNvSpPr/>
            <p:nvPr/>
          </p:nvSpPr>
          <p:spPr>
            <a:xfrm>
              <a:off x="2195397" y="2603900"/>
              <a:ext cx="45719" cy="63989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9" name="Straight Arrow Connector 58"/>
          <p:cNvCxnSpPr>
            <a:stCxn id="40" idx="1"/>
            <a:endCxn id="55" idx="0"/>
          </p:cNvCxnSpPr>
          <p:nvPr/>
        </p:nvCxnSpPr>
        <p:spPr>
          <a:xfrm flipH="1">
            <a:off x="7251574" y="3943486"/>
            <a:ext cx="498480" cy="1660920"/>
          </a:xfrm>
          <a:prstGeom prst="straightConnector1">
            <a:avLst/>
          </a:prstGeom>
          <a:ln w="12700" cmpd="sng">
            <a:solidFill>
              <a:srgbClr val="FF6600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56" idx="3"/>
            <a:endCxn id="24" idx="2"/>
          </p:cNvCxnSpPr>
          <p:nvPr/>
        </p:nvCxnSpPr>
        <p:spPr>
          <a:xfrm flipH="1" flipV="1">
            <a:off x="7159896" y="3958856"/>
            <a:ext cx="594800" cy="1688663"/>
          </a:xfrm>
          <a:prstGeom prst="straightConnector1">
            <a:avLst/>
          </a:prstGeom>
          <a:ln w="12700" cmpd="sng">
            <a:solidFill>
              <a:srgbClr val="FF6600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58" idx="1"/>
          </p:cNvCxnSpPr>
          <p:nvPr/>
        </p:nvCxnSpPr>
        <p:spPr>
          <a:xfrm flipH="1" flipV="1">
            <a:off x="6465668" y="3940290"/>
            <a:ext cx="1306535" cy="1718719"/>
          </a:xfrm>
          <a:prstGeom prst="straightConnector1">
            <a:avLst/>
          </a:prstGeom>
          <a:ln w="12700" cmpd="sng">
            <a:solidFill>
              <a:srgbClr val="FF6600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56" idx="3"/>
          </p:cNvCxnSpPr>
          <p:nvPr/>
        </p:nvCxnSpPr>
        <p:spPr>
          <a:xfrm flipH="1" flipV="1">
            <a:off x="5706606" y="3956656"/>
            <a:ext cx="2048090" cy="1690863"/>
          </a:xfrm>
          <a:prstGeom prst="straightConnector1">
            <a:avLst/>
          </a:prstGeom>
          <a:ln w="12700" cmpd="sng">
            <a:solidFill>
              <a:srgbClr val="FF6600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40" idx="1"/>
            <a:endCxn id="53" idx="3"/>
          </p:cNvCxnSpPr>
          <p:nvPr/>
        </p:nvCxnSpPr>
        <p:spPr>
          <a:xfrm flipH="1">
            <a:off x="6631976" y="3943486"/>
            <a:ext cx="1118078" cy="1701135"/>
          </a:xfrm>
          <a:prstGeom prst="straightConnector1">
            <a:avLst/>
          </a:prstGeom>
          <a:ln w="12700" cmpd="sng">
            <a:solidFill>
              <a:srgbClr val="FF6600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40" idx="1"/>
            <a:endCxn id="51" idx="1"/>
          </p:cNvCxnSpPr>
          <p:nvPr/>
        </p:nvCxnSpPr>
        <p:spPr>
          <a:xfrm flipH="1">
            <a:off x="5889047" y="3943486"/>
            <a:ext cx="1861007" cy="1701135"/>
          </a:xfrm>
          <a:prstGeom prst="straightConnector1">
            <a:avLst/>
          </a:prstGeom>
          <a:ln w="12700" cmpd="sng">
            <a:solidFill>
              <a:srgbClr val="FF6600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endCxn id="54" idx="3"/>
          </p:cNvCxnSpPr>
          <p:nvPr/>
        </p:nvCxnSpPr>
        <p:spPr>
          <a:xfrm flipH="1">
            <a:off x="5887884" y="3916779"/>
            <a:ext cx="1200503" cy="1727842"/>
          </a:xfrm>
          <a:prstGeom prst="straightConnector1">
            <a:avLst/>
          </a:prstGeom>
          <a:ln w="12700" cmpd="sng">
            <a:solidFill>
              <a:srgbClr val="3366FF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34" idx="3"/>
            <a:endCxn id="53" idx="2"/>
          </p:cNvCxnSpPr>
          <p:nvPr/>
        </p:nvCxnSpPr>
        <p:spPr>
          <a:xfrm flipH="1">
            <a:off x="6590266" y="3929098"/>
            <a:ext cx="470432" cy="1757233"/>
          </a:xfrm>
          <a:prstGeom prst="straightConnector1">
            <a:avLst/>
          </a:prstGeom>
          <a:ln w="12700" cmpd="sng">
            <a:solidFill>
              <a:srgbClr val="3366FF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40" idx="1"/>
            <a:endCxn id="51" idx="1"/>
          </p:cNvCxnSpPr>
          <p:nvPr/>
        </p:nvCxnSpPr>
        <p:spPr>
          <a:xfrm flipH="1">
            <a:off x="5889047" y="3943486"/>
            <a:ext cx="1861007" cy="1701135"/>
          </a:xfrm>
          <a:prstGeom prst="straightConnector1">
            <a:avLst/>
          </a:prstGeom>
          <a:ln w="12700" cmpd="sng">
            <a:solidFill>
              <a:srgbClr val="3366FF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40" idx="1"/>
            <a:endCxn id="53" idx="2"/>
          </p:cNvCxnSpPr>
          <p:nvPr/>
        </p:nvCxnSpPr>
        <p:spPr>
          <a:xfrm flipH="1">
            <a:off x="6590266" y="3943486"/>
            <a:ext cx="1159788" cy="1742845"/>
          </a:xfrm>
          <a:prstGeom prst="straightConnector1">
            <a:avLst/>
          </a:prstGeom>
          <a:ln w="12700" cmpd="sng">
            <a:solidFill>
              <a:srgbClr val="3366FF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40" idx="1"/>
            <a:endCxn id="55" idx="0"/>
          </p:cNvCxnSpPr>
          <p:nvPr/>
        </p:nvCxnSpPr>
        <p:spPr>
          <a:xfrm flipH="1">
            <a:off x="7251574" y="3943486"/>
            <a:ext cx="498480" cy="1660920"/>
          </a:xfrm>
          <a:prstGeom prst="straightConnector1">
            <a:avLst/>
          </a:prstGeom>
          <a:ln w="12700" cmpd="sng">
            <a:solidFill>
              <a:srgbClr val="3366FF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36566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Wide Pipelines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56060"/>
            <a:ext cx="4038600" cy="497010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Simplify: one integer and one floating-point per cycle</a:t>
            </a:r>
          </a:p>
          <a:p>
            <a:pPr lvl="1"/>
            <a:r>
              <a:rPr lang="en-US" sz="2000" dirty="0" smtClean="0"/>
              <a:t>separate register files, no forwarding between them</a:t>
            </a:r>
          </a:p>
          <a:p>
            <a:pPr lvl="1"/>
            <a:r>
              <a:rPr lang="en-US" sz="2000" dirty="0" smtClean="0"/>
              <a:t>load/store are integer</a:t>
            </a:r>
          </a:p>
          <a:p>
            <a:endParaRPr lang="en-US" dirty="0" smtClean="0"/>
          </a:p>
          <a:p>
            <a:r>
              <a:rPr lang="en-US" dirty="0" smtClean="0"/>
              <a:t>Issues</a:t>
            </a:r>
          </a:p>
          <a:p>
            <a:pPr lvl="1"/>
            <a:r>
              <a:rPr lang="en-US" dirty="0" smtClean="0"/>
              <a:t>branch hazards &amp; delay slots</a:t>
            </a:r>
          </a:p>
          <a:p>
            <a:pPr lvl="1"/>
            <a:r>
              <a:rPr lang="en-US" dirty="0" smtClean="0"/>
              <a:t>forwarding</a:t>
            </a:r>
          </a:p>
          <a:p>
            <a:pPr lvl="1"/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64202"/>
            <a:ext cx="4410106" cy="496196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SAXPY</a:t>
            </a:r>
          </a:p>
          <a:p>
            <a:pPr marL="0" indent="0">
              <a:buNone/>
            </a:pPr>
            <a:endParaRPr lang="en-US" sz="1600" dirty="0">
              <a:solidFill>
                <a:schemeClr val="tx1"/>
              </a:solidFill>
            </a:endParaRPr>
          </a:p>
          <a:p>
            <a:pPr marL="57150" indent="0">
              <a:buNone/>
            </a:pPr>
            <a:r>
              <a:rPr lang="en-US" sz="1600" dirty="0" err="1">
                <a:solidFill>
                  <a:srgbClr val="000000"/>
                </a:solidFill>
              </a:rPr>
              <a:t>l.s</a:t>
            </a:r>
            <a:r>
              <a:rPr lang="en-US" sz="1600" dirty="0">
                <a:solidFill>
                  <a:srgbClr val="000000"/>
                </a:solidFill>
              </a:rPr>
              <a:t>  	</a:t>
            </a:r>
            <a:r>
              <a:rPr lang="en-US" sz="1600" dirty="0" smtClean="0">
                <a:solidFill>
                  <a:srgbClr val="000000"/>
                </a:solidFill>
              </a:rPr>
              <a:t>     f1</a:t>
            </a:r>
            <a:r>
              <a:rPr lang="en-US" sz="1600" dirty="0">
                <a:solidFill>
                  <a:srgbClr val="000000"/>
                </a:solidFill>
              </a:rPr>
              <a:t>, 0(r2) 	</a:t>
            </a:r>
            <a:r>
              <a:rPr lang="en-US" sz="1600" dirty="0" smtClean="0">
                <a:solidFill>
                  <a:srgbClr val="000000"/>
                </a:solidFill>
              </a:rPr>
              <a:t>-</a:t>
            </a:r>
          </a:p>
          <a:p>
            <a:pPr marL="57150" indent="0">
              <a:buNone/>
            </a:pPr>
            <a:r>
              <a:rPr lang="en-US" sz="1600" dirty="0" err="1" smtClean="0">
                <a:solidFill>
                  <a:srgbClr val="000000"/>
                </a:solidFill>
              </a:rPr>
              <a:t>l.s</a:t>
            </a:r>
            <a:r>
              <a:rPr lang="en-US" sz="1600" dirty="0" smtClean="0">
                <a:solidFill>
                  <a:srgbClr val="000000"/>
                </a:solidFill>
              </a:rPr>
              <a:t>  </a:t>
            </a:r>
            <a:r>
              <a:rPr lang="en-US" sz="1600" dirty="0">
                <a:solidFill>
                  <a:srgbClr val="000000"/>
                </a:solidFill>
              </a:rPr>
              <a:t>	</a:t>
            </a:r>
            <a:r>
              <a:rPr lang="en-US" sz="1600" dirty="0" smtClean="0">
                <a:solidFill>
                  <a:srgbClr val="000000"/>
                </a:solidFill>
              </a:rPr>
              <a:t>     f2</a:t>
            </a:r>
            <a:r>
              <a:rPr lang="en-US" sz="1600" dirty="0">
                <a:solidFill>
                  <a:srgbClr val="000000"/>
                </a:solidFill>
              </a:rPr>
              <a:t>, 0(r3) 	</a:t>
            </a:r>
            <a:r>
              <a:rPr lang="en-US" sz="1600" dirty="0" smtClean="0">
                <a:solidFill>
                  <a:srgbClr val="000000"/>
                </a:solidFill>
              </a:rPr>
              <a:t>-</a:t>
            </a:r>
          </a:p>
          <a:p>
            <a:pPr marL="57150" indent="0">
              <a:buNone/>
            </a:pPr>
            <a:r>
              <a:rPr lang="en-US" sz="1600" dirty="0" err="1" smtClean="0">
                <a:solidFill>
                  <a:srgbClr val="000000"/>
                </a:solidFill>
              </a:rPr>
              <a:t>addi</a:t>
            </a:r>
            <a:r>
              <a:rPr lang="en-US" sz="1600" dirty="0">
                <a:solidFill>
                  <a:srgbClr val="000000"/>
                </a:solidFill>
              </a:rPr>
              <a:t>	</a:t>
            </a:r>
            <a:r>
              <a:rPr lang="en-US" sz="1600" dirty="0" smtClean="0">
                <a:solidFill>
                  <a:srgbClr val="000000"/>
                </a:solidFill>
              </a:rPr>
              <a:t>     r2</a:t>
            </a:r>
            <a:r>
              <a:rPr lang="en-US" sz="1600" dirty="0">
                <a:solidFill>
                  <a:srgbClr val="000000"/>
                </a:solidFill>
              </a:rPr>
              <a:t>, r2, </a:t>
            </a:r>
            <a:r>
              <a:rPr lang="en-US" sz="1600" dirty="0" smtClean="0">
                <a:solidFill>
                  <a:srgbClr val="000000"/>
                </a:solidFill>
              </a:rPr>
              <a:t>4	</a:t>
            </a:r>
            <a:r>
              <a:rPr lang="en-US" sz="1600" dirty="0" err="1" smtClean="0">
                <a:solidFill>
                  <a:srgbClr val="000000"/>
                </a:solidFill>
              </a:rPr>
              <a:t>mult.s</a:t>
            </a:r>
            <a:r>
              <a:rPr lang="en-US" sz="1600" dirty="0" smtClean="0">
                <a:solidFill>
                  <a:srgbClr val="000000"/>
                </a:solidFill>
              </a:rPr>
              <a:t>   </a:t>
            </a:r>
            <a:r>
              <a:rPr lang="en-US" sz="1600" dirty="0">
                <a:solidFill>
                  <a:srgbClr val="000000"/>
                </a:solidFill>
              </a:rPr>
              <a:t>f1, f1, f0</a:t>
            </a:r>
          </a:p>
          <a:p>
            <a:pPr marL="57150" indent="0">
              <a:buNone/>
            </a:pPr>
            <a:r>
              <a:rPr lang="en-US" sz="1600" dirty="0" err="1" smtClean="0">
                <a:solidFill>
                  <a:srgbClr val="000000"/>
                </a:solidFill>
              </a:rPr>
              <a:t>addi</a:t>
            </a:r>
            <a:r>
              <a:rPr lang="en-US" sz="1600" dirty="0">
                <a:solidFill>
                  <a:srgbClr val="000000"/>
                </a:solidFill>
              </a:rPr>
              <a:t>	</a:t>
            </a:r>
            <a:r>
              <a:rPr lang="en-US" sz="1600" dirty="0" smtClean="0">
                <a:solidFill>
                  <a:srgbClr val="000000"/>
                </a:solidFill>
              </a:rPr>
              <a:t>     r3</a:t>
            </a:r>
            <a:r>
              <a:rPr lang="en-US" sz="1600" dirty="0">
                <a:solidFill>
                  <a:srgbClr val="000000"/>
                </a:solidFill>
              </a:rPr>
              <a:t>, r3, </a:t>
            </a:r>
            <a:r>
              <a:rPr lang="en-US" sz="1600" dirty="0" smtClean="0">
                <a:solidFill>
                  <a:srgbClr val="000000"/>
                </a:solidFill>
              </a:rPr>
              <a:t>4	</a:t>
            </a:r>
            <a:r>
              <a:rPr lang="en-US" sz="1600" dirty="0" err="1" smtClean="0">
                <a:solidFill>
                  <a:srgbClr val="000000"/>
                </a:solidFill>
              </a:rPr>
              <a:t>add.s</a:t>
            </a:r>
            <a:r>
              <a:rPr lang="en-US" sz="1600" dirty="0" smtClean="0">
                <a:solidFill>
                  <a:srgbClr val="000000"/>
                </a:solidFill>
              </a:rPr>
              <a:t>    </a:t>
            </a:r>
            <a:r>
              <a:rPr lang="en-US" sz="1600" dirty="0">
                <a:solidFill>
                  <a:srgbClr val="000000"/>
                </a:solidFill>
              </a:rPr>
              <a:t>f2, f2, </a:t>
            </a:r>
            <a:r>
              <a:rPr lang="en-US" sz="1600" dirty="0" smtClean="0">
                <a:solidFill>
                  <a:srgbClr val="000000"/>
                </a:solidFill>
              </a:rPr>
              <a:t>f1</a:t>
            </a:r>
            <a:endParaRPr lang="en-US" sz="1600" dirty="0">
              <a:solidFill>
                <a:srgbClr val="000000"/>
              </a:solidFill>
            </a:endParaRPr>
          </a:p>
          <a:p>
            <a:pPr marL="57150" indent="0">
              <a:buNone/>
            </a:pPr>
            <a:r>
              <a:rPr lang="en-US" sz="1600" dirty="0" err="1" smtClean="0">
                <a:solidFill>
                  <a:srgbClr val="000000"/>
                </a:solidFill>
              </a:rPr>
              <a:t>bneq</a:t>
            </a:r>
            <a:r>
              <a:rPr lang="en-US" sz="1600" dirty="0" smtClean="0">
                <a:solidFill>
                  <a:srgbClr val="000000"/>
                </a:solidFill>
              </a:rPr>
              <a:t>     r2</a:t>
            </a:r>
            <a:r>
              <a:rPr lang="en-US" sz="1600" dirty="0">
                <a:solidFill>
                  <a:srgbClr val="000000"/>
                </a:solidFill>
              </a:rPr>
              <a:t>, r1, </a:t>
            </a:r>
            <a:r>
              <a:rPr lang="en-US" sz="1600" dirty="0" smtClean="0">
                <a:solidFill>
                  <a:srgbClr val="000000"/>
                </a:solidFill>
              </a:rPr>
              <a:t>Loop	-</a:t>
            </a:r>
            <a:endParaRPr lang="en-US" sz="1600" dirty="0">
              <a:solidFill>
                <a:srgbClr val="000000"/>
              </a:solidFill>
            </a:endParaRPr>
          </a:p>
          <a:p>
            <a:pPr marL="57150" indent="0">
              <a:buNone/>
            </a:pPr>
            <a:r>
              <a:rPr lang="en-US" sz="1600" dirty="0" err="1">
                <a:solidFill>
                  <a:srgbClr val="000000"/>
                </a:solidFill>
              </a:rPr>
              <a:t>s.s</a:t>
            </a:r>
            <a:r>
              <a:rPr lang="en-US" sz="1600" dirty="0">
                <a:solidFill>
                  <a:srgbClr val="000000"/>
                </a:solidFill>
              </a:rPr>
              <a:t>	</a:t>
            </a:r>
            <a:r>
              <a:rPr lang="en-US" sz="1600" dirty="0" smtClean="0">
                <a:solidFill>
                  <a:srgbClr val="000000"/>
                </a:solidFill>
              </a:rPr>
              <a:t>     f2</a:t>
            </a:r>
            <a:r>
              <a:rPr lang="en-US" sz="1600" dirty="0">
                <a:solidFill>
                  <a:srgbClr val="000000"/>
                </a:solidFill>
              </a:rPr>
              <a:t>, -4(r3)	</a:t>
            </a:r>
            <a:r>
              <a:rPr lang="en-US" sz="1600" dirty="0" smtClean="0">
                <a:solidFill>
                  <a:srgbClr val="000000"/>
                </a:solidFill>
              </a:rPr>
              <a:t>-</a:t>
            </a:r>
            <a:endParaRPr lang="en-US" sz="1600" dirty="0">
              <a:solidFill>
                <a:srgbClr val="000000"/>
              </a:solidFill>
            </a:endParaRPr>
          </a:p>
          <a:p>
            <a:pPr marL="457200" lvl="1" indent="0">
              <a:buNone/>
            </a:pPr>
            <a:endParaRPr lang="en-US" sz="1600" dirty="0"/>
          </a:p>
          <a:p>
            <a:pPr marL="57150" indent="0">
              <a:buNone/>
            </a:pPr>
            <a:r>
              <a:rPr lang="en-US" sz="1800" dirty="0"/>
              <a:t>6</a:t>
            </a:r>
            <a:r>
              <a:rPr lang="en-US" sz="1800" dirty="0" smtClean="0"/>
              <a:t> </a:t>
            </a:r>
            <a:r>
              <a:rPr lang="en-US" sz="1800" dirty="0"/>
              <a:t>cycles per </a:t>
            </a:r>
            <a:r>
              <a:rPr lang="en-US" sz="1800" dirty="0" smtClean="0"/>
              <a:t>iteration, 33% better</a:t>
            </a:r>
            <a:endParaRPr lang="en-US" sz="1800" dirty="0"/>
          </a:p>
        </p:txBody>
      </p:sp>
      <p:grpSp>
        <p:nvGrpSpPr>
          <p:cNvPr id="5" name="Group 4"/>
          <p:cNvGrpSpPr/>
          <p:nvPr/>
        </p:nvGrpSpPr>
        <p:grpSpPr>
          <a:xfrm>
            <a:off x="5139747" y="4696163"/>
            <a:ext cx="3328149" cy="370764"/>
            <a:chOff x="889000" y="2466681"/>
            <a:chExt cx="3328149" cy="370764"/>
          </a:xfrm>
        </p:grpSpPr>
        <p:sp>
          <p:nvSpPr>
            <p:cNvPr id="6" name="Rectangle 5"/>
            <p:cNvSpPr/>
            <p:nvPr/>
          </p:nvSpPr>
          <p:spPr>
            <a:xfrm>
              <a:off x="2889457" y="2608821"/>
              <a:ext cx="83681" cy="59068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889000" y="2466681"/>
              <a:ext cx="3328149" cy="370764"/>
              <a:chOff x="889000" y="2466681"/>
              <a:chExt cx="3328149" cy="370764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889000" y="2466681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F</a:t>
                </a:r>
                <a:endParaRPr lang="en-US" dirty="0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1638300" y="2466681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D</a:t>
                </a:r>
                <a:endParaRPr lang="en-US" dirty="0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2374900" y="2466681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X</a:t>
                </a:r>
                <a:endParaRPr lang="en-US" dirty="0"/>
              </a:p>
            </p:txBody>
          </p:sp>
          <p:sp>
            <p:nvSpPr>
              <p:cNvPr id="17" name="Right Arrow 16"/>
              <p:cNvSpPr/>
              <p:nvPr/>
            </p:nvSpPr>
            <p:spPr>
              <a:xfrm>
                <a:off x="2095775" y="2596421"/>
                <a:ext cx="285454" cy="83420"/>
              </a:xfrm>
              <a:prstGeom prst="rightArrow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ight Arrow 17"/>
              <p:cNvSpPr/>
              <p:nvPr/>
            </p:nvSpPr>
            <p:spPr>
              <a:xfrm>
                <a:off x="1351683" y="2596421"/>
                <a:ext cx="285454" cy="83420"/>
              </a:xfrm>
              <a:prstGeom prst="rightArrow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ight Arrow 18"/>
              <p:cNvSpPr/>
              <p:nvPr/>
            </p:nvSpPr>
            <p:spPr>
              <a:xfrm>
                <a:off x="2832654" y="2597916"/>
                <a:ext cx="208388" cy="80430"/>
              </a:xfrm>
              <a:prstGeom prst="rightArrow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046749" y="2469579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M</a:t>
                </a:r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3759949" y="2494545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W</a:t>
                </a:r>
              </a:p>
            </p:txBody>
          </p:sp>
          <p:sp>
            <p:nvSpPr>
              <p:cNvPr id="22" name="Right Arrow 21"/>
              <p:cNvSpPr/>
              <p:nvPr/>
            </p:nvSpPr>
            <p:spPr>
              <a:xfrm>
                <a:off x="3521456" y="2607873"/>
                <a:ext cx="221139" cy="89291"/>
              </a:xfrm>
              <a:prstGeom prst="rightArrow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8" name="Elbow Connector 7"/>
            <p:cNvCxnSpPr>
              <a:stCxn id="20" idx="3"/>
            </p:cNvCxnSpPr>
            <p:nvPr/>
          </p:nvCxnSpPr>
          <p:spPr>
            <a:xfrm flipH="1" flipV="1">
              <a:off x="1465837" y="2596053"/>
              <a:ext cx="2038112" cy="44976"/>
            </a:xfrm>
            <a:prstGeom prst="bentConnector5">
              <a:avLst>
                <a:gd name="adj1" fmla="val -3255"/>
                <a:gd name="adj2" fmla="val 1088458"/>
                <a:gd name="adj3" fmla="val 99922"/>
              </a:avLst>
            </a:prstGeom>
            <a:ln w="12700" cmpd="sng">
              <a:solidFill>
                <a:srgbClr val="FF0000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Elbow Connector 8"/>
            <p:cNvCxnSpPr>
              <a:stCxn id="20" idx="3"/>
              <a:endCxn id="13" idx="0"/>
            </p:cNvCxnSpPr>
            <p:nvPr/>
          </p:nvCxnSpPr>
          <p:spPr>
            <a:xfrm flipH="1" flipV="1">
              <a:off x="2218257" y="2603900"/>
              <a:ext cx="1285692" cy="37129"/>
            </a:xfrm>
            <a:prstGeom prst="bentConnector4">
              <a:avLst>
                <a:gd name="adj1" fmla="val -5911"/>
                <a:gd name="adj2" fmla="val 1316090"/>
              </a:avLst>
            </a:prstGeom>
            <a:ln w="12700" cmpd="sng">
              <a:solidFill>
                <a:srgbClr val="FF0000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Elbow Connector 9"/>
            <p:cNvCxnSpPr>
              <a:endCxn id="6" idx="0"/>
            </p:cNvCxnSpPr>
            <p:nvPr/>
          </p:nvCxnSpPr>
          <p:spPr>
            <a:xfrm rot="10800000">
              <a:off x="2931299" y="2608821"/>
              <a:ext cx="573991" cy="27954"/>
            </a:xfrm>
            <a:prstGeom prst="bentConnector4">
              <a:avLst>
                <a:gd name="adj1" fmla="val -14533"/>
                <a:gd name="adj2" fmla="val 1727767"/>
              </a:avLst>
            </a:prstGeom>
            <a:ln w="12700" cmpd="sng">
              <a:solidFill>
                <a:srgbClr val="FF0000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Elbow Connector 10"/>
            <p:cNvCxnSpPr>
              <a:stCxn id="16" idx="3"/>
            </p:cNvCxnSpPr>
            <p:nvPr/>
          </p:nvCxnSpPr>
          <p:spPr>
            <a:xfrm flipH="1">
              <a:off x="1471802" y="2638131"/>
              <a:ext cx="1360298" cy="19913"/>
            </a:xfrm>
            <a:prstGeom prst="bentConnector5">
              <a:avLst>
                <a:gd name="adj1" fmla="val -6311"/>
                <a:gd name="adj2" fmla="val 2008989"/>
                <a:gd name="adj3" fmla="val 99373"/>
              </a:avLst>
            </a:prstGeom>
            <a:ln w="12700" cmpd="sng">
              <a:solidFill>
                <a:srgbClr val="FF0000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Elbow Connector 11"/>
            <p:cNvCxnSpPr>
              <a:stCxn id="19" idx="1"/>
              <a:endCxn id="13" idx="2"/>
            </p:cNvCxnSpPr>
            <p:nvPr/>
          </p:nvCxnSpPr>
          <p:spPr>
            <a:xfrm rot="10800000" flipV="1">
              <a:off x="2218258" y="2638131"/>
              <a:ext cx="614397" cy="29758"/>
            </a:xfrm>
            <a:prstGeom prst="bentConnector4">
              <a:avLst>
                <a:gd name="adj1" fmla="val -12750"/>
                <a:gd name="adj2" fmla="val 1333406"/>
              </a:avLst>
            </a:prstGeom>
            <a:ln w="12700" cmpd="sng">
              <a:solidFill>
                <a:srgbClr val="FF0000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12"/>
            <p:cNvSpPr/>
            <p:nvPr/>
          </p:nvSpPr>
          <p:spPr>
            <a:xfrm>
              <a:off x="2195397" y="2603900"/>
              <a:ext cx="45719" cy="63989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139747" y="5643266"/>
            <a:ext cx="3328149" cy="370764"/>
            <a:chOff x="889000" y="2466681"/>
            <a:chExt cx="3328149" cy="370764"/>
          </a:xfrm>
        </p:grpSpPr>
        <p:sp>
          <p:nvSpPr>
            <p:cNvPr id="24" name="Rectangle 23"/>
            <p:cNvSpPr/>
            <p:nvPr/>
          </p:nvSpPr>
          <p:spPr>
            <a:xfrm>
              <a:off x="2889457" y="2608821"/>
              <a:ext cx="83681" cy="59068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889000" y="2466681"/>
              <a:ext cx="3328149" cy="370764"/>
              <a:chOff x="889000" y="2466681"/>
              <a:chExt cx="3328149" cy="370764"/>
            </a:xfrm>
          </p:grpSpPr>
          <p:sp>
            <p:nvSpPr>
              <p:cNvPr id="32" name="Rectangle 31"/>
              <p:cNvSpPr/>
              <p:nvPr/>
            </p:nvSpPr>
            <p:spPr>
              <a:xfrm>
                <a:off x="889000" y="2466681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F</a:t>
                </a:r>
                <a:endParaRPr lang="en-US" dirty="0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1638300" y="2466681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D</a:t>
                </a:r>
                <a:endParaRPr lang="en-US" dirty="0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2374900" y="2466681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X</a:t>
                </a:r>
                <a:endParaRPr lang="en-US" dirty="0"/>
              </a:p>
            </p:txBody>
          </p:sp>
          <p:sp>
            <p:nvSpPr>
              <p:cNvPr id="35" name="Right Arrow 34"/>
              <p:cNvSpPr/>
              <p:nvPr/>
            </p:nvSpPr>
            <p:spPr>
              <a:xfrm>
                <a:off x="2095775" y="2596421"/>
                <a:ext cx="285454" cy="83420"/>
              </a:xfrm>
              <a:prstGeom prst="rightArrow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ight Arrow 35"/>
              <p:cNvSpPr/>
              <p:nvPr/>
            </p:nvSpPr>
            <p:spPr>
              <a:xfrm>
                <a:off x="1351683" y="2596421"/>
                <a:ext cx="285454" cy="83420"/>
              </a:xfrm>
              <a:prstGeom prst="rightArrow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Right Arrow 36"/>
              <p:cNvSpPr/>
              <p:nvPr/>
            </p:nvSpPr>
            <p:spPr>
              <a:xfrm>
                <a:off x="2832654" y="2597916"/>
                <a:ext cx="208388" cy="80430"/>
              </a:xfrm>
              <a:prstGeom prst="rightArrow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3046749" y="2469579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M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3759949" y="2494545"/>
                <a:ext cx="457200" cy="3429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W</a:t>
                </a:r>
              </a:p>
            </p:txBody>
          </p:sp>
          <p:sp>
            <p:nvSpPr>
              <p:cNvPr id="40" name="Right Arrow 39"/>
              <p:cNvSpPr/>
              <p:nvPr/>
            </p:nvSpPr>
            <p:spPr>
              <a:xfrm>
                <a:off x="3521456" y="2607873"/>
                <a:ext cx="221139" cy="89291"/>
              </a:xfrm>
              <a:prstGeom prst="rightArrow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6" name="Elbow Connector 25"/>
            <p:cNvCxnSpPr>
              <a:stCxn id="38" idx="3"/>
            </p:cNvCxnSpPr>
            <p:nvPr/>
          </p:nvCxnSpPr>
          <p:spPr>
            <a:xfrm flipH="1" flipV="1">
              <a:off x="1465837" y="2596053"/>
              <a:ext cx="2038112" cy="44976"/>
            </a:xfrm>
            <a:prstGeom prst="bentConnector5">
              <a:avLst>
                <a:gd name="adj1" fmla="val -3255"/>
                <a:gd name="adj2" fmla="val 1088458"/>
                <a:gd name="adj3" fmla="val 99922"/>
              </a:avLst>
            </a:prstGeom>
            <a:ln w="12700" cmpd="sng">
              <a:solidFill>
                <a:srgbClr val="FF0000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Elbow Connector 26"/>
            <p:cNvCxnSpPr>
              <a:stCxn id="38" idx="3"/>
              <a:endCxn id="31" idx="0"/>
            </p:cNvCxnSpPr>
            <p:nvPr/>
          </p:nvCxnSpPr>
          <p:spPr>
            <a:xfrm flipH="1" flipV="1">
              <a:off x="2218257" y="2603900"/>
              <a:ext cx="1285692" cy="37129"/>
            </a:xfrm>
            <a:prstGeom prst="bentConnector4">
              <a:avLst>
                <a:gd name="adj1" fmla="val -5911"/>
                <a:gd name="adj2" fmla="val 1316090"/>
              </a:avLst>
            </a:prstGeom>
            <a:ln w="12700" cmpd="sng">
              <a:solidFill>
                <a:srgbClr val="FF0000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Elbow Connector 27"/>
            <p:cNvCxnSpPr>
              <a:endCxn id="24" idx="0"/>
            </p:cNvCxnSpPr>
            <p:nvPr/>
          </p:nvCxnSpPr>
          <p:spPr>
            <a:xfrm rot="10800000">
              <a:off x="2931299" y="2608821"/>
              <a:ext cx="573991" cy="27954"/>
            </a:xfrm>
            <a:prstGeom prst="bentConnector4">
              <a:avLst>
                <a:gd name="adj1" fmla="val -14533"/>
                <a:gd name="adj2" fmla="val 1727767"/>
              </a:avLst>
            </a:prstGeom>
            <a:ln w="12700" cmpd="sng">
              <a:solidFill>
                <a:srgbClr val="FF0000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Elbow Connector 28"/>
            <p:cNvCxnSpPr>
              <a:stCxn id="34" idx="3"/>
            </p:cNvCxnSpPr>
            <p:nvPr/>
          </p:nvCxnSpPr>
          <p:spPr>
            <a:xfrm flipH="1">
              <a:off x="1471802" y="2638131"/>
              <a:ext cx="1360298" cy="19913"/>
            </a:xfrm>
            <a:prstGeom prst="bentConnector5">
              <a:avLst>
                <a:gd name="adj1" fmla="val -6311"/>
                <a:gd name="adj2" fmla="val 2008989"/>
                <a:gd name="adj3" fmla="val 99373"/>
              </a:avLst>
            </a:prstGeom>
            <a:ln w="12700" cmpd="sng">
              <a:solidFill>
                <a:srgbClr val="FF0000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Elbow Connector 29"/>
            <p:cNvCxnSpPr>
              <a:stCxn id="37" idx="1"/>
              <a:endCxn id="31" idx="2"/>
            </p:cNvCxnSpPr>
            <p:nvPr/>
          </p:nvCxnSpPr>
          <p:spPr>
            <a:xfrm rot="10800000" flipV="1">
              <a:off x="2218258" y="2638131"/>
              <a:ext cx="614397" cy="29758"/>
            </a:xfrm>
            <a:prstGeom prst="bentConnector4">
              <a:avLst>
                <a:gd name="adj1" fmla="val -12750"/>
                <a:gd name="adj2" fmla="val 1333406"/>
              </a:avLst>
            </a:prstGeom>
            <a:ln w="12700" cmpd="sng">
              <a:solidFill>
                <a:srgbClr val="FF0000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30"/>
            <p:cNvSpPr/>
            <p:nvPr/>
          </p:nvSpPr>
          <p:spPr>
            <a:xfrm>
              <a:off x="2195397" y="2603900"/>
              <a:ext cx="45719" cy="63989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502677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Deep Pipelines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Deeper pipeline, smaller CCT</a:t>
            </a:r>
          </a:p>
          <a:p>
            <a:pPr lvl="1"/>
            <a:r>
              <a:rPr lang="en-US" dirty="0" smtClean="0"/>
              <a:t>ideal CCT = 1/k, k stages</a:t>
            </a:r>
          </a:p>
          <a:p>
            <a:r>
              <a:rPr lang="en-US" dirty="0" smtClean="0"/>
              <a:t>Motivations for deep pipelines</a:t>
            </a:r>
          </a:p>
          <a:p>
            <a:pPr lvl="1"/>
            <a:r>
              <a:rPr lang="en-US" dirty="0"/>
              <a:t>v</a:t>
            </a:r>
            <a:r>
              <a:rPr lang="en-US" dirty="0" smtClean="0"/>
              <a:t>ariable latencies of ALU, FPU, cache etc.</a:t>
            </a:r>
          </a:p>
          <a:p>
            <a:pPr lvl="1"/>
            <a:r>
              <a:rPr lang="en-US" dirty="0" smtClean="0"/>
              <a:t>CCT = max{all latencies}</a:t>
            </a:r>
          </a:p>
          <a:p>
            <a:r>
              <a:rPr lang="en-US" dirty="0" smtClean="0"/>
              <a:t>Intel’s pipelines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 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095" y="4135992"/>
            <a:ext cx="2381794" cy="35983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65" y="4800969"/>
            <a:ext cx="4887348" cy="35245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102" y="5476695"/>
            <a:ext cx="6095883" cy="33617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516767" y="4152046"/>
            <a:ext cx="29608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</a:rPr>
              <a:t>P5: 5 stages, Pentium, &lt; 500MHz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09113" y="4738569"/>
            <a:ext cx="318418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</a:rPr>
              <a:t>P6: 12 stages, Pentium 2, 3 &amp; M, </a:t>
            </a:r>
            <a:br>
              <a:rPr lang="en-US" sz="1600" dirty="0" smtClean="0">
                <a:solidFill>
                  <a:srgbClr val="0000FF"/>
                </a:solidFill>
              </a:rPr>
            </a:br>
            <a:r>
              <a:rPr lang="en-US" sz="1600" dirty="0" smtClean="0">
                <a:solidFill>
                  <a:srgbClr val="0000FF"/>
                </a:solidFill>
              </a:rPr>
              <a:t>&gt; 2GHz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75132" y="5840860"/>
            <a:ext cx="34442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solidFill>
                  <a:srgbClr val="0000FF"/>
                </a:solidFill>
              </a:rPr>
              <a:t>Netburst</a:t>
            </a:r>
            <a:r>
              <a:rPr lang="en-US" sz="1600" dirty="0" smtClean="0">
                <a:solidFill>
                  <a:srgbClr val="0000FF"/>
                </a:solidFill>
              </a:rPr>
              <a:t>: 20 stages, Pentium 4, &gt; 3GHz</a:t>
            </a:r>
          </a:p>
        </p:txBody>
      </p:sp>
    </p:spTree>
    <p:extLst>
      <p:ext uri="{BB962C8B-B14F-4D97-AF65-F5344CB8AC3E}">
        <p14:creationId xmlns:p14="http://schemas.microsoft.com/office/powerpoint/2010/main" val="7984811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Limits to Pipelining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Cost/Performance tradeoffs (Peter </a:t>
            </a:r>
            <a:r>
              <a:rPr lang="en-US" dirty="0" err="1" smtClean="0"/>
              <a:t>Kogge</a:t>
            </a:r>
            <a:r>
              <a:rPr lang="en-US" dirty="0" smtClean="0"/>
              <a:t>, 1981)</a:t>
            </a:r>
          </a:p>
          <a:p>
            <a:pPr lvl="1"/>
            <a:r>
              <a:rPr lang="en-US" dirty="0" smtClean="0"/>
              <a:t>Non-pipelined: </a:t>
            </a:r>
          </a:p>
          <a:p>
            <a:pPr lvl="2"/>
            <a:r>
              <a:rPr lang="en-US" dirty="0" smtClean="0"/>
              <a:t>let T be latency and C be logic area cost</a:t>
            </a:r>
          </a:p>
          <a:p>
            <a:pPr lvl="1"/>
            <a:r>
              <a:rPr lang="en-US" dirty="0" smtClean="0"/>
              <a:t>Pipelined: </a:t>
            </a:r>
          </a:p>
          <a:p>
            <a:pPr lvl="2"/>
            <a:r>
              <a:rPr lang="en-US" dirty="0" smtClean="0"/>
              <a:t>d is latch delay, p is clock period, p =T/k + d; </a:t>
            </a:r>
          </a:p>
          <a:p>
            <a:pPr lvl="2"/>
            <a:r>
              <a:rPr lang="en-US" dirty="0" smtClean="0"/>
              <a:t>pipelined frequency f = 1/p</a:t>
            </a:r>
          </a:p>
          <a:p>
            <a:pPr lvl="2"/>
            <a:r>
              <a:rPr lang="en-US" dirty="0" smtClean="0"/>
              <a:t>pipelined area cost = C + k*h (h is latch area cost)</a:t>
            </a:r>
          </a:p>
          <a:p>
            <a:pPr lvl="1"/>
            <a:r>
              <a:rPr lang="en-US" dirty="0" smtClean="0"/>
              <a:t>Performance/Cost Ratio: PCR</a:t>
            </a:r>
          </a:p>
          <a:p>
            <a:pPr lvl="2"/>
            <a:r>
              <a:rPr lang="en-US" dirty="0" smtClean="0"/>
              <a:t>PCR is max at k</a:t>
            </a:r>
            <a:r>
              <a:rPr lang="en-US" baseline="-25000" dirty="0" smtClean="0"/>
              <a:t>0</a:t>
            </a:r>
          </a:p>
          <a:p>
            <a:pPr lvl="2"/>
            <a:r>
              <a:rPr lang="en-US" dirty="0" smtClean="0"/>
              <a:t>Optimum # pipeline stages</a:t>
            </a:r>
          </a:p>
          <a:p>
            <a:pPr lvl="2"/>
            <a:endParaRPr lang="en-US" dirty="0"/>
          </a:p>
          <a:p>
            <a:pPr marL="693737" lvl="2" indent="0">
              <a:buNone/>
            </a:pPr>
            <a:r>
              <a:rPr lang="en-US" dirty="0"/>
              <a:t> </a:t>
            </a:r>
            <a:endParaRPr lang="en-US" dirty="0" smtClean="0"/>
          </a:p>
          <a:p>
            <a:pPr marL="344487" lvl="1" indent="0">
              <a:buNone/>
            </a:pPr>
            <a:r>
              <a:rPr lang="en-US" dirty="0"/>
              <a:t> </a:t>
            </a:r>
            <a:endParaRPr lang="en-US" dirty="0" smtClean="0"/>
          </a:p>
          <a:p>
            <a:pPr marL="344487" lvl="1" indent="0">
              <a:buNone/>
            </a:pPr>
            <a:endParaRPr lang="en-US" dirty="0"/>
          </a:p>
          <a:p>
            <a:pPr marL="344487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9393469"/>
              </p:ext>
            </p:extLst>
          </p:nvPr>
        </p:nvGraphicFramePr>
        <p:xfrm>
          <a:off x="5341938" y="4292600"/>
          <a:ext cx="3548062" cy="200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Equation" r:id="rId3" imgW="1892300" imgH="1066800" progId="Equation.3">
                  <p:embed/>
                </p:oleObj>
              </mc:Choice>
              <mc:Fallback>
                <p:oleObj name="Equation" r:id="rId3" imgW="1892300" imgH="1066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41938" y="4292600"/>
                        <a:ext cx="3548062" cy="2000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185602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Limits to Pipelining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37474"/>
            <a:ext cx="4038600" cy="488869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Overhead introduced at each pipeline stage</a:t>
            </a:r>
          </a:p>
          <a:p>
            <a:pPr lvl="1"/>
            <a:r>
              <a:rPr lang="en-US" sz="1800" dirty="0" smtClean="0"/>
              <a:t>pipeline latches</a:t>
            </a:r>
          </a:p>
          <a:p>
            <a:pPr lvl="1"/>
            <a:r>
              <a:rPr lang="en-US" sz="1800" dirty="0" smtClean="0"/>
              <a:t>uneven distribution of work per stage</a:t>
            </a:r>
          </a:p>
          <a:p>
            <a:pPr lvl="1"/>
            <a:r>
              <a:rPr lang="en-US" sz="1800" dirty="0" smtClean="0"/>
              <a:t>clock skew</a:t>
            </a:r>
          </a:p>
          <a:p>
            <a:pPr lvl="2"/>
            <a:r>
              <a:rPr lang="en-US" sz="1600" dirty="0" smtClean="0"/>
              <a:t>clock may take longer to arrive at different stages</a:t>
            </a:r>
          </a:p>
          <a:p>
            <a:r>
              <a:rPr lang="en-US" sz="2200" dirty="0">
                <a:sym typeface="Wingdings"/>
              </a:rPr>
              <a:t>E</a:t>
            </a:r>
            <a:r>
              <a:rPr lang="en-US" sz="2200" dirty="0" smtClean="0">
                <a:sym typeface="Wingdings"/>
              </a:rPr>
              <a:t>ventually overhead dominates, diminishing returns</a:t>
            </a:r>
            <a:endParaRPr lang="en-US" sz="2200" dirty="0" smtClean="0"/>
          </a:p>
          <a:p>
            <a:pPr lvl="1"/>
            <a:endParaRPr lang="en-US" sz="180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18886"/>
            <a:ext cx="4038600" cy="4807278"/>
          </a:xfrm>
        </p:spPr>
        <p:txBody>
          <a:bodyPr>
            <a:normAutofit/>
          </a:bodyPr>
          <a:lstStyle/>
          <a:p>
            <a:r>
              <a:rPr lang="en-US" sz="2000" dirty="0" smtClean="0"/>
              <a:t>k-stage pipeline where</a:t>
            </a:r>
          </a:p>
          <a:p>
            <a:pPr lvl="1"/>
            <a:r>
              <a:rPr lang="en-US" sz="1800" dirty="0" smtClean="0"/>
              <a:t>overhead per stage is O (time)</a:t>
            </a:r>
          </a:p>
          <a:p>
            <a:pPr lvl="1"/>
            <a:r>
              <a:rPr lang="en-US" sz="1800" dirty="0" smtClean="0"/>
              <a:t>instructions are spaced by S</a:t>
            </a:r>
          </a:p>
          <a:p>
            <a:pPr lvl="1"/>
            <a:r>
              <a:rPr lang="en-US" sz="1800" dirty="0" smtClean="0"/>
              <a:t>CCT = T/k + O</a:t>
            </a:r>
          </a:p>
          <a:p>
            <a:pPr lvl="1"/>
            <a:r>
              <a:rPr lang="en-US" sz="1800" dirty="0" smtClean="0"/>
              <a:t>CPI = ideal CPI + stalls = 1 + </a:t>
            </a:r>
            <a:r>
              <a:rPr lang="en-US" sz="1800" dirty="0" err="1" smtClean="0"/>
              <a:t>Sk</a:t>
            </a:r>
            <a:r>
              <a:rPr lang="en-US" sz="1800" dirty="0" smtClean="0"/>
              <a:t>/T</a:t>
            </a:r>
          </a:p>
          <a:p>
            <a:pPr lvl="1"/>
            <a:r>
              <a:rPr lang="en-US" sz="1800" dirty="0" smtClean="0"/>
              <a:t>CPU time = (1+Sk/T).(T/k + O)</a:t>
            </a:r>
          </a:p>
          <a:p>
            <a:pPr lvl="1"/>
            <a:r>
              <a:rPr lang="en-US" sz="1800" dirty="0" smtClean="0"/>
              <a:t>T=60, O=2, S=10</a:t>
            </a:r>
          </a:p>
          <a:p>
            <a:pPr lvl="2"/>
            <a:r>
              <a:rPr lang="en-US" sz="1400" dirty="0" smtClean="0"/>
              <a:t>k=5, </a:t>
            </a:r>
            <a:r>
              <a:rPr lang="en-US" sz="1400" dirty="0" err="1" smtClean="0"/>
              <a:t>CPUtime</a:t>
            </a:r>
            <a:r>
              <a:rPr lang="en-US" sz="1400" dirty="0" smtClean="0"/>
              <a:t> = 25.6</a:t>
            </a:r>
          </a:p>
          <a:p>
            <a:pPr lvl="2"/>
            <a:r>
              <a:rPr lang="en-US" sz="1400" dirty="0" smtClean="0"/>
              <a:t>k=10, </a:t>
            </a:r>
            <a:r>
              <a:rPr lang="en-US" sz="1400" dirty="0" err="1" smtClean="0"/>
              <a:t>CPUtime</a:t>
            </a:r>
            <a:r>
              <a:rPr lang="en-US" sz="1400" dirty="0"/>
              <a:t> </a:t>
            </a:r>
            <a:r>
              <a:rPr lang="en-US" sz="1400" dirty="0" smtClean="0"/>
              <a:t>= 21.3</a:t>
            </a:r>
          </a:p>
          <a:p>
            <a:pPr lvl="2"/>
            <a:r>
              <a:rPr lang="en-US" sz="1400" dirty="0" smtClean="0"/>
              <a:t>k=15, </a:t>
            </a:r>
            <a:r>
              <a:rPr lang="en-US" sz="1400" dirty="0" err="1" smtClean="0"/>
              <a:t>CPUtime</a:t>
            </a:r>
            <a:r>
              <a:rPr lang="en-US" sz="1400" dirty="0" smtClean="0"/>
              <a:t> = 21.0</a:t>
            </a:r>
          </a:p>
          <a:p>
            <a:pPr lvl="2"/>
            <a:r>
              <a:rPr lang="en-US" sz="1400" dirty="0" smtClean="0"/>
              <a:t>k=20, </a:t>
            </a:r>
            <a:r>
              <a:rPr lang="en-US" sz="1400" dirty="0" err="1" smtClean="0"/>
              <a:t>CPUtime</a:t>
            </a:r>
            <a:r>
              <a:rPr lang="en-US" sz="1400" dirty="0" smtClean="0"/>
              <a:t> = 21.65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5252770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DDE7-DEDA-451E-BC7D-2D99B6915B37}" type="slidenum">
              <a:rPr lang="en-US"/>
              <a:pPr/>
              <a:t>9</a:t>
            </a:fld>
            <a:endParaRPr lang="en-US"/>
          </a:p>
        </p:txBody>
      </p:sp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/>
              <a:t>MIPS R4000 pipeline</a:t>
            </a:r>
            <a:r>
              <a:rPr lang="en-US" sz="2800"/>
              <a:t> </a:t>
            </a:r>
          </a:p>
        </p:txBody>
      </p:sp>
      <p:pic>
        <p:nvPicPr>
          <p:cNvPr id="117763" name="Picture 3" descr="AppA-fig3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49380" y="1066801"/>
            <a:ext cx="7666019" cy="4737100"/>
          </a:xfrm>
          <a:prstGeom prst="rect">
            <a:avLst/>
          </a:prstGeom>
          <a:noFill/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37474"/>
            <a:ext cx="4038600" cy="488869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Blip>
                <a:blip r:embed="rId4"/>
              </a:buBlip>
              <a:defRPr sz="30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692150" indent="-3476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0"/>
              <a:buBlip>
                <a:blip r:embed="rId5"/>
              </a:buBlip>
              <a:defRPr sz="2600">
                <a:solidFill>
                  <a:schemeClr val="tx1"/>
                </a:solidFill>
                <a:latin typeface="+mn-lt"/>
                <a:ea typeface="+mn-ea"/>
              </a:defRPr>
            </a:lvl2pPr>
            <a:lvl3pPr marL="987425" indent="-2936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charset="0"/>
              <a:buBlip>
                <a:blip r:embed="rId6"/>
              </a:buBlip>
              <a:defRPr sz="2300">
                <a:solidFill>
                  <a:schemeClr val="tx1"/>
                </a:solidFill>
                <a:latin typeface="+mn-lt"/>
                <a:ea typeface="+mn-ea"/>
              </a:defRPr>
            </a:lvl3pPr>
            <a:lvl4pPr marL="1281113" indent="-2921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charset="0"/>
              <a:buBlip>
                <a:blip r:embed="rId5"/>
              </a:buBlip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598613" indent="-3159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0"/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055813" indent="-3159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0"/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513013" indent="-3159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0"/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2970213" indent="-3159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0"/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427413" indent="-3159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0"/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sz="2000" dirty="0" smtClean="0"/>
              <a:t>Causes of Stalls?</a:t>
            </a:r>
          </a:p>
          <a:p>
            <a:r>
              <a:rPr lang="en-US" sz="1800" dirty="0" smtClean="0"/>
              <a:t>Load</a:t>
            </a:r>
          </a:p>
          <a:p>
            <a:r>
              <a:rPr lang="en-US" sz="1800" dirty="0" smtClean="0"/>
              <a:t>Branch</a:t>
            </a:r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r>
              <a:rPr lang="en-US" sz="1800" dirty="0" smtClean="0"/>
              <a:t>FP Results</a:t>
            </a:r>
          </a:p>
          <a:p>
            <a:r>
              <a:rPr lang="en-US" sz="1800" dirty="0" smtClean="0"/>
              <a:t>FP Structural</a:t>
            </a:r>
          </a:p>
        </p:txBody>
      </p:sp>
    </p:spTree>
    <p:extLst>
      <p:ext uri="{BB962C8B-B14F-4D97-AF65-F5344CB8AC3E}">
        <p14:creationId xmlns:p14="http://schemas.microsoft.com/office/powerpoint/2010/main" val="7219701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UCRTemplate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UCRTemplate4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UCRTemplate4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CRTemplate4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UCRTemplate_custom.pot</Template>
  <TotalTime>5773</TotalTime>
  <Words>691</Words>
  <Application>Microsoft Macintosh PowerPoint</Application>
  <PresentationFormat>On-screen Show (4:3)</PresentationFormat>
  <Paragraphs>223</Paragraphs>
  <Slides>14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UCRTemplate4</vt:lpstr>
      <vt:lpstr>Equation</vt:lpstr>
      <vt:lpstr>Chart</vt:lpstr>
      <vt:lpstr>CS203 – Advanced Computer Architecture</vt:lpstr>
      <vt:lpstr>Review: 5-stage MIPS Pipeline</vt:lpstr>
      <vt:lpstr>How to improve the basic pipeline?</vt:lpstr>
      <vt:lpstr>Wide Pipelines (Superscalar)</vt:lpstr>
      <vt:lpstr>Wide Pipelines (2)</vt:lpstr>
      <vt:lpstr>Deep Pipelines</vt:lpstr>
      <vt:lpstr>Limits to Pipelining</vt:lpstr>
      <vt:lpstr>Limits to Pipelining (2)</vt:lpstr>
      <vt:lpstr>MIPS R4000 pipeline </vt:lpstr>
      <vt:lpstr>MIPS R400 Performance</vt:lpstr>
      <vt:lpstr>Pipelined CPU speedup</vt:lpstr>
      <vt:lpstr>Multiple pipelines</vt:lpstr>
      <vt:lpstr>Multiple pipelines - Tomasulo</vt:lpstr>
      <vt:lpstr>Multiple pipelines - ROB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</dc:creator>
  <cp:lastModifiedBy>Daniel</cp:lastModifiedBy>
  <cp:revision>112</cp:revision>
  <dcterms:created xsi:type="dcterms:W3CDTF">2015-12-30T09:03:10Z</dcterms:created>
  <dcterms:modified xsi:type="dcterms:W3CDTF">2016-01-21T22:03:38Z</dcterms:modified>
</cp:coreProperties>
</file>