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8" r:id="rId3"/>
    <p:sldId id="279" r:id="rId4"/>
    <p:sldId id="280" r:id="rId5"/>
    <p:sldId id="258" r:id="rId6"/>
    <p:sldId id="281" r:id="rId7"/>
    <p:sldId id="259" r:id="rId8"/>
    <p:sldId id="260" r:id="rId9"/>
    <p:sldId id="261" r:id="rId10"/>
    <p:sldId id="262" r:id="rId11"/>
    <p:sldId id="263" r:id="rId12"/>
    <p:sldId id="282" r:id="rId13"/>
    <p:sldId id="264" r:id="rId14"/>
    <p:sldId id="265" r:id="rId15"/>
    <p:sldId id="266" r:id="rId16"/>
    <p:sldId id="294" r:id="rId17"/>
    <p:sldId id="267" r:id="rId18"/>
    <p:sldId id="268" r:id="rId19"/>
    <p:sldId id="269" r:id="rId20"/>
    <p:sldId id="270" r:id="rId21"/>
    <p:sldId id="271" r:id="rId22"/>
    <p:sldId id="293" r:id="rId23"/>
    <p:sldId id="272" r:id="rId24"/>
    <p:sldId id="285" r:id="rId25"/>
    <p:sldId id="283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74" r:id="rId34"/>
    <p:sldId id="275" r:id="rId35"/>
    <p:sldId id="276" r:id="rId36"/>
    <p:sldId id="27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68E11D-FE8E-6D44-8DAB-02E9563415D5}">
          <p14:sldIdLst>
            <p14:sldId id="256"/>
          </p14:sldIdLst>
        </p14:section>
        <p14:section name="Pipeling Analogy" id="{3441CC00-BC50-5B49-B4CE-35D25ED0AFE2}">
          <p14:sldIdLst>
            <p14:sldId id="278"/>
            <p14:sldId id="279"/>
            <p14:sldId id="280"/>
            <p14:sldId id="258"/>
          </p14:sldIdLst>
        </p14:section>
        <p14:section name="MIPS Pipeline" id="{E236AB66-50AE-E444-8829-0FC72A76B656}">
          <p14:sldIdLst>
            <p14:sldId id="281"/>
            <p14:sldId id="259"/>
            <p14:sldId id="260"/>
            <p14:sldId id="261"/>
            <p14:sldId id="262"/>
            <p14:sldId id="263"/>
          </p14:sldIdLst>
        </p14:section>
        <p14:section name="Hazards" id="{A37531EE-AF44-FE43-B82C-34FB086C19D2}">
          <p14:sldIdLst>
            <p14:sldId id="282"/>
            <p14:sldId id="264"/>
          </p14:sldIdLst>
        </p14:section>
        <p14:section name="Structural Hazards" id="{1F4EFF5F-7839-F24A-A89F-269364F0331F}">
          <p14:sldIdLst>
            <p14:sldId id="265"/>
            <p14:sldId id="266"/>
          </p14:sldIdLst>
        </p14:section>
        <p14:section name="Data Hazards" id="{E7FA2352-D4F4-0144-9062-70DDEC280348}">
          <p14:sldIdLst>
            <p14:sldId id="294"/>
            <p14:sldId id="267"/>
            <p14:sldId id="268"/>
            <p14:sldId id="269"/>
            <p14:sldId id="270"/>
            <p14:sldId id="271"/>
          </p14:sldIdLst>
        </p14:section>
        <p14:section name="Control Hazards" id="{FB7F325B-E18E-9B42-9ED9-FAA76D7698E8}">
          <p14:sldIdLst>
            <p14:sldId id="293"/>
            <p14:sldId id="272"/>
            <p14:sldId id="285"/>
            <p14:sldId id="283"/>
            <p14:sldId id="286"/>
            <p14:sldId id="287"/>
            <p14:sldId id="288"/>
            <p14:sldId id="289"/>
            <p14:sldId id="290"/>
            <p14:sldId id="291"/>
            <p14:sldId id="292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FB3"/>
    <a:srgbClr val="EA9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5E1E6-B388-854A-871A-F410DFA16DE9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9CD4-197F-4F40-8589-60F84AAB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32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A2BEC-5DCF-B74E-9F74-1999361AA18B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FF544-3B26-184B-8E3E-D76FB84F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8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AU"/>
              <a:t>Morgan Kaufmann Publishers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695AEC4-B15F-BA46-AB3D-2545AFBB6B60}" type="datetime3">
              <a:rPr lang="en-AU"/>
              <a:pPr/>
              <a:t>14 January 2016</a:t>
            </a:fld>
            <a:endParaRPr lang="en-AU"/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AU"/>
              <a:t>Chapter 4 — The Processor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27E2A95-EF04-2142-B288-C6D20B830919}" type="slidenum">
              <a:rPr lang="en-AU"/>
              <a:pPr/>
              <a:t>5</a:t>
            </a:fld>
            <a:endParaRPr lang="en-AU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457C1-F934-449E-A231-6596D720748A}" type="slidenum">
              <a:rPr lang="en-US"/>
              <a:pPr/>
              <a:t>23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457C1-F934-449E-A231-6596D720748A}" type="slidenum">
              <a:rPr lang="en-US"/>
              <a:pPr/>
              <a:t>28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8963"/>
            <a:ext cx="4554538" cy="3416300"/>
          </a:xfrm>
          <a:solidFill>
            <a:srgbClr val="FFFFFF"/>
          </a:solidFill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4341813"/>
            <a:ext cx="590867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r>
              <a:rPr lang="en-US" dirty="0"/>
              <a:t>Limitations on delayed-branch scheduling come from 1) restrictions on the instructions that can be moved/copied into the delay slot and 2) limited ability to predict at compile time whether a branch is likely to be taken or not.</a:t>
            </a:r>
          </a:p>
          <a:p>
            <a:r>
              <a:rPr lang="en-US" dirty="0"/>
              <a:t>In B and C, the use of $1 prevents the add instruction from being moved to the delay slot</a:t>
            </a:r>
          </a:p>
          <a:p>
            <a:r>
              <a:rPr lang="en-US" dirty="0"/>
              <a:t>In B the sub may need to be copied because it could be reached by another path.  B is preferred when the branch is taken with high probability (such as loop branches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D07D4-D19C-4F5D-A54E-B18B92900BC0}" type="slidenum">
              <a:rPr lang="en-US"/>
              <a:pPr/>
              <a:t>35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44910-7B4C-4785-A8FB-0BE263C61D23}" type="slidenum">
              <a:rPr lang="en-US"/>
              <a:pPr/>
              <a:t>36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/>
              <a:t>Morgan Kaufmann Publishers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EB6E02-4E11-8E4B-B867-0122495EB1F9}" type="datetime3">
              <a:rPr lang="en-AU"/>
              <a:pPr/>
              <a:t>14 January 2016</a:t>
            </a:fld>
            <a:endParaRPr lang="en-AU"/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/>
              <a:t>Chapter 4 — The Processor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24B4E1-A807-3E41-9261-FEE52CC95158}" type="slidenum">
              <a:rPr lang="en-AU"/>
              <a:pPr/>
              <a:t>7</a:t>
            </a:fld>
            <a:endParaRPr lang="en-AU"/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AU"/>
              <a:t>Morgan Kaufmann Publishers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15F84458-0E25-6B46-98B1-7F36A69687F9}" type="datetime3">
              <a:rPr lang="en-AU"/>
              <a:pPr/>
              <a:t>14 January 2016</a:t>
            </a:fld>
            <a:endParaRPr lang="en-AU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AU"/>
              <a:t>Chapter 4 — The Processor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8090BA1-ADE1-8F47-A253-DB7182D6F13E}" type="slidenum">
              <a:rPr lang="en-AU"/>
              <a:pPr/>
              <a:t>8</a:t>
            </a:fld>
            <a:endParaRPr lang="en-AU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/>
              <a:t>Morgan Kaufmann Publishers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0F095C-2794-7243-AE60-95FD65C4BC64}" type="datetime3">
              <a:rPr lang="en-AU"/>
              <a:pPr/>
              <a:t>14 January 2016</a:t>
            </a:fld>
            <a:endParaRPr lang="en-AU"/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/>
              <a:t>Chapter 4 — The Processor</a:t>
            </a: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51155-ECA4-2C41-AB84-DDD1316B4193}" type="slidenum">
              <a:rPr lang="en-AU"/>
              <a:pPr/>
              <a:t>9</a:t>
            </a:fld>
            <a:endParaRPr lang="en-AU"/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AU"/>
              <a:t>Morgan Kaufmann Publishers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404729F-13EF-DB4F-AFAD-4B9AD9E3A849}" type="datetime3">
              <a:rPr lang="en-AU"/>
              <a:pPr/>
              <a:t>14 January 2016</a:t>
            </a:fld>
            <a:endParaRPr lang="en-AU"/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AU"/>
              <a:t>Chapter 4 — The Processor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EE8D80E-C134-3642-9656-3014F633AF0D}" type="slidenum">
              <a:rPr lang="en-AU"/>
              <a:pPr/>
              <a:t>13</a:t>
            </a:fld>
            <a:endParaRPr lang="en-AU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AU"/>
              <a:t>Morgan Kaufmann Publishers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85B43573-281D-8B4E-AB40-0E16453517B0}" type="datetime3">
              <a:rPr lang="en-AU"/>
              <a:pPr/>
              <a:t>14 January 2016</a:t>
            </a:fld>
            <a:endParaRPr lang="en-AU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AU"/>
              <a:t>Chapter 4 — The Processor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AD35EE14-C75B-7B45-A4B5-257F5BE33006}" type="slidenum">
              <a:rPr lang="en-AU"/>
              <a:pPr/>
              <a:t>14</a:t>
            </a:fld>
            <a:endParaRPr lang="en-AU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AU"/>
              <a:t>Morgan Kaufmann Publishers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AD36839-71C6-E249-A1DB-FCB3CB88764F}" type="datetime3">
              <a:rPr lang="en-AU"/>
              <a:pPr/>
              <a:t>14 January 2016</a:t>
            </a:fld>
            <a:endParaRPr lang="en-AU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AU"/>
              <a:t>Chapter 4 — The Processor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24FAC9C-3FE8-E848-9B23-1FBBB15D61BE}" type="slidenum">
              <a:rPr lang="en-AU"/>
              <a:pPr/>
              <a:t>17</a:t>
            </a:fld>
            <a:endParaRPr lang="en-AU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AU"/>
              <a:t>Morgan Kaufmann Publishers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B12CBD2-0297-474E-A920-225CBA072548}" type="datetime3">
              <a:rPr lang="en-AU"/>
              <a:pPr/>
              <a:t>14 January 2016</a:t>
            </a:fld>
            <a:endParaRPr lang="en-AU"/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AU"/>
              <a:t>Chapter 4 — The Processor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8525CE28-2C26-FF4F-885C-AE650DCFB9BB}" type="slidenum">
              <a:rPr lang="en-AU"/>
              <a:pPr/>
              <a:t>20</a:t>
            </a:fld>
            <a:endParaRPr lang="en-AU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ull_blue_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00400" y="381000"/>
            <a:ext cx="5562600" cy="2743200"/>
          </a:xfr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276600"/>
            <a:ext cx="5562600" cy="2362200"/>
          </a:xfrm>
        </p:spPr>
        <p:txBody>
          <a:bodyPr/>
          <a:lstStyle>
            <a:lvl1pPr marL="0" indent="0">
              <a:buFont typeface="Wingdings" charset="0"/>
              <a:buNone/>
              <a:defRPr sz="32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B9F6264-2D5B-284C-8E07-03F1FAE26011}" type="datetime1">
              <a:rPr lang="en-US" smtClean="0"/>
              <a:t>1/14/16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7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39BB3-2E91-B14C-87CD-6004C71D25DF}" type="datetime1">
              <a:rPr lang="en-US" smtClean="0"/>
              <a:t>1/14/16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ECD7D-B031-6D46-A882-6E525A1DEF96}" type="datetime1">
              <a:rPr lang="en-US" smtClean="0"/>
              <a:t>1/14/16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5A62E-BCB7-5649-A9F4-75F002B32B7C}" type="datetime1">
              <a:rPr lang="en-US" smtClean="0"/>
              <a:t>1/14/16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0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2006A-5EE7-5C42-9F23-4B722510763C}" type="datetime1">
              <a:rPr lang="en-US" smtClean="0"/>
              <a:t>1/14/16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0D847-7830-F14A-8905-B16F294D57CE}" type="datetime1">
              <a:rPr lang="en-US" smtClean="0"/>
              <a:t>1/14/16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E9A79-DB81-CD4C-B607-77BB8C9CD5BD}" type="datetime1">
              <a:rPr lang="en-US" smtClean="0"/>
              <a:t>1/14/16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2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9FFFC-C3FB-B745-A4A5-8B876FF03A8A}" type="datetime1">
              <a:rPr lang="en-US" smtClean="0"/>
              <a:t>1/14/16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8A9EC-07BC-BF4E-84F3-A5D5ECB96B41}" type="datetime1">
              <a:rPr lang="en-US" smtClean="0"/>
              <a:t>1/14/16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C9E7E-2B06-1E49-91CF-7CD81E02B718}" type="datetime1">
              <a:rPr lang="en-US" smtClean="0"/>
              <a:t>1/14/16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305F8-4DAA-6547-8A0D-9736FE969F74}" type="datetime1">
              <a:rPr lang="en-US" smtClean="0"/>
              <a:t>1/14/16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04D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41" descr="small_logo_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55" y="59764"/>
            <a:ext cx="1117004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432800" cy="762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 smtClean="0">
                <a:solidFill>
                  <a:schemeClr val="bg1"/>
                </a:solidFill>
                <a:cs typeface="+mn-cs"/>
              </a:defRPr>
            </a:lvl1pPr>
          </a:lstStyle>
          <a:p>
            <a:fld id="{602D2E60-048B-4244-9516-BE1DD12662D2}" type="datetime1">
              <a:rPr lang="en-US" smtClean="0"/>
              <a:t>1/14/16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Blip>
          <a:blip r:embed="rId15"/>
        </a:buBlip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Blip>
          <a:blip r:embed="rId16"/>
        </a:buBlip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CS203 – Advanced Computer Architecture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Pipelining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2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Representation of pipeline</a:t>
            </a:r>
            <a:endParaRPr lang="en-US" dirty="0"/>
          </a:p>
        </p:txBody>
      </p:sp>
      <p:pic>
        <p:nvPicPr>
          <p:cNvPr id="3" name="Picture 4" descr="AppA-fig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54864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9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charset="0"/>
              </a:rPr>
              <a:t>Pipelining</a:t>
            </a:r>
          </a:p>
        </p:txBody>
      </p:sp>
      <p:sp>
        <p:nvSpPr>
          <p:cNvPr id="32770" name="AutoShap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Arial" charset="0"/>
              </a:rPr>
              <a:t>What makes it easy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all instructions are the same length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just a few instruction formats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memory operands appear only in loads and stores</a:t>
            </a:r>
          </a:p>
          <a:p>
            <a:r>
              <a:rPr lang="en-US" sz="2000" dirty="0">
                <a:latin typeface="Arial" charset="0"/>
              </a:rPr>
              <a:t>What makes it hard?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structural hazards:   suppose we had only one memory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control hazards:  need to worry about branch instructions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data hazards:  an instruction depends on a previous instruction</a:t>
            </a:r>
          </a:p>
          <a:p>
            <a:r>
              <a:rPr lang="en-US" altLang="ja-JP" sz="2000" dirty="0" smtClean="0">
                <a:latin typeface="Arial" charset="0"/>
              </a:rPr>
              <a:t>What makes it really hard</a:t>
            </a:r>
            <a:r>
              <a:rPr lang="en-US" altLang="ja-JP" sz="2000" dirty="0">
                <a:latin typeface="Arial" charset="0"/>
              </a:rPr>
              <a:t>: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exception handling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trying to improve performance with out-of-order execution, etc.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83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4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Hazards</a:t>
            </a:r>
            <a:endParaRPr lang="en-AU" smtClean="0">
              <a:ea typeface="+mj-ea"/>
              <a:cs typeface="+mj-cs"/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Situations that prevent starting the next instruction in the next cycle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Structure hazards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</a:rPr>
              <a:t>A required resource is busy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Data hazard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</a:rPr>
              <a:t>Need to wait for previous instruction to complete its data read/write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Control hazard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</a:rPr>
              <a:t>Deciding on control action depends on previous instruction</a:t>
            </a:r>
            <a:endParaRPr lang="en-AU" dirty="0" smtClean="0"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4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Structure Hazards</a:t>
            </a:r>
            <a:endParaRPr lang="en-AU" smtClean="0">
              <a:ea typeface="+mj-ea"/>
              <a:cs typeface="+mj-cs"/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MS PGothic" charset="0"/>
              </a:rPr>
              <a:t>Conflict for use of a resource</a:t>
            </a:r>
          </a:p>
          <a:p>
            <a:pPr eaLnBrk="1" hangingPunct="1">
              <a:defRPr/>
            </a:pPr>
            <a:r>
              <a:rPr lang="en-US">
                <a:latin typeface="Arial" charset="0"/>
                <a:ea typeface="MS PGothic" charset="0"/>
              </a:rPr>
              <a:t>In MIPS pipeline with a single memory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  <a:ea typeface="MS PGothic" charset="0"/>
              </a:rPr>
              <a:t>Load/store requires data access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  <a:ea typeface="MS PGothic" charset="0"/>
              </a:rPr>
              <a:t>Instruction fetch would have to </a:t>
            </a:r>
            <a:r>
              <a:rPr lang="en-US" i="1">
                <a:latin typeface="Arial" charset="0"/>
                <a:ea typeface="MS PGothic" charset="0"/>
              </a:rPr>
              <a:t>stall</a:t>
            </a:r>
            <a:r>
              <a:rPr lang="en-US">
                <a:latin typeface="Arial" charset="0"/>
                <a:ea typeface="MS PGothic" charset="0"/>
              </a:rPr>
              <a:t> for that cycle</a:t>
            </a:r>
          </a:p>
          <a:p>
            <a:pPr lvl="2" eaLnBrk="1" hangingPunct="1">
              <a:defRPr/>
            </a:pPr>
            <a:r>
              <a:rPr lang="en-US">
                <a:ea typeface="MS PGothic" charset="0"/>
              </a:rPr>
              <a:t>Would cause a pipeline “bubble”</a:t>
            </a:r>
          </a:p>
          <a:p>
            <a:pPr eaLnBrk="1" hangingPunct="1">
              <a:defRPr/>
            </a:pPr>
            <a:r>
              <a:rPr lang="en-US">
                <a:latin typeface="Arial" charset="0"/>
                <a:ea typeface="MS PGothic" charset="0"/>
              </a:rPr>
              <a:t>Hence, pipelined datapaths require separate instruction/data memories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  <a:ea typeface="MS PGothic" charset="0"/>
              </a:rPr>
              <a:t>Or separate instruction/data caches</a:t>
            </a:r>
            <a:endParaRPr lang="en-AU">
              <a:latin typeface="Arial" charset="0"/>
              <a:ea typeface="MS PGothic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0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charset="0"/>
              </a:rPr>
              <a:t>Structural hazard</a:t>
            </a:r>
          </a:p>
        </p:txBody>
      </p:sp>
      <p:pic>
        <p:nvPicPr>
          <p:cNvPr id="41986" name="Picture 4" descr="AppA-fig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64" y="1219200"/>
            <a:ext cx="656033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380338"/>
            <a:ext cx="3733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two memory </a:t>
            </a:r>
            <a:r>
              <a:rPr lang="en-US" sz="1800" dirty="0" smtClean="0">
                <a:latin typeface="+mn-lt"/>
                <a:ea typeface="+mn-ea"/>
                <a:cs typeface="+mn-cs"/>
              </a:rPr>
              <a:t>accesses </a:t>
            </a:r>
            <a:r>
              <a:rPr lang="en-US" sz="1800" dirty="0">
                <a:latin typeface="+mn-lt"/>
                <a:ea typeface="+mn-ea"/>
                <a:cs typeface="+mn-cs"/>
              </a:rPr>
              <a:t>in </a:t>
            </a:r>
            <a:r>
              <a:rPr lang="en-US" sz="1800" dirty="0" smtClean="0">
                <a:latin typeface="+mn-lt"/>
                <a:ea typeface="+mn-ea"/>
                <a:cs typeface="+mn-cs"/>
              </a:rPr>
              <a:t>cc4, </a:t>
            </a:r>
            <a:br>
              <a:rPr lang="en-US" sz="1800" dirty="0" smtClean="0">
                <a:latin typeface="+mn-lt"/>
                <a:ea typeface="+mn-ea"/>
                <a:cs typeface="+mn-cs"/>
              </a:rPr>
            </a:br>
            <a:r>
              <a:rPr lang="en-US" sz="1800" dirty="0" smtClean="0">
                <a:latin typeface="+mn-lt"/>
                <a:ea typeface="+mn-ea"/>
                <a:cs typeface="+mn-cs"/>
              </a:rPr>
              <a:t>use </a:t>
            </a:r>
            <a:r>
              <a:rPr lang="en-US" sz="1800" dirty="0">
                <a:latin typeface="+mn-lt"/>
                <a:ea typeface="+mn-ea"/>
                <a:cs typeface="+mn-cs"/>
              </a:rPr>
              <a:t>Harvard </a:t>
            </a:r>
            <a:r>
              <a:rPr lang="en-US" sz="1800" dirty="0" smtClean="0">
                <a:latin typeface="+mn-lt"/>
                <a:ea typeface="+mn-ea"/>
                <a:cs typeface="+mn-cs"/>
              </a:rPr>
              <a:t>architecture </a:t>
            </a:r>
            <a:br>
              <a:rPr lang="en-US" sz="1800" dirty="0" smtClean="0">
                <a:latin typeface="+mn-lt"/>
                <a:ea typeface="+mn-ea"/>
                <a:cs typeface="+mn-cs"/>
              </a:rPr>
            </a:br>
            <a:r>
              <a:rPr lang="en-US" sz="1800" dirty="0" smtClean="0">
                <a:latin typeface="+mn-lt"/>
                <a:ea typeface="+mn-ea"/>
                <a:cs typeface="+mn-cs"/>
              </a:rPr>
              <a:t>separate </a:t>
            </a:r>
            <a:r>
              <a:rPr lang="en-US" sz="1800" dirty="0">
                <a:latin typeface="+mn-lt"/>
                <a:ea typeface="+mn-ea"/>
                <a:cs typeface="+mn-cs"/>
              </a:rPr>
              <a:t>data and code memories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9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7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data-hazard-bubble-no-forwar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29000"/>
            <a:ext cx="796448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Data Hazards</a:t>
            </a:r>
            <a:endParaRPr lang="en-AU" smtClean="0">
              <a:ea typeface="+mj-ea"/>
              <a:cs typeface="+mj-cs"/>
            </a:endParaRP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2272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n-ea"/>
                <a:cs typeface="+mn-cs"/>
              </a:rPr>
              <a:t>An instruction depends on completion of data access by a previous instruction</a:t>
            </a:r>
          </a:p>
          <a:p>
            <a:pPr lvl="1" eaLnBrk="1" hangingPunct="1">
              <a:defRPr/>
            </a:pPr>
            <a:r>
              <a:rPr lang="en-US" smtClean="0">
                <a:latin typeface="Lucida Console" charset="0"/>
                <a:ea typeface="+mn-ea"/>
              </a:rPr>
              <a:t>add	</a:t>
            </a:r>
            <a:r>
              <a:rPr lang="en-US" smtClean="0">
                <a:solidFill>
                  <a:srgbClr val="FF0000"/>
                </a:solidFill>
                <a:latin typeface="Lucida Console" charset="0"/>
                <a:ea typeface="+mn-ea"/>
              </a:rPr>
              <a:t>$s0</a:t>
            </a:r>
            <a:r>
              <a:rPr lang="en-US" smtClean="0">
                <a:latin typeface="Lucida Console" charset="0"/>
                <a:ea typeface="+mn-ea"/>
              </a:rPr>
              <a:t>, $t0, $t1</a:t>
            </a:r>
            <a:br>
              <a:rPr lang="en-US" smtClean="0">
                <a:latin typeface="Lucida Console" charset="0"/>
                <a:ea typeface="+mn-ea"/>
              </a:rPr>
            </a:br>
            <a:r>
              <a:rPr lang="en-US" smtClean="0">
                <a:latin typeface="Lucida Console" charset="0"/>
                <a:ea typeface="+mn-ea"/>
              </a:rPr>
              <a:t>sub	$t2, </a:t>
            </a:r>
            <a:r>
              <a:rPr lang="en-US" smtClean="0">
                <a:solidFill>
                  <a:srgbClr val="FF0000"/>
                </a:solidFill>
                <a:latin typeface="Lucida Console" charset="0"/>
                <a:ea typeface="+mn-ea"/>
              </a:rPr>
              <a:t>$s0</a:t>
            </a:r>
            <a:r>
              <a:rPr lang="en-US" smtClean="0">
                <a:latin typeface="Lucida Console" charset="0"/>
                <a:ea typeface="+mn-ea"/>
              </a:rPr>
              <a:t>, $t3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2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data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0" dirty="0" smtClean="0"/>
              <a:t>Read After Write (RAW), true, or dataflow, dependence</a:t>
            </a:r>
          </a:p>
          <a:p>
            <a:pPr marL="914400" lvl="2" indent="0">
              <a:buFontTx/>
              <a:buNone/>
              <a:defRPr/>
            </a:pPr>
            <a:r>
              <a:rPr lang="en-US" dirty="0" smtClean="0"/>
              <a:t>i1: add r1, r2, r3</a:t>
            </a:r>
          </a:p>
          <a:p>
            <a:pPr marL="914400" lvl="2" indent="0">
              <a:buFontTx/>
              <a:buNone/>
              <a:defRPr/>
            </a:pPr>
            <a:r>
              <a:rPr lang="en-US" dirty="0"/>
              <a:t>i</a:t>
            </a:r>
            <a:r>
              <a:rPr lang="en-US" dirty="0" smtClean="0"/>
              <a:t>2: add r4, r1, r5</a:t>
            </a:r>
          </a:p>
          <a:p>
            <a:pPr>
              <a:defRPr/>
            </a:pPr>
            <a:r>
              <a:rPr lang="en-US" b="0" dirty="0" smtClean="0"/>
              <a:t>Write After Read (WAR), anti dependence</a:t>
            </a:r>
          </a:p>
          <a:p>
            <a:pPr marL="914400" lvl="2" indent="0">
              <a:buFontTx/>
              <a:buNone/>
              <a:defRPr/>
            </a:pPr>
            <a:r>
              <a:rPr lang="en-US" dirty="0"/>
              <a:t>i</a:t>
            </a:r>
            <a:r>
              <a:rPr lang="en-US" dirty="0" smtClean="0"/>
              <a:t>1: add r1, r2, r3</a:t>
            </a:r>
          </a:p>
          <a:p>
            <a:pPr marL="914400" lvl="2" indent="0">
              <a:buFontTx/>
              <a:buNone/>
              <a:defRPr/>
            </a:pPr>
            <a:r>
              <a:rPr lang="en-US" dirty="0"/>
              <a:t>i</a:t>
            </a:r>
            <a:r>
              <a:rPr lang="en-US" dirty="0" smtClean="0"/>
              <a:t>2: add r2, r4, r5</a:t>
            </a:r>
          </a:p>
          <a:p>
            <a:pPr>
              <a:defRPr/>
            </a:pPr>
            <a:r>
              <a:rPr lang="en-US" b="0" dirty="0" smtClean="0"/>
              <a:t>Write After Write (WAW), output dependence</a:t>
            </a:r>
          </a:p>
          <a:p>
            <a:pPr marL="914400" lvl="2" indent="0">
              <a:buFontTx/>
              <a:buNone/>
              <a:defRPr/>
            </a:pPr>
            <a:r>
              <a:rPr lang="en-US" dirty="0"/>
              <a:t>i</a:t>
            </a:r>
            <a:r>
              <a:rPr lang="en-US" dirty="0" smtClean="0"/>
              <a:t>1: add r1, r2, r3</a:t>
            </a:r>
          </a:p>
          <a:p>
            <a:pPr marL="914400" lvl="2" indent="0">
              <a:buFontTx/>
              <a:buNone/>
              <a:defRPr/>
            </a:pPr>
            <a:r>
              <a:rPr lang="en-US" dirty="0"/>
              <a:t>i</a:t>
            </a:r>
            <a:r>
              <a:rPr lang="en-US" dirty="0" smtClean="0"/>
              <a:t>2: add r1, r4, r5</a:t>
            </a:r>
          </a:p>
          <a:p>
            <a:pPr marL="914400" lvl="2" indent="0">
              <a:buFontTx/>
              <a:buNone/>
              <a:defRPr/>
            </a:pPr>
            <a:r>
              <a:rPr lang="en-US" dirty="0"/>
              <a:t> </a:t>
            </a:r>
            <a:endParaRPr lang="en-US" dirty="0" smtClean="0"/>
          </a:p>
          <a:p>
            <a:pPr marL="914400" lvl="2" indent="0">
              <a:buFontTx/>
              <a:buNone/>
              <a:defRPr/>
            </a:pPr>
            <a:endParaRPr lang="en-US" dirty="0" smtClean="0"/>
          </a:p>
          <a:p>
            <a:pPr marL="457200" lvl="1" indent="0">
              <a:buFontTx/>
              <a:buNone/>
              <a:defRPr/>
            </a:pPr>
            <a:endParaRPr lang="en-US" b="0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5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WAR &amp; WAW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028700"/>
            <a:ext cx="8382000" cy="33909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WAR &amp; WAW are name dependencies</a:t>
            </a:r>
          </a:p>
          <a:p>
            <a:pPr lvl="1">
              <a:defRPr/>
            </a:pPr>
            <a:r>
              <a:rPr lang="en-US" b="0" dirty="0" smtClean="0"/>
              <a:t>Dependence is on the container’s name not on the value contained.</a:t>
            </a:r>
          </a:p>
          <a:p>
            <a:pPr lvl="1">
              <a:defRPr/>
            </a:pPr>
            <a:r>
              <a:rPr lang="en-US" b="0" dirty="0" smtClean="0"/>
              <a:t>Can be eliminated by renaming, static (in software) or dynamic (in hardware)</a:t>
            </a:r>
          </a:p>
          <a:p>
            <a:pPr>
              <a:defRPr/>
            </a:pPr>
            <a:r>
              <a:rPr lang="en-US" dirty="0" smtClean="0"/>
              <a:t>WAW &amp; WAR cannot occur in the 5-stage MIPS pipeline</a:t>
            </a:r>
          </a:p>
          <a:p>
            <a:pPr lvl="1">
              <a:defRPr/>
            </a:pPr>
            <a:r>
              <a:rPr lang="en-US" b="0" dirty="0" smtClean="0"/>
              <a:t>All the writing happens in WB stage, in issue order of instructions</a:t>
            </a:r>
            <a:endParaRPr lang="en-US" b="0" dirty="0"/>
          </a:p>
        </p:txBody>
      </p:sp>
      <p:grpSp>
        <p:nvGrpSpPr>
          <p:cNvPr id="27651" name="Group 22"/>
          <p:cNvGrpSpPr>
            <a:grpSpLocks/>
          </p:cNvGrpSpPr>
          <p:nvPr/>
        </p:nvGrpSpPr>
        <p:grpSpPr bwMode="auto">
          <a:xfrm>
            <a:off x="2019300" y="4368800"/>
            <a:ext cx="5232400" cy="901700"/>
            <a:chOff x="1206500" y="2209800"/>
            <a:chExt cx="5232400" cy="901700"/>
          </a:xfrm>
        </p:grpSpPr>
        <p:grpSp>
          <p:nvGrpSpPr>
            <p:cNvPr id="27652" name="Group 9"/>
            <p:cNvGrpSpPr>
              <a:grpSpLocks/>
            </p:cNvGrpSpPr>
            <p:nvPr/>
          </p:nvGrpSpPr>
          <p:grpSpPr bwMode="auto">
            <a:xfrm>
              <a:off x="1206500" y="2209800"/>
              <a:ext cx="3733800" cy="304800"/>
              <a:chOff x="1206500" y="2209800"/>
              <a:chExt cx="3733800" cy="304800"/>
            </a:xfrm>
          </p:grpSpPr>
          <p:sp>
            <p:nvSpPr>
              <p:cNvPr id="27665" name="Rectangle 3"/>
              <p:cNvSpPr>
                <a:spLocks noChangeArrowheads="1"/>
              </p:cNvSpPr>
              <p:nvPr/>
            </p:nvSpPr>
            <p:spPr bwMode="auto">
              <a:xfrm>
                <a:off x="1206500" y="2209800"/>
                <a:ext cx="736600" cy="3048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sz="1800">
                    <a:ea typeface="ＭＳ Ｐゴシック" charset="0"/>
                    <a:cs typeface="ＭＳ Ｐゴシック" charset="0"/>
                  </a:rPr>
                  <a:t>IF</a:t>
                </a:r>
              </a:p>
            </p:txBody>
          </p:sp>
          <p:sp>
            <p:nvSpPr>
              <p:cNvPr id="27666" name="Rectangle 5"/>
              <p:cNvSpPr>
                <a:spLocks noChangeArrowheads="1"/>
              </p:cNvSpPr>
              <p:nvPr/>
            </p:nvSpPr>
            <p:spPr bwMode="auto">
              <a:xfrm>
                <a:off x="1955800" y="2209800"/>
                <a:ext cx="736600" cy="3048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sz="1800">
                    <a:ea typeface="ＭＳ Ｐゴシック" charset="0"/>
                    <a:cs typeface="ＭＳ Ｐゴシック" charset="0"/>
                  </a:rPr>
                  <a:t>ID</a:t>
                </a:r>
              </a:p>
            </p:txBody>
          </p:sp>
          <p:sp>
            <p:nvSpPr>
              <p:cNvPr id="27667" name="Rectangle 6"/>
              <p:cNvSpPr>
                <a:spLocks noChangeArrowheads="1"/>
              </p:cNvSpPr>
              <p:nvPr/>
            </p:nvSpPr>
            <p:spPr bwMode="auto">
              <a:xfrm>
                <a:off x="2705100" y="2209800"/>
                <a:ext cx="736600" cy="3048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sz="1800">
                    <a:ea typeface="ＭＳ Ｐゴシック" charset="0"/>
                    <a:cs typeface="ＭＳ Ｐゴシック" charset="0"/>
                  </a:rPr>
                  <a:t>EX</a:t>
                </a:r>
              </a:p>
            </p:txBody>
          </p:sp>
          <p:sp>
            <p:nvSpPr>
              <p:cNvPr id="27668" name="Rectangle 7"/>
              <p:cNvSpPr>
                <a:spLocks noChangeArrowheads="1"/>
              </p:cNvSpPr>
              <p:nvPr/>
            </p:nvSpPr>
            <p:spPr bwMode="auto">
              <a:xfrm>
                <a:off x="4203700" y="2209800"/>
                <a:ext cx="736600" cy="3048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sz="1800">
                    <a:ea typeface="ＭＳ Ｐゴシック" charset="0"/>
                    <a:cs typeface="ＭＳ Ｐゴシック" charset="0"/>
                  </a:rPr>
                  <a:t>WB</a:t>
                </a:r>
              </a:p>
            </p:txBody>
          </p:sp>
          <p:sp>
            <p:nvSpPr>
              <p:cNvPr id="27669" name="Rectangle 8"/>
              <p:cNvSpPr>
                <a:spLocks noChangeArrowheads="1"/>
              </p:cNvSpPr>
              <p:nvPr/>
            </p:nvSpPr>
            <p:spPr bwMode="auto">
              <a:xfrm>
                <a:off x="3454400" y="2209800"/>
                <a:ext cx="736600" cy="3048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sz="1800">
                    <a:ea typeface="ＭＳ Ｐゴシック" charset="0"/>
                    <a:cs typeface="ＭＳ Ｐゴシック" charset="0"/>
                  </a:rPr>
                  <a:t>MEM</a:t>
                </a:r>
              </a:p>
            </p:txBody>
          </p:sp>
        </p:grpSp>
        <p:grpSp>
          <p:nvGrpSpPr>
            <p:cNvPr id="27653" name="Group 10"/>
            <p:cNvGrpSpPr>
              <a:grpSpLocks/>
            </p:cNvGrpSpPr>
            <p:nvPr/>
          </p:nvGrpSpPr>
          <p:grpSpPr bwMode="auto">
            <a:xfrm>
              <a:off x="1955800" y="2514600"/>
              <a:ext cx="3733800" cy="304800"/>
              <a:chOff x="1206500" y="2209800"/>
              <a:chExt cx="3733800" cy="304800"/>
            </a:xfrm>
          </p:grpSpPr>
          <p:sp>
            <p:nvSpPr>
              <p:cNvPr id="27660" name="Rectangle 11"/>
              <p:cNvSpPr>
                <a:spLocks noChangeArrowheads="1"/>
              </p:cNvSpPr>
              <p:nvPr/>
            </p:nvSpPr>
            <p:spPr bwMode="auto">
              <a:xfrm>
                <a:off x="1206500" y="2209800"/>
                <a:ext cx="736600" cy="3048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sz="1800">
                    <a:ea typeface="ＭＳ Ｐゴシック" charset="0"/>
                    <a:cs typeface="ＭＳ Ｐゴシック" charset="0"/>
                  </a:rPr>
                  <a:t>IF</a:t>
                </a:r>
              </a:p>
            </p:txBody>
          </p:sp>
          <p:sp>
            <p:nvSpPr>
              <p:cNvPr id="27661" name="Rectangle 12"/>
              <p:cNvSpPr>
                <a:spLocks noChangeArrowheads="1"/>
              </p:cNvSpPr>
              <p:nvPr/>
            </p:nvSpPr>
            <p:spPr bwMode="auto">
              <a:xfrm>
                <a:off x="1955800" y="2209800"/>
                <a:ext cx="736600" cy="3048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sz="1800">
                    <a:ea typeface="ＭＳ Ｐゴシック" charset="0"/>
                    <a:cs typeface="ＭＳ Ｐゴシック" charset="0"/>
                  </a:rPr>
                  <a:t>ID</a:t>
                </a:r>
              </a:p>
            </p:txBody>
          </p:sp>
          <p:sp>
            <p:nvSpPr>
              <p:cNvPr id="27662" name="Rectangle 13"/>
              <p:cNvSpPr>
                <a:spLocks noChangeArrowheads="1"/>
              </p:cNvSpPr>
              <p:nvPr/>
            </p:nvSpPr>
            <p:spPr bwMode="auto">
              <a:xfrm>
                <a:off x="2705100" y="2209800"/>
                <a:ext cx="736600" cy="3048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sz="1800">
                    <a:ea typeface="ＭＳ Ｐゴシック" charset="0"/>
                    <a:cs typeface="ＭＳ Ｐゴシック" charset="0"/>
                  </a:rPr>
                  <a:t>EX</a:t>
                </a:r>
              </a:p>
            </p:txBody>
          </p:sp>
          <p:sp>
            <p:nvSpPr>
              <p:cNvPr id="27663" name="Rectangle 14"/>
              <p:cNvSpPr>
                <a:spLocks noChangeArrowheads="1"/>
              </p:cNvSpPr>
              <p:nvPr/>
            </p:nvSpPr>
            <p:spPr bwMode="auto">
              <a:xfrm>
                <a:off x="4203700" y="2209800"/>
                <a:ext cx="736600" cy="3048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sz="1800">
                    <a:ea typeface="ＭＳ Ｐゴシック" charset="0"/>
                    <a:cs typeface="ＭＳ Ｐゴシック" charset="0"/>
                  </a:rPr>
                  <a:t>WB</a:t>
                </a:r>
              </a:p>
            </p:txBody>
          </p:sp>
          <p:sp>
            <p:nvSpPr>
              <p:cNvPr id="27664" name="Rectangle 15"/>
              <p:cNvSpPr>
                <a:spLocks noChangeArrowheads="1"/>
              </p:cNvSpPr>
              <p:nvPr/>
            </p:nvSpPr>
            <p:spPr bwMode="auto">
              <a:xfrm>
                <a:off x="3454400" y="2209800"/>
                <a:ext cx="736600" cy="3048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sz="1800">
                    <a:ea typeface="ＭＳ Ｐゴシック" charset="0"/>
                    <a:cs typeface="ＭＳ Ｐゴシック" charset="0"/>
                  </a:rPr>
                  <a:t>MEM</a:t>
                </a:r>
              </a:p>
            </p:txBody>
          </p:sp>
        </p:grpSp>
        <p:grpSp>
          <p:nvGrpSpPr>
            <p:cNvPr id="27654" name="Group 16"/>
            <p:cNvGrpSpPr>
              <a:grpSpLocks/>
            </p:cNvGrpSpPr>
            <p:nvPr/>
          </p:nvGrpSpPr>
          <p:grpSpPr bwMode="auto">
            <a:xfrm>
              <a:off x="2705100" y="2806700"/>
              <a:ext cx="3733800" cy="304800"/>
              <a:chOff x="1206500" y="2209800"/>
              <a:chExt cx="3733800" cy="304800"/>
            </a:xfrm>
          </p:grpSpPr>
          <p:sp>
            <p:nvSpPr>
              <p:cNvPr id="27655" name="Rectangle 17"/>
              <p:cNvSpPr>
                <a:spLocks noChangeArrowheads="1"/>
              </p:cNvSpPr>
              <p:nvPr/>
            </p:nvSpPr>
            <p:spPr bwMode="auto">
              <a:xfrm>
                <a:off x="1206500" y="2209800"/>
                <a:ext cx="736600" cy="3048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sz="1800">
                    <a:ea typeface="ＭＳ Ｐゴシック" charset="0"/>
                    <a:cs typeface="ＭＳ Ｐゴシック" charset="0"/>
                  </a:rPr>
                  <a:t>IF</a:t>
                </a:r>
              </a:p>
            </p:txBody>
          </p:sp>
          <p:sp>
            <p:nvSpPr>
              <p:cNvPr id="27656" name="Rectangle 18"/>
              <p:cNvSpPr>
                <a:spLocks noChangeArrowheads="1"/>
              </p:cNvSpPr>
              <p:nvPr/>
            </p:nvSpPr>
            <p:spPr bwMode="auto">
              <a:xfrm>
                <a:off x="1955800" y="2209800"/>
                <a:ext cx="736600" cy="3048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sz="1800">
                    <a:ea typeface="ＭＳ Ｐゴシック" charset="0"/>
                    <a:cs typeface="ＭＳ Ｐゴシック" charset="0"/>
                  </a:rPr>
                  <a:t>ID</a:t>
                </a:r>
              </a:p>
            </p:txBody>
          </p:sp>
          <p:sp>
            <p:nvSpPr>
              <p:cNvPr id="27657" name="Rectangle 19"/>
              <p:cNvSpPr>
                <a:spLocks noChangeArrowheads="1"/>
              </p:cNvSpPr>
              <p:nvPr/>
            </p:nvSpPr>
            <p:spPr bwMode="auto">
              <a:xfrm>
                <a:off x="2705100" y="2209800"/>
                <a:ext cx="736600" cy="3048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sz="1800">
                    <a:ea typeface="ＭＳ Ｐゴシック" charset="0"/>
                    <a:cs typeface="ＭＳ Ｐゴシック" charset="0"/>
                  </a:rPr>
                  <a:t>EX</a:t>
                </a:r>
              </a:p>
            </p:txBody>
          </p:sp>
          <p:sp>
            <p:nvSpPr>
              <p:cNvPr id="27658" name="Rectangle 20"/>
              <p:cNvSpPr>
                <a:spLocks noChangeArrowheads="1"/>
              </p:cNvSpPr>
              <p:nvPr/>
            </p:nvSpPr>
            <p:spPr bwMode="auto">
              <a:xfrm>
                <a:off x="4203700" y="2209800"/>
                <a:ext cx="736600" cy="3048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sz="1800">
                    <a:ea typeface="ＭＳ Ｐゴシック" charset="0"/>
                    <a:cs typeface="ＭＳ Ｐゴシック" charset="0"/>
                  </a:rPr>
                  <a:t>WB</a:t>
                </a:r>
              </a:p>
            </p:txBody>
          </p:sp>
          <p:sp>
            <p:nvSpPr>
              <p:cNvPr id="27659" name="Rectangle 21"/>
              <p:cNvSpPr>
                <a:spLocks noChangeArrowheads="1"/>
              </p:cNvSpPr>
              <p:nvPr/>
            </p:nvSpPr>
            <p:spPr bwMode="auto">
              <a:xfrm>
                <a:off x="3454400" y="2209800"/>
                <a:ext cx="736600" cy="3048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sz="1800">
                    <a:ea typeface="ＭＳ Ｐゴシック" charset="0"/>
                    <a:cs typeface="ＭＳ Ｐゴシック" charset="0"/>
                  </a:rPr>
                  <a:t>MEM</a:t>
                </a:r>
              </a:p>
            </p:txBody>
          </p:sp>
        </p:grp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3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Laundry steps:</a:t>
            </a:r>
          </a:p>
          <a:p>
            <a:pPr lvl="1"/>
            <a:r>
              <a:rPr lang="en-US" dirty="0" smtClean="0"/>
              <a:t>Wash</a:t>
            </a:r>
          </a:p>
          <a:p>
            <a:pPr lvl="1"/>
            <a:r>
              <a:rPr lang="en-US" dirty="0" smtClean="0"/>
              <a:t>Dry</a:t>
            </a:r>
          </a:p>
          <a:p>
            <a:pPr lvl="1"/>
            <a:r>
              <a:rPr lang="en-US" dirty="0" smtClean="0"/>
              <a:t>Fold</a:t>
            </a:r>
          </a:p>
          <a:p>
            <a:pPr lvl="1"/>
            <a:r>
              <a:rPr lang="en-US" dirty="0" smtClean="0"/>
              <a:t>Put it away – Closet / Dresser / Neat </a:t>
            </a:r>
            <a:r>
              <a:rPr lang="en-US" dirty="0"/>
              <a:t>p</a:t>
            </a:r>
            <a:r>
              <a:rPr lang="en-US" dirty="0" smtClean="0"/>
              <a:t>ile on floor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504" y="4335839"/>
            <a:ext cx="729343" cy="911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756" y="4335839"/>
            <a:ext cx="729343" cy="911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628" y="4426856"/>
            <a:ext cx="724263" cy="905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370" y="4335839"/>
            <a:ext cx="729343" cy="91167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5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f04-29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84538"/>
            <a:ext cx="63404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Forwarding (aka Bypassing)</a:t>
            </a:r>
            <a:endParaRPr lang="en-AU" smtClean="0">
              <a:ea typeface="+mj-ea"/>
              <a:cs typeface="+mj-cs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66887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MS PGothic" charset="0"/>
              </a:rPr>
              <a:t>Use result when it is computed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  <a:ea typeface="MS PGothic" charset="0"/>
              </a:rPr>
              <a:t>Don’t wait for it to be stored in a register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  <a:ea typeface="MS PGothic" charset="0"/>
              </a:rPr>
              <a:t>Requires extra connections in the datapath</a:t>
            </a:r>
            <a:endParaRPr lang="en-AU">
              <a:latin typeface="Arial" charset="0"/>
              <a:ea typeface="MS PGothic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7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charset="0"/>
              </a:rPr>
              <a:t>Examples of Dependencies</a:t>
            </a:r>
          </a:p>
        </p:txBody>
      </p:sp>
      <p:pic>
        <p:nvPicPr>
          <p:cNvPr id="51202" name="Picture 1027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8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6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8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Control Hazards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r>
              <a:rPr lang="en-US" sz="2400" b="1" dirty="0"/>
              <a:t>Branch problem:</a:t>
            </a:r>
            <a:r>
              <a:rPr lang="en-US" sz="2400" dirty="0"/>
              <a:t>  </a:t>
            </a:r>
          </a:p>
          <a:p>
            <a:pPr lvl="1"/>
            <a:r>
              <a:rPr lang="en-US" sz="2000" dirty="0"/>
              <a:t>branches are resolved in EX stage </a:t>
            </a:r>
            <a:r>
              <a:rPr lang="en-US" sz="2000" dirty="0" smtClean="0">
                <a:sym typeface="Symbol" pitchFamily="18" charset="2"/>
              </a:rPr>
              <a:t> </a:t>
            </a:r>
            <a:r>
              <a:rPr lang="en-US" sz="2000" dirty="0">
                <a:sym typeface="Symbol" pitchFamily="18" charset="2"/>
              </a:rPr>
              <a:t>2 cycles penalty on taken </a:t>
            </a:r>
            <a:r>
              <a:rPr lang="en-US" sz="2000" dirty="0" smtClean="0">
                <a:sym typeface="Symbol" pitchFamily="18" charset="2"/>
              </a:rPr>
              <a:t>branches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Ideal </a:t>
            </a:r>
            <a:r>
              <a:rPr lang="en-US" sz="2000" dirty="0">
                <a:sym typeface="Symbol" pitchFamily="18" charset="2"/>
              </a:rPr>
              <a:t>CPI =1. Assuming 2 cycles for all branches and 32% branch instructions   new CPI = 1 + 0.32*2 = </a:t>
            </a:r>
            <a:r>
              <a:rPr lang="en-US" sz="2000" dirty="0" smtClean="0">
                <a:sym typeface="Symbol" pitchFamily="18" charset="2"/>
              </a:rPr>
              <a:t>1.64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Branches </a:t>
            </a:r>
            <a:r>
              <a:rPr lang="en-US" sz="4000" dirty="0"/>
              <a:t>are resolved in EX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Ex. Branch Not Taken			</a:t>
            </a:r>
          </a:p>
          <a:p>
            <a:pPr marL="0" indent="0">
              <a:buNone/>
            </a:pPr>
            <a:r>
              <a:rPr lang="en-US" sz="2400" dirty="0"/>
              <a:t>B = Branch instr.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instr</a:t>
            </a:r>
            <a:r>
              <a:rPr lang="en-US" sz="2400" dirty="0"/>
              <a:t> after Br.	j = </a:t>
            </a:r>
            <a:r>
              <a:rPr lang="en-US" sz="2400" dirty="0" err="1"/>
              <a:t>instr</a:t>
            </a:r>
            <a:r>
              <a:rPr lang="en-US" sz="2400" dirty="0"/>
              <a:t> branch to</a:t>
            </a:r>
          </a:p>
          <a:p>
            <a:pPr marL="0" indent="0">
              <a:buNone/>
            </a:pPr>
            <a:r>
              <a:rPr lang="en-US" sz="2400" u="sng" dirty="0"/>
              <a:t>     IF		ID		EXE		MEM		WB</a:t>
            </a:r>
          </a:p>
          <a:p>
            <a:pPr marL="0" indent="0">
              <a:buNone/>
            </a:pPr>
            <a:r>
              <a:rPr lang="en-US" sz="2400" dirty="0"/>
              <a:t>			</a:t>
            </a:r>
          </a:p>
        </p:txBody>
      </p:sp>
      <p:pic>
        <p:nvPicPr>
          <p:cNvPr id="7" name="Picture 7" descr="f04-35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86" y="4256128"/>
            <a:ext cx="4325610" cy="19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9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Branches </a:t>
            </a:r>
            <a:r>
              <a:rPr lang="en-US" sz="4000" dirty="0"/>
              <a:t>are resolved in EX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Ex. Branch Not Taken			</a:t>
            </a:r>
          </a:p>
          <a:p>
            <a:pPr marL="0" indent="0">
              <a:buNone/>
            </a:pPr>
            <a:r>
              <a:rPr lang="en-US" sz="2400" dirty="0"/>
              <a:t>B = Branch instr.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instr</a:t>
            </a:r>
            <a:r>
              <a:rPr lang="en-US" sz="2400" dirty="0"/>
              <a:t> after Br.	j = </a:t>
            </a:r>
            <a:r>
              <a:rPr lang="en-US" sz="2400" dirty="0" err="1"/>
              <a:t>instr</a:t>
            </a:r>
            <a:r>
              <a:rPr lang="en-US" sz="2400" dirty="0"/>
              <a:t> branch to</a:t>
            </a:r>
          </a:p>
          <a:p>
            <a:pPr marL="0" indent="0">
              <a:buNone/>
            </a:pPr>
            <a:r>
              <a:rPr lang="en-US" sz="2400" u="sng" dirty="0"/>
              <a:t>     IF		ID		EXE		MEM		WB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i</a:t>
            </a:r>
            <a:r>
              <a:rPr lang="en-US" sz="2400" dirty="0" smtClean="0"/>
              <a:t> 				  B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i+1		  </a:t>
            </a:r>
            <a:r>
              <a:rPr lang="en-US" sz="2400" dirty="0" err="1" smtClean="0"/>
              <a:t>i</a:t>
            </a:r>
            <a:r>
              <a:rPr lang="en-US" sz="2400" dirty="0" smtClean="0"/>
              <a:t>	 </a:t>
            </a:r>
            <a:r>
              <a:rPr lang="en-US" sz="2400" dirty="0"/>
              <a:t>		</a:t>
            </a:r>
            <a:r>
              <a:rPr lang="en-US" sz="2400" dirty="0" smtClean="0"/>
              <a:t>	   B</a:t>
            </a:r>
            <a:r>
              <a:rPr lang="en-US" sz="2400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65" y="2434020"/>
            <a:ext cx="774700" cy="571500"/>
          </a:xfrm>
          <a:prstGeom prst="rect">
            <a:avLst/>
          </a:prstGeom>
        </p:spPr>
      </p:pic>
      <p:pic>
        <p:nvPicPr>
          <p:cNvPr id="8" name="Picture 7" descr="f04-35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86" y="4256128"/>
            <a:ext cx="4325610" cy="19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182" y="3292584"/>
            <a:ext cx="774700" cy="57150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9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Branches </a:t>
            </a:r>
            <a:r>
              <a:rPr lang="en-US" sz="4000" dirty="0"/>
              <a:t>are resolved in EX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Ex. Branch </a:t>
            </a:r>
            <a:r>
              <a:rPr lang="en-US" sz="2400" dirty="0" smtClean="0"/>
              <a:t>Taken</a:t>
            </a:r>
            <a:r>
              <a:rPr lang="en-US" sz="2400" dirty="0"/>
              <a:t>			</a:t>
            </a:r>
          </a:p>
          <a:p>
            <a:pPr marL="0" indent="0">
              <a:buNone/>
            </a:pPr>
            <a:r>
              <a:rPr lang="en-US" sz="2400" dirty="0"/>
              <a:t>B = Branch instr.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instr</a:t>
            </a:r>
            <a:r>
              <a:rPr lang="en-US" sz="2400" dirty="0"/>
              <a:t> after Br.	j = </a:t>
            </a:r>
            <a:r>
              <a:rPr lang="en-US" sz="2400" dirty="0" err="1"/>
              <a:t>instr</a:t>
            </a:r>
            <a:r>
              <a:rPr lang="en-US" sz="2400" dirty="0"/>
              <a:t> branch to</a:t>
            </a:r>
          </a:p>
          <a:p>
            <a:pPr marL="0" indent="0">
              <a:buNone/>
            </a:pPr>
            <a:r>
              <a:rPr lang="en-US" sz="2400" u="sng" dirty="0"/>
              <a:t>     IF		ID		EXE		MEM		WB</a:t>
            </a:r>
          </a:p>
          <a:p>
            <a:pPr marL="0" indent="0">
              <a:buNone/>
            </a:pPr>
            <a:r>
              <a:rPr lang="en-US" sz="2400" dirty="0"/>
              <a:t>			</a:t>
            </a:r>
          </a:p>
        </p:txBody>
      </p:sp>
      <p:pic>
        <p:nvPicPr>
          <p:cNvPr id="6" name="Picture 7" descr="f04-35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86" y="4256128"/>
            <a:ext cx="4325610" cy="19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Branches </a:t>
            </a:r>
            <a:r>
              <a:rPr lang="en-US" sz="4000" dirty="0"/>
              <a:t>are resolved in EX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Ex. Branch Taken			</a:t>
            </a:r>
          </a:p>
          <a:p>
            <a:pPr marL="0" indent="0">
              <a:buNone/>
            </a:pPr>
            <a:r>
              <a:rPr lang="en-US" sz="2400" dirty="0"/>
              <a:t>B = Branch instr.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instr</a:t>
            </a:r>
            <a:r>
              <a:rPr lang="en-US" sz="2400" dirty="0"/>
              <a:t> after Br.	j = </a:t>
            </a:r>
            <a:r>
              <a:rPr lang="en-US" sz="2400" dirty="0" err="1"/>
              <a:t>instr</a:t>
            </a:r>
            <a:r>
              <a:rPr lang="en-US" sz="2400" dirty="0"/>
              <a:t> branch to</a:t>
            </a:r>
          </a:p>
          <a:p>
            <a:pPr marL="0" indent="0">
              <a:buNone/>
            </a:pPr>
            <a:r>
              <a:rPr lang="en-US" sz="2400" u="sng" dirty="0"/>
              <a:t>     IF		ID		EXE		MEM		WB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i</a:t>
            </a:r>
            <a:r>
              <a:rPr lang="en-US" sz="2400" dirty="0" smtClean="0"/>
              <a:t> 				   B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j       				              B</a:t>
            </a:r>
            <a:r>
              <a:rPr lang="en-US" sz="2400" dirty="0"/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99" y="3308007"/>
            <a:ext cx="774700" cy="571500"/>
          </a:xfrm>
          <a:prstGeom prst="rect">
            <a:avLst/>
          </a:prstGeom>
        </p:spPr>
      </p:pic>
      <p:pic>
        <p:nvPicPr>
          <p:cNvPr id="8" name="Picture 7" descr="f04-35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86" y="4256128"/>
            <a:ext cx="4325610" cy="19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429" y="3308007"/>
            <a:ext cx="774700" cy="57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65" y="2434020"/>
            <a:ext cx="774700" cy="57150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9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Control Hazards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r>
              <a:rPr lang="en-US" sz="2400" b="1" dirty="0"/>
              <a:t>Branch problem:</a:t>
            </a:r>
            <a:r>
              <a:rPr lang="en-US" sz="2400" dirty="0"/>
              <a:t>  </a:t>
            </a:r>
          </a:p>
          <a:p>
            <a:pPr lvl="1"/>
            <a:r>
              <a:rPr lang="en-US" sz="2000" dirty="0"/>
              <a:t>branches are resolved in EX stage </a:t>
            </a:r>
            <a:r>
              <a:rPr lang="en-US" sz="2000" dirty="0" smtClean="0">
                <a:sym typeface="Symbol" pitchFamily="18" charset="2"/>
              </a:rPr>
              <a:t> </a:t>
            </a:r>
            <a:r>
              <a:rPr lang="en-US" sz="2000" dirty="0">
                <a:sym typeface="Symbol" pitchFamily="18" charset="2"/>
              </a:rPr>
              <a:t>2 cycles penalty on taken </a:t>
            </a:r>
            <a:r>
              <a:rPr lang="en-US" sz="2000" dirty="0" smtClean="0">
                <a:sym typeface="Symbol" pitchFamily="18" charset="2"/>
              </a:rPr>
              <a:t>branches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Ideal </a:t>
            </a:r>
            <a:r>
              <a:rPr lang="en-US" sz="2000" dirty="0">
                <a:sym typeface="Symbol" pitchFamily="18" charset="2"/>
              </a:rPr>
              <a:t>CPI =1. Assuming 2 cycles for all branches and 32% branch instructions   new CPI = 1 + 0.32*2 = 1.64</a:t>
            </a:r>
          </a:p>
          <a:p>
            <a:r>
              <a:rPr lang="en-US" sz="2400" b="1" dirty="0" smtClean="0">
                <a:sym typeface="Symbol" pitchFamily="18" charset="2"/>
              </a:rPr>
              <a:t>Solutions</a:t>
            </a:r>
            <a:r>
              <a:rPr lang="en-US" sz="2400" b="1" dirty="0">
                <a:sym typeface="Symbol" pitchFamily="18" charset="2"/>
              </a:rPr>
              <a:t>:</a:t>
            </a:r>
            <a:endParaRPr lang="en-US" sz="2400" dirty="0">
              <a:sym typeface="Symbol" pitchFamily="18" charset="2"/>
            </a:endParaRPr>
          </a:p>
          <a:p>
            <a:pPr lvl="1"/>
            <a:r>
              <a:rPr lang="en-US" sz="2000" dirty="0">
                <a:sym typeface="Symbol" pitchFamily="18" charset="2"/>
              </a:rPr>
              <a:t>Reduce branch penalty: change the </a:t>
            </a:r>
            <a:r>
              <a:rPr lang="en-US" sz="2000" dirty="0" err="1">
                <a:sym typeface="Symbol" pitchFamily="18" charset="2"/>
              </a:rPr>
              <a:t>datapath</a:t>
            </a:r>
            <a:r>
              <a:rPr lang="en-US" sz="2000" dirty="0">
                <a:sym typeface="Symbol" pitchFamily="18" charset="2"/>
              </a:rPr>
              <a:t> – new adder needed in ID stage.</a:t>
            </a:r>
          </a:p>
          <a:p>
            <a:pPr lvl="1"/>
            <a:r>
              <a:rPr lang="en-US" sz="2000" dirty="0">
                <a:sym typeface="Symbol" pitchFamily="18" charset="2"/>
              </a:rPr>
              <a:t>Fill branch delay slot(s) with </a:t>
            </a:r>
            <a:r>
              <a:rPr lang="en-US" sz="2000" dirty="0" smtClean="0">
                <a:sym typeface="Symbol" pitchFamily="18" charset="2"/>
              </a:rPr>
              <a:t>useful instruction(s).</a:t>
            </a:r>
            <a:endParaRPr lang="en-US" sz="2000" dirty="0">
              <a:sym typeface="Symbol" pitchFamily="18" charset="2"/>
            </a:endParaRPr>
          </a:p>
          <a:p>
            <a:pPr lvl="1"/>
            <a:r>
              <a:rPr lang="en-US" sz="2000" dirty="0" smtClean="0">
                <a:sym typeface="Symbol" pitchFamily="18" charset="2"/>
              </a:rPr>
              <a:t>Predict branch (Taken/Not Taken).</a:t>
            </a:r>
            <a:endParaRPr lang="en-US" sz="2000" dirty="0">
              <a:sym typeface="Symbol" pitchFamily="18" charset="2"/>
            </a:endParaRPr>
          </a:p>
          <a:p>
            <a:pPr lvl="2"/>
            <a:r>
              <a:rPr lang="en-US" sz="1600" dirty="0">
                <a:sym typeface="Symbol" pitchFamily="18" charset="2"/>
              </a:rPr>
              <a:t>Static branch </a:t>
            </a:r>
            <a:r>
              <a:rPr lang="en-US" sz="1600" dirty="0" smtClean="0">
                <a:sym typeface="Symbol" pitchFamily="18" charset="2"/>
              </a:rPr>
              <a:t>prediction: same prediction for every instance of that branch</a:t>
            </a:r>
            <a:endParaRPr lang="en-US" sz="1600" dirty="0">
              <a:sym typeface="Symbol" pitchFamily="18" charset="2"/>
            </a:endParaRPr>
          </a:p>
          <a:p>
            <a:pPr lvl="2"/>
            <a:r>
              <a:rPr lang="en-US" sz="1600" dirty="0">
                <a:sym typeface="Symbol" pitchFamily="18" charset="2"/>
              </a:rPr>
              <a:t>Dynamic branch </a:t>
            </a:r>
            <a:r>
              <a:rPr lang="en-US" sz="1600" dirty="0" smtClean="0">
                <a:sym typeface="Symbol" pitchFamily="18" charset="2"/>
              </a:rPr>
              <a:t>prediction: prediction based on path leading to that branch</a:t>
            </a:r>
            <a:endParaRPr lang="en-US" sz="1600" dirty="0">
              <a:sym typeface="Symbol" pitchFamily="18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3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Branches </a:t>
            </a:r>
            <a:r>
              <a:rPr lang="en-US" sz="4000" dirty="0"/>
              <a:t>are resolved in </a:t>
            </a:r>
            <a:r>
              <a:rPr lang="en-US" sz="4000" dirty="0" smtClean="0"/>
              <a:t>ID </a:t>
            </a:r>
            <a:r>
              <a:rPr lang="en-US" sz="4000" dirty="0"/>
              <a:t>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Ex. Branch Not Taken			</a:t>
            </a:r>
          </a:p>
          <a:p>
            <a:pPr marL="0" indent="0">
              <a:buNone/>
            </a:pPr>
            <a:r>
              <a:rPr lang="en-US" sz="2400" dirty="0"/>
              <a:t>B = Branch instr.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instr</a:t>
            </a:r>
            <a:r>
              <a:rPr lang="en-US" sz="2400" dirty="0"/>
              <a:t> after Br.	j = </a:t>
            </a:r>
            <a:r>
              <a:rPr lang="en-US" sz="2400" dirty="0" err="1"/>
              <a:t>instr</a:t>
            </a:r>
            <a:r>
              <a:rPr lang="en-US" sz="2400" dirty="0"/>
              <a:t> branch to</a:t>
            </a:r>
          </a:p>
          <a:p>
            <a:pPr marL="0" indent="0">
              <a:buNone/>
            </a:pPr>
            <a:r>
              <a:rPr lang="en-US" sz="2400" u="sng" dirty="0"/>
              <a:t>     IF		ID		EXE		MEM		</a:t>
            </a:r>
            <a:r>
              <a:rPr lang="en-US" sz="2400" u="sng" dirty="0" smtClean="0"/>
              <a:t>WB</a:t>
            </a:r>
            <a:endParaRPr lang="en-US" sz="2400" u="sng" dirty="0"/>
          </a:p>
        </p:txBody>
      </p:sp>
      <p:pic>
        <p:nvPicPr>
          <p:cNvPr id="7" name="Picture 7" descr="f04-35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86" y="4256128"/>
            <a:ext cx="4325610" cy="19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Assuming each step take 1 hour, </a:t>
            </a:r>
            <a:br>
              <a:rPr lang="en-US" dirty="0" smtClean="0"/>
            </a:br>
            <a:r>
              <a:rPr lang="en-US" dirty="0" smtClean="0"/>
              <a:t>4 loads would take 16 hours!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01026" y="1861638"/>
            <a:ext cx="2108937" cy="639631"/>
            <a:chOff x="1144682" y="2086125"/>
            <a:chExt cx="3285066" cy="9963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4682" y="2086125"/>
              <a:ext cx="729343" cy="9116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1262" y="2086125"/>
              <a:ext cx="729343" cy="9116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9543" y="2177142"/>
              <a:ext cx="724263" cy="90532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0405" y="2086125"/>
              <a:ext cx="729343" cy="91167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909963" y="2631678"/>
            <a:ext cx="2108937" cy="639631"/>
            <a:chOff x="1144682" y="2086125"/>
            <a:chExt cx="3285066" cy="99634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4682" y="2086125"/>
              <a:ext cx="729343" cy="9116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1262" y="2086125"/>
              <a:ext cx="729343" cy="91167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9543" y="2177142"/>
              <a:ext cx="724263" cy="90532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0405" y="2086125"/>
              <a:ext cx="729343" cy="91167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079428" y="3271309"/>
            <a:ext cx="2108937" cy="639631"/>
            <a:chOff x="1144682" y="2086125"/>
            <a:chExt cx="3285066" cy="99634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4682" y="2086125"/>
              <a:ext cx="729343" cy="91167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1262" y="2086125"/>
              <a:ext cx="729343" cy="91167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9543" y="2177142"/>
              <a:ext cx="724263" cy="9053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0405" y="2086125"/>
              <a:ext cx="729343" cy="911679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290286" y="199247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0678" y="263167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6164" y="335965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0678" y="405054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340765" y="4053706"/>
            <a:ext cx="2108937" cy="639631"/>
            <a:chOff x="1144682" y="2086125"/>
            <a:chExt cx="3285066" cy="99634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4682" y="2086125"/>
              <a:ext cx="729343" cy="91167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1262" y="2086125"/>
              <a:ext cx="729343" cy="9116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9543" y="2177142"/>
              <a:ext cx="724263" cy="90532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0405" y="2086125"/>
              <a:ext cx="729343" cy="911679"/>
            </a:xfrm>
            <a:prstGeom prst="rect">
              <a:avLst/>
            </a:prstGeom>
          </p:spPr>
        </p:pic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25" grpId="0"/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Branches </a:t>
            </a:r>
            <a:r>
              <a:rPr lang="en-US" sz="4000" dirty="0"/>
              <a:t>are resolved in </a:t>
            </a:r>
            <a:r>
              <a:rPr lang="en-US" sz="4000" dirty="0" smtClean="0"/>
              <a:t>ID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Ex. Branch Not Taken			</a:t>
            </a:r>
          </a:p>
          <a:p>
            <a:pPr marL="0" indent="0">
              <a:buNone/>
            </a:pPr>
            <a:r>
              <a:rPr lang="en-US" sz="2400" dirty="0"/>
              <a:t>B = Branch instr.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instr</a:t>
            </a:r>
            <a:r>
              <a:rPr lang="en-US" sz="2400" dirty="0"/>
              <a:t> after Br.	j = </a:t>
            </a:r>
            <a:r>
              <a:rPr lang="en-US" sz="2400" dirty="0" err="1"/>
              <a:t>instr</a:t>
            </a:r>
            <a:r>
              <a:rPr lang="en-US" sz="2400" dirty="0"/>
              <a:t> branch to</a:t>
            </a:r>
          </a:p>
          <a:p>
            <a:pPr marL="0" indent="0">
              <a:buNone/>
            </a:pPr>
            <a:r>
              <a:rPr lang="en-US" sz="2400" u="sng" dirty="0"/>
              <a:t>     IF		ID		EXE		MEM		WB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i</a:t>
            </a:r>
            <a:r>
              <a:rPr lang="en-US" sz="2400" dirty="0"/>
              <a:t> 		</a:t>
            </a:r>
            <a:r>
              <a:rPr lang="en-US" sz="2400" dirty="0" smtClean="0"/>
              <a:t>B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i+1	</a:t>
            </a:r>
            <a:r>
              <a:rPr lang="en-US" sz="2400" dirty="0" smtClean="0"/>
              <a:t>	  </a:t>
            </a:r>
            <a:r>
              <a:rPr lang="en-US" sz="2400" dirty="0" err="1" smtClean="0"/>
              <a:t>i</a:t>
            </a:r>
            <a:r>
              <a:rPr lang="en-US" sz="2400" dirty="0" smtClean="0"/>
              <a:t>	 </a:t>
            </a:r>
            <a:r>
              <a:rPr lang="en-US" sz="2400" dirty="0"/>
              <a:t> </a:t>
            </a:r>
            <a:r>
              <a:rPr lang="en-US" sz="2400" dirty="0" smtClean="0"/>
              <a:t>           B</a:t>
            </a:r>
            <a:r>
              <a:rPr lang="en-US" sz="2400" dirty="0"/>
              <a:t>	</a:t>
            </a:r>
          </a:p>
        </p:txBody>
      </p:sp>
      <p:pic>
        <p:nvPicPr>
          <p:cNvPr id="8" name="Picture 7" descr="f04-35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86" y="4256128"/>
            <a:ext cx="4325610" cy="19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4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Branches </a:t>
            </a:r>
            <a:r>
              <a:rPr lang="en-US" sz="4000" dirty="0"/>
              <a:t>are resolved in </a:t>
            </a:r>
            <a:r>
              <a:rPr lang="en-US" sz="4000" dirty="0" smtClean="0"/>
              <a:t>ID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Ex. Branch </a:t>
            </a:r>
            <a:r>
              <a:rPr lang="en-US" sz="2400" dirty="0" smtClean="0"/>
              <a:t>Taken</a:t>
            </a:r>
            <a:r>
              <a:rPr lang="en-US" sz="2400" dirty="0"/>
              <a:t>			</a:t>
            </a:r>
          </a:p>
          <a:p>
            <a:pPr marL="0" indent="0">
              <a:buNone/>
            </a:pPr>
            <a:r>
              <a:rPr lang="en-US" sz="2400" dirty="0"/>
              <a:t>B = Branch instr.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instr</a:t>
            </a:r>
            <a:r>
              <a:rPr lang="en-US" sz="2400" dirty="0"/>
              <a:t> after Br.	j = </a:t>
            </a:r>
            <a:r>
              <a:rPr lang="en-US" sz="2400" dirty="0" err="1"/>
              <a:t>instr</a:t>
            </a:r>
            <a:r>
              <a:rPr lang="en-US" sz="2400" dirty="0"/>
              <a:t> branch to</a:t>
            </a:r>
          </a:p>
          <a:p>
            <a:pPr marL="0" indent="0">
              <a:buNone/>
            </a:pPr>
            <a:r>
              <a:rPr lang="en-US" sz="2400" u="sng" dirty="0"/>
              <a:t>     IF		ID		EXE		MEM		WB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6" name="Picture 7" descr="f04-35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86" y="4256128"/>
            <a:ext cx="4325610" cy="19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6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Branches </a:t>
            </a:r>
            <a:r>
              <a:rPr lang="en-US" sz="4000" dirty="0"/>
              <a:t>are resolved in </a:t>
            </a:r>
            <a:r>
              <a:rPr lang="en-US" sz="4000" dirty="0" smtClean="0"/>
              <a:t>ID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Ex. Branch </a:t>
            </a:r>
            <a:r>
              <a:rPr lang="en-US" sz="2400" dirty="0" smtClean="0"/>
              <a:t>Taken</a:t>
            </a:r>
            <a:r>
              <a:rPr lang="en-US" sz="2400" dirty="0"/>
              <a:t>			</a:t>
            </a:r>
          </a:p>
          <a:p>
            <a:pPr marL="0" indent="0">
              <a:buNone/>
            </a:pPr>
            <a:r>
              <a:rPr lang="en-US" sz="2400" dirty="0"/>
              <a:t>B = Branch instr.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instr</a:t>
            </a:r>
            <a:r>
              <a:rPr lang="en-US" sz="2400" dirty="0"/>
              <a:t> after Br.	j = </a:t>
            </a:r>
            <a:r>
              <a:rPr lang="en-US" sz="2400" dirty="0" err="1"/>
              <a:t>instr</a:t>
            </a:r>
            <a:r>
              <a:rPr lang="en-US" sz="2400" dirty="0"/>
              <a:t> branch to</a:t>
            </a:r>
          </a:p>
          <a:p>
            <a:pPr marL="0" indent="0">
              <a:buNone/>
            </a:pPr>
            <a:r>
              <a:rPr lang="en-US" sz="2400" u="sng" dirty="0"/>
              <a:t>     IF		ID		EXE		MEM		WB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i</a:t>
            </a:r>
            <a:r>
              <a:rPr lang="en-US" sz="2400" dirty="0"/>
              <a:t> 		B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smtClean="0"/>
              <a:t>j </a:t>
            </a:r>
            <a:r>
              <a:rPr lang="en-US" sz="2400" dirty="0"/>
              <a:t>		  	             B	</a:t>
            </a:r>
          </a:p>
        </p:txBody>
      </p:sp>
      <p:pic>
        <p:nvPicPr>
          <p:cNvPr id="8" name="Picture 7" descr="f04-35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86" y="4256128"/>
            <a:ext cx="4325610" cy="19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783" y="3299248"/>
            <a:ext cx="774700" cy="5715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8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Filling branch delay slots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Branch delay slot filling</a:t>
            </a:r>
          </a:p>
          <a:p>
            <a:pPr lvl="1"/>
            <a:r>
              <a:rPr lang="en-US" dirty="0" smtClean="0"/>
              <a:t>move a useful instruction into the slot right after the branch, hoping that its execution is necessary. </a:t>
            </a:r>
          </a:p>
          <a:p>
            <a:pPr lvl="1"/>
            <a:r>
              <a:rPr lang="en-US" u="sng" dirty="0" smtClean="0"/>
              <a:t>Limitations</a:t>
            </a:r>
            <a:r>
              <a:rPr lang="en-US" dirty="0" smtClean="0"/>
              <a:t>: restrictions on which instructions can be rescheduled, compile time prediction of taken or untaken branches; serious impact on program semantics &amp; future architectures.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Arial" charset="0"/>
              </a:rPr>
              <a:t>Scheduling Branch Delay Slots </a:t>
            </a: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762000" y="1730375"/>
            <a:ext cx="22860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838200" y="1716088"/>
            <a:ext cx="2057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800" dirty="0">
                <a:latin typeface="Courier New" charset="0"/>
              </a:rPr>
              <a:t>add  $1,$2,$3</a:t>
            </a:r>
          </a:p>
          <a:p>
            <a:r>
              <a:rPr lang="en-US" sz="1800" dirty="0">
                <a:latin typeface="Courier New" charset="0"/>
              </a:rPr>
              <a:t>if $2=0 then</a:t>
            </a: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914400" y="2339975"/>
            <a:ext cx="1600200" cy="366713"/>
          </a:xfrm>
          <a:prstGeom prst="rect">
            <a:avLst/>
          </a:pr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Arial" charset="0"/>
              </a:rPr>
              <a:t>delay slot</a:t>
            </a:r>
          </a:p>
        </p:txBody>
      </p:sp>
      <p:sp>
        <p:nvSpPr>
          <p:cNvPr id="77830" name="Rectangle 7"/>
          <p:cNvSpPr>
            <a:spLocks noChangeArrowheads="1"/>
          </p:cNvSpPr>
          <p:nvPr/>
        </p:nvSpPr>
        <p:spPr bwMode="auto">
          <a:xfrm>
            <a:off x="533400" y="1338263"/>
            <a:ext cx="2590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800">
                <a:latin typeface="Arial" charset="0"/>
              </a:rPr>
              <a:t>A. From before branch</a:t>
            </a:r>
          </a:p>
        </p:txBody>
      </p:sp>
      <p:sp>
        <p:nvSpPr>
          <p:cNvPr id="77831" name="Rectangle 8"/>
          <p:cNvSpPr>
            <a:spLocks noChangeArrowheads="1"/>
          </p:cNvSpPr>
          <p:nvPr/>
        </p:nvSpPr>
        <p:spPr bwMode="auto">
          <a:xfrm>
            <a:off x="3429000" y="1338263"/>
            <a:ext cx="25146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800">
                <a:latin typeface="Arial" charset="0"/>
              </a:rPr>
              <a:t>B. From branch target</a:t>
            </a:r>
          </a:p>
        </p:txBody>
      </p:sp>
      <p:sp>
        <p:nvSpPr>
          <p:cNvPr id="77832" name="Rectangle 9"/>
          <p:cNvSpPr>
            <a:spLocks noChangeArrowheads="1"/>
          </p:cNvSpPr>
          <p:nvPr/>
        </p:nvSpPr>
        <p:spPr bwMode="auto">
          <a:xfrm>
            <a:off x="6324600" y="1338263"/>
            <a:ext cx="23622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800">
                <a:latin typeface="Arial" charset="0"/>
              </a:rPr>
              <a:t>C. From fall through</a:t>
            </a:r>
          </a:p>
        </p:txBody>
      </p:sp>
      <p:sp>
        <p:nvSpPr>
          <p:cNvPr id="77833" name="Line 10"/>
          <p:cNvSpPr>
            <a:spLocks noChangeShapeType="1"/>
          </p:cNvSpPr>
          <p:nvPr/>
        </p:nvSpPr>
        <p:spPr bwMode="auto">
          <a:xfrm>
            <a:off x="2667000" y="2187575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Line 11"/>
          <p:cNvSpPr>
            <a:spLocks noChangeShapeType="1"/>
          </p:cNvSpPr>
          <p:nvPr/>
        </p:nvSpPr>
        <p:spPr bwMode="auto">
          <a:xfrm>
            <a:off x="2895600" y="2187575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Line 12"/>
          <p:cNvSpPr>
            <a:spLocks noChangeShapeType="1"/>
          </p:cNvSpPr>
          <p:nvPr/>
        </p:nvSpPr>
        <p:spPr bwMode="auto">
          <a:xfrm flipH="1">
            <a:off x="2438400" y="3254375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Rectangle 13"/>
          <p:cNvSpPr>
            <a:spLocks noChangeArrowheads="1"/>
          </p:cNvSpPr>
          <p:nvPr/>
        </p:nvSpPr>
        <p:spPr bwMode="auto">
          <a:xfrm>
            <a:off x="3505200" y="1716088"/>
            <a:ext cx="22860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Rectangle 14"/>
          <p:cNvSpPr>
            <a:spLocks noChangeArrowheads="1"/>
          </p:cNvSpPr>
          <p:nvPr/>
        </p:nvSpPr>
        <p:spPr bwMode="auto">
          <a:xfrm>
            <a:off x="3581400" y="2525713"/>
            <a:ext cx="2057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800">
                <a:latin typeface="Courier New" charset="0"/>
              </a:rPr>
              <a:t>add  $1,$2,$3</a:t>
            </a:r>
          </a:p>
          <a:p>
            <a:r>
              <a:rPr lang="en-US" sz="1800">
                <a:latin typeface="Courier New" charset="0"/>
              </a:rPr>
              <a:t>if $1=0 then</a:t>
            </a:r>
          </a:p>
        </p:txBody>
      </p:sp>
      <p:sp>
        <p:nvSpPr>
          <p:cNvPr id="77838" name="Text Box 15"/>
          <p:cNvSpPr txBox="1">
            <a:spLocks noChangeArrowheads="1"/>
          </p:cNvSpPr>
          <p:nvPr/>
        </p:nvSpPr>
        <p:spPr bwMode="auto">
          <a:xfrm>
            <a:off x="3657600" y="3101975"/>
            <a:ext cx="1600200" cy="366713"/>
          </a:xfrm>
          <a:prstGeom prst="rect">
            <a:avLst/>
          </a:pr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delay slot</a:t>
            </a:r>
          </a:p>
        </p:txBody>
      </p:sp>
      <p:sp>
        <p:nvSpPr>
          <p:cNvPr id="77839" name="Line 16"/>
          <p:cNvSpPr>
            <a:spLocks noChangeShapeType="1"/>
          </p:cNvSpPr>
          <p:nvPr/>
        </p:nvSpPr>
        <p:spPr bwMode="auto">
          <a:xfrm>
            <a:off x="5410200" y="3011488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0" name="Line 17"/>
          <p:cNvSpPr>
            <a:spLocks noChangeShapeType="1"/>
          </p:cNvSpPr>
          <p:nvPr/>
        </p:nvSpPr>
        <p:spPr bwMode="auto">
          <a:xfrm>
            <a:off x="5638800" y="1944688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1" name="Line 18"/>
          <p:cNvSpPr>
            <a:spLocks noChangeShapeType="1"/>
          </p:cNvSpPr>
          <p:nvPr/>
        </p:nvSpPr>
        <p:spPr bwMode="auto">
          <a:xfrm flipH="1">
            <a:off x="5410200" y="1944688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2" name="Rectangle 19"/>
          <p:cNvSpPr>
            <a:spLocks noChangeArrowheads="1"/>
          </p:cNvSpPr>
          <p:nvPr/>
        </p:nvSpPr>
        <p:spPr bwMode="auto">
          <a:xfrm>
            <a:off x="6248400" y="1716088"/>
            <a:ext cx="22860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Rectangle 20"/>
          <p:cNvSpPr>
            <a:spLocks noChangeArrowheads="1"/>
          </p:cNvSpPr>
          <p:nvPr/>
        </p:nvSpPr>
        <p:spPr bwMode="auto">
          <a:xfrm>
            <a:off x="6324600" y="1701800"/>
            <a:ext cx="2057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800">
                <a:latin typeface="Courier New" charset="0"/>
              </a:rPr>
              <a:t>add  $1,$2,$3</a:t>
            </a:r>
          </a:p>
          <a:p>
            <a:r>
              <a:rPr lang="en-US" sz="1800">
                <a:latin typeface="Courier New" charset="0"/>
              </a:rPr>
              <a:t>if $1=0 then</a:t>
            </a:r>
          </a:p>
        </p:txBody>
      </p:sp>
      <p:sp>
        <p:nvSpPr>
          <p:cNvPr id="77844" name="Text Box 21"/>
          <p:cNvSpPr txBox="1">
            <a:spLocks noChangeArrowheads="1"/>
          </p:cNvSpPr>
          <p:nvPr/>
        </p:nvSpPr>
        <p:spPr bwMode="auto">
          <a:xfrm>
            <a:off x="6400800" y="2325688"/>
            <a:ext cx="1600200" cy="366712"/>
          </a:xfrm>
          <a:prstGeom prst="rect">
            <a:avLst/>
          </a:pr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delay slot</a:t>
            </a:r>
          </a:p>
        </p:txBody>
      </p:sp>
      <p:sp>
        <p:nvSpPr>
          <p:cNvPr id="77845" name="Line 22"/>
          <p:cNvSpPr>
            <a:spLocks noChangeShapeType="1"/>
          </p:cNvSpPr>
          <p:nvPr/>
        </p:nvSpPr>
        <p:spPr bwMode="auto">
          <a:xfrm>
            <a:off x="8153400" y="2173288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6" name="Line 23"/>
          <p:cNvSpPr>
            <a:spLocks noChangeShapeType="1"/>
          </p:cNvSpPr>
          <p:nvPr/>
        </p:nvSpPr>
        <p:spPr bwMode="auto">
          <a:xfrm>
            <a:off x="8382000" y="2173288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7" name="Line 24"/>
          <p:cNvSpPr>
            <a:spLocks noChangeShapeType="1"/>
          </p:cNvSpPr>
          <p:nvPr/>
        </p:nvSpPr>
        <p:spPr bwMode="auto">
          <a:xfrm flipH="1">
            <a:off x="8077200" y="324008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8" name="Rectangle 25"/>
          <p:cNvSpPr>
            <a:spLocks noChangeArrowheads="1"/>
          </p:cNvSpPr>
          <p:nvPr/>
        </p:nvSpPr>
        <p:spPr bwMode="auto">
          <a:xfrm>
            <a:off x="3581400" y="1792288"/>
            <a:ext cx="20574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800">
                <a:latin typeface="Courier New" charset="0"/>
              </a:rPr>
              <a:t>sub $4,$5,$6</a:t>
            </a:r>
          </a:p>
        </p:txBody>
      </p:sp>
      <p:sp>
        <p:nvSpPr>
          <p:cNvPr id="77849" name="Rectangle 26"/>
          <p:cNvSpPr>
            <a:spLocks noChangeArrowheads="1"/>
          </p:cNvSpPr>
          <p:nvPr/>
        </p:nvSpPr>
        <p:spPr bwMode="auto">
          <a:xfrm>
            <a:off x="6324600" y="3087688"/>
            <a:ext cx="20574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800">
                <a:latin typeface="Courier New" charset="0"/>
              </a:rPr>
              <a:t>sub $4,$5,$6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85800" y="3530600"/>
            <a:ext cx="1143000" cy="439738"/>
            <a:chOff x="432" y="1920"/>
            <a:chExt cx="720" cy="277"/>
          </a:xfrm>
        </p:grpSpPr>
        <p:sp>
          <p:nvSpPr>
            <p:cNvPr id="77878" name="Line 28"/>
            <p:cNvSpPr>
              <a:spLocks noChangeShapeType="1"/>
            </p:cNvSpPr>
            <p:nvPr/>
          </p:nvSpPr>
          <p:spPr bwMode="auto">
            <a:xfrm>
              <a:off x="1152" y="192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9" name="Rectangle 29"/>
            <p:cNvSpPr>
              <a:spLocks noChangeArrowheads="1"/>
            </p:cNvSpPr>
            <p:nvPr/>
          </p:nvSpPr>
          <p:spPr bwMode="auto">
            <a:xfrm>
              <a:off x="432" y="1968"/>
              <a:ext cx="72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>
                  <a:latin typeface="Arial" charset="0"/>
                </a:rPr>
                <a:t>becomes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581400" y="3530600"/>
            <a:ext cx="1143000" cy="439738"/>
            <a:chOff x="432" y="1920"/>
            <a:chExt cx="720" cy="277"/>
          </a:xfrm>
        </p:grpSpPr>
        <p:sp>
          <p:nvSpPr>
            <p:cNvPr id="77876" name="Line 31"/>
            <p:cNvSpPr>
              <a:spLocks noChangeShapeType="1"/>
            </p:cNvSpPr>
            <p:nvPr/>
          </p:nvSpPr>
          <p:spPr bwMode="auto">
            <a:xfrm>
              <a:off x="1152" y="192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7" name="Rectangle 32"/>
            <p:cNvSpPr>
              <a:spLocks noChangeArrowheads="1"/>
            </p:cNvSpPr>
            <p:nvPr/>
          </p:nvSpPr>
          <p:spPr bwMode="auto">
            <a:xfrm>
              <a:off x="432" y="1968"/>
              <a:ext cx="72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>
                  <a:latin typeface="Arial" charset="0"/>
                </a:rPr>
                <a:t>becomes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324600" y="3530600"/>
            <a:ext cx="1143000" cy="439738"/>
            <a:chOff x="432" y="1920"/>
            <a:chExt cx="720" cy="277"/>
          </a:xfrm>
        </p:grpSpPr>
        <p:sp>
          <p:nvSpPr>
            <p:cNvPr id="77874" name="Line 34"/>
            <p:cNvSpPr>
              <a:spLocks noChangeShapeType="1"/>
            </p:cNvSpPr>
            <p:nvPr/>
          </p:nvSpPr>
          <p:spPr bwMode="auto">
            <a:xfrm>
              <a:off x="1152" y="192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5" name="Rectangle 35"/>
            <p:cNvSpPr>
              <a:spLocks noChangeArrowheads="1"/>
            </p:cNvSpPr>
            <p:nvPr/>
          </p:nvSpPr>
          <p:spPr bwMode="auto">
            <a:xfrm>
              <a:off x="432" y="1968"/>
              <a:ext cx="72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>
                  <a:latin typeface="Arial" charset="0"/>
                </a:rPr>
                <a:t>becomes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762000" y="3897313"/>
            <a:ext cx="2286000" cy="1843087"/>
            <a:chOff x="480" y="2151"/>
            <a:chExt cx="1440" cy="1161"/>
          </a:xfrm>
        </p:grpSpPr>
        <p:sp>
          <p:nvSpPr>
            <p:cNvPr id="77868" name="Rectangle 37"/>
            <p:cNvSpPr>
              <a:spLocks noChangeArrowheads="1"/>
            </p:cNvSpPr>
            <p:nvPr/>
          </p:nvSpPr>
          <p:spPr bwMode="auto">
            <a:xfrm>
              <a:off x="480" y="2160"/>
              <a:ext cx="1440" cy="11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9" name="Rectangle 38"/>
            <p:cNvSpPr>
              <a:spLocks noChangeArrowheads="1"/>
            </p:cNvSpPr>
            <p:nvPr/>
          </p:nvSpPr>
          <p:spPr bwMode="auto">
            <a:xfrm>
              <a:off x="528" y="2151"/>
              <a:ext cx="1296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>
                  <a:latin typeface="Courier New" charset="0"/>
                </a:rPr>
                <a:t> </a:t>
              </a:r>
            </a:p>
            <a:p>
              <a:r>
                <a:rPr lang="en-US" sz="1800">
                  <a:latin typeface="Courier New" charset="0"/>
                </a:rPr>
                <a:t>if $2=0 then</a:t>
              </a:r>
            </a:p>
          </p:txBody>
        </p:sp>
        <p:sp>
          <p:nvSpPr>
            <p:cNvPr id="77870" name="Text Box 39"/>
            <p:cNvSpPr txBox="1">
              <a:spLocks noChangeArrowheads="1"/>
            </p:cNvSpPr>
            <p:nvPr/>
          </p:nvSpPr>
          <p:spPr bwMode="auto">
            <a:xfrm>
              <a:off x="576" y="2544"/>
              <a:ext cx="1008" cy="23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</a:rPr>
                <a:t>add  $1,$2,$3</a:t>
              </a:r>
            </a:p>
          </p:txBody>
        </p:sp>
        <p:sp>
          <p:nvSpPr>
            <p:cNvPr id="77871" name="Line 40"/>
            <p:cNvSpPr>
              <a:spLocks noChangeShapeType="1"/>
            </p:cNvSpPr>
            <p:nvPr/>
          </p:nvSpPr>
          <p:spPr bwMode="auto">
            <a:xfrm>
              <a:off x="1680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2" name="Line 41"/>
            <p:cNvSpPr>
              <a:spLocks noChangeShapeType="1"/>
            </p:cNvSpPr>
            <p:nvPr/>
          </p:nvSpPr>
          <p:spPr bwMode="auto">
            <a:xfrm>
              <a:off x="1824" y="2448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3" name="Line 42"/>
            <p:cNvSpPr>
              <a:spLocks noChangeShapeType="1"/>
            </p:cNvSpPr>
            <p:nvPr/>
          </p:nvSpPr>
          <p:spPr bwMode="auto">
            <a:xfrm flipH="1">
              <a:off x="1536" y="3120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505200" y="3897313"/>
            <a:ext cx="2286000" cy="1828800"/>
            <a:chOff x="2208" y="2151"/>
            <a:chExt cx="1440" cy="1152"/>
          </a:xfrm>
        </p:grpSpPr>
        <p:sp>
          <p:nvSpPr>
            <p:cNvPr id="77862" name="Rectangle 44"/>
            <p:cNvSpPr>
              <a:spLocks noChangeArrowheads="1"/>
            </p:cNvSpPr>
            <p:nvPr/>
          </p:nvSpPr>
          <p:spPr bwMode="auto">
            <a:xfrm>
              <a:off x="2208" y="2151"/>
              <a:ext cx="1440" cy="11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3" name="Rectangle 45"/>
            <p:cNvSpPr>
              <a:spLocks noChangeArrowheads="1"/>
            </p:cNvSpPr>
            <p:nvPr/>
          </p:nvSpPr>
          <p:spPr bwMode="auto">
            <a:xfrm>
              <a:off x="2256" y="2661"/>
              <a:ext cx="1296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>
                  <a:latin typeface="Courier New" charset="0"/>
                </a:rPr>
                <a:t>add  $1,$2,$3</a:t>
              </a:r>
            </a:p>
            <a:p>
              <a:r>
                <a:rPr lang="en-US" sz="1800">
                  <a:latin typeface="Courier New" charset="0"/>
                </a:rPr>
                <a:t>if $1=0 then</a:t>
              </a:r>
            </a:p>
          </p:txBody>
        </p:sp>
        <p:sp>
          <p:nvSpPr>
            <p:cNvPr id="77864" name="Text Box 46"/>
            <p:cNvSpPr txBox="1">
              <a:spLocks noChangeArrowheads="1"/>
            </p:cNvSpPr>
            <p:nvPr/>
          </p:nvSpPr>
          <p:spPr bwMode="auto">
            <a:xfrm>
              <a:off x="2304" y="3024"/>
              <a:ext cx="1008" cy="23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</a:rPr>
                <a:t>sub $4,$5,$6</a:t>
              </a:r>
            </a:p>
          </p:txBody>
        </p:sp>
        <p:sp>
          <p:nvSpPr>
            <p:cNvPr id="77865" name="Line 47"/>
            <p:cNvSpPr>
              <a:spLocks noChangeShapeType="1"/>
            </p:cNvSpPr>
            <p:nvPr/>
          </p:nvSpPr>
          <p:spPr bwMode="auto">
            <a:xfrm>
              <a:off x="3408" y="2967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6" name="Line 48"/>
            <p:cNvSpPr>
              <a:spLocks noChangeShapeType="1"/>
            </p:cNvSpPr>
            <p:nvPr/>
          </p:nvSpPr>
          <p:spPr bwMode="auto">
            <a:xfrm>
              <a:off x="3552" y="2448"/>
              <a:ext cx="0" cy="5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7" name="Line 49"/>
            <p:cNvSpPr>
              <a:spLocks noChangeShapeType="1"/>
            </p:cNvSpPr>
            <p:nvPr/>
          </p:nvSpPr>
          <p:spPr bwMode="auto">
            <a:xfrm flipH="1">
              <a:off x="3024" y="244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6248400" y="3897313"/>
            <a:ext cx="2286000" cy="1843087"/>
            <a:chOff x="3936" y="2151"/>
            <a:chExt cx="1440" cy="1161"/>
          </a:xfrm>
        </p:grpSpPr>
        <p:sp>
          <p:nvSpPr>
            <p:cNvPr id="77856" name="Rectangle 51"/>
            <p:cNvSpPr>
              <a:spLocks noChangeArrowheads="1"/>
            </p:cNvSpPr>
            <p:nvPr/>
          </p:nvSpPr>
          <p:spPr bwMode="auto">
            <a:xfrm>
              <a:off x="3936" y="2160"/>
              <a:ext cx="1440" cy="11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7" name="Rectangle 52"/>
            <p:cNvSpPr>
              <a:spLocks noChangeArrowheads="1"/>
            </p:cNvSpPr>
            <p:nvPr/>
          </p:nvSpPr>
          <p:spPr bwMode="auto">
            <a:xfrm>
              <a:off x="3984" y="2151"/>
              <a:ext cx="1296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>
                  <a:latin typeface="Courier New" charset="0"/>
                </a:rPr>
                <a:t>add  $1,$2,$3</a:t>
              </a:r>
            </a:p>
            <a:p>
              <a:r>
                <a:rPr lang="en-US" sz="1800">
                  <a:latin typeface="Courier New" charset="0"/>
                </a:rPr>
                <a:t>if $1=0 then</a:t>
              </a:r>
            </a:p>
          </p:txBody>
        </p:sp>
        <p:sp>
          <p:nvSpPr>
            <p:cNvPr id="77858" name="Text Box 53"/>
            <p:cNvSpPr txBox="1">
              <a:spLocks noChangeArrowheads="1"/>
            </p:cNvSpPr>
            <p:nvPr/>
          </p:nvSpPr>
          <p:spPr bwMode="auto">
            <a:xfrm>
              <a:off x="4032" y="2544"/>
              <a:ext cx="1008" cy="23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</a:rPr>
                <a:t>sub $4,$5,$6</a:t>
              </a:r>
            </a:p>
          </p:txBody>
        </p:sp>
        <p:sp>
          <p:nvSpPr>
            <p:cNvPr id="77859" name="Line 54"/>
            <p:cNvSpPr>
              <a:spLocks noChangeShapeType="1"/>
            </p:cNvSpPr>
            <p:nvPr/>
          </p:nvSpPr>
          <p:spPr bwMode="auto">
            <a:xfrm>
              <a:off x="5136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0" name="Line 55"/>
            <p:cNvSpPr>
              <a:spLocks noChangeShapeType="1"/>
            </p:cNvSpPr>
            <p:nvPr/>
          </p:nvSpPr>
          <p:spPr bwMode="auto">
            <a:xfrm>
              <a:off x="5280" y="2448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1" name="Line 56"/>
            <p:cNvSpPr>
              <a:spLocks noChangeShapeType="1"/>
            </p:cNvSpPr>
            <p:nvPr/>
          </p:nvSpPr>
          <p:spPr bwMode="auto">
            <a:xfrm flipH="1" flipV="1">
              <a:off x="4560" y="3120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 </a:t>
            </a:r>
            <a:r>
              <a:rPr lang="en-US" dirty="0"/>
              <a:t>Prediction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Predict the outcome of a branch in the IF stage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Idea</a:t>
            </a:r>
            <a:r>
              <a:rPr lang="en-US" sz="1800" dirty="0"/>
              <a:t>: doing something is better than waiting around doing </a:t>
            </a:r>
            <a:r>
              <a:rPr lang="en-US" sz="1800" dirty="0" smtClean="0"/>
              <a:t>nothing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Gains might outweigh losses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Heavily </a:t>
            </a:r>
            <a:r>
              <a:rPr lang="en-US" sz="1800" dirty="0"/>
              <a:t>researched area in the last </a:t>
            </a:r>
            <a:r>
              <a:rPr lang="en-US" sz="1800" dirty="0" smtClean="0"/>
              <a:t>20 </a:t>
            </a:r>
            <a:r>
              <a:rPr lang="en-US" sz="1800" dirty="0"/>
              <a:t>years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Fixed branch </a:t>
            </a:r>
            <a:r>
              <a:rPr lang="en-US" sz="2400" b="1" dirty="0"/>
              <a:t>prediction.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applied </a:t>
            </a:r>
            <a:r>
              <a:rPr lang="en-US" sz="2000" dirty="0"/>
              <a:t>to all branch instructions indiscriminately.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Predict not-taken</a:t>
            </a:r>
            <a:r>
              <a:rPr lang="en-US" sz="1800" dirty="0"/>
              <a:t> (47% actually not taken)</a:t>
            </a:r>
            <a:r>
              <a:rPr lang="en-US" sz="2000" dirty="0"/>
              <a:t>: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continue to fetch instruction without stalling</a:t>
            </a:r>
            <a:r>
              <a:rPr lang="en-US" sz="1800" dirty="0" smtClean="0"/>
              <a:t>;; do </a:t>
            </a:r>
            <a:r>
              <a:rPr lang="en-US" sz="1800" dirty="0"/>
              <a:t>not change any state (no register write);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if branch is taken turn the fetched instruction into no-op, restart fetch at target address: </a:t>
            </a:r>
            <a:r>
              <a:rPr lang="en-US" sz="1800" dirty="0">
                <a:solidFill>
                  <a:srgbClr val="3333FF"/>
                </a:solidFill>
              </a:rPr>
              <a:t>1 cycle penalty</a:t>
            </a:r>
            <a:r>
              <a:rPr lang="en-US" sz="1800" dirty="0" smtClean="0">
                <a:solidFill>
                  <a:srgbClr val="3333FF"/>
                </a:solidFill>
              </a:rPr>
              <a:t>. Assumes branch detection at the ID stage.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Predict taken</a:t>
            </a:r>
            <a:r>
              <a:rPr lang="en-US" sz="1800" dirty="0"/>
              <a:t> (53%): more difficult, must know target before branch is </a:t>
            </a:r>
            <a:r>
              <a:rPr lang="en-US" sz="1800" dirty="0" smtClean="0"/>
              <a:t>decoded; </a:t>
            </a:r>
            <a:r>
              <a:rPr lang="en-US" sz="1800" dirty="0"/>
              <a:t>no advantage in our simple 5-stage pipeline even if we move the branch to ID stage.</a:t>
            </a:r>
          </a:p>
          <a:p>
            <a:pPr lvl="2">
              <a:lnSpc>
                <a:spcPct val="90000"/>
              </a:lnSpc>
            </a:pPr>
            <a:endParaRPr lang="en-US" sz="1400" dirty="0">
              <a:solidFill>
                <a:srgbClr val="3333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7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 </a:t>
            </a:r>
            <a:r>
              <a:rPr lang="en-US" dirty="0"/>
              <a:t>Prediction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Static </a:t>
            </a:r>
            <a:r>
              <a:rPr lang="en-US" sz="2400" b="1" dirty="0"/>
              <a:t>branch prediction.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Opcode</a:t>
            </a:r>
            <a:r>
              <a:rPr lang="en-US" sz="2000" dirty="0"/>
              <a:t>-based: prediction based on </a:t>
            </a:r>
            <a:r>
              <a:rPr lang="en-US" sz="2000" dirty="0" err="1"/>
              <a:t>opcode</a:t>
            </a:r>
            <a:r>
              <a:rPr lang="en-US" sz="2000" dirty="0"/>
              <a:t> itself and related condition. Examples: MC 88110, PowerPC 601/603.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Displacement based prediction: if d &lt; 0 </a:t>
            </a:r>
            <a:r>
              <a:rPr lang="en-US" sz="2000" dirty="0" smtClean="0">
                <a:solidFill>
                  <a:srgbClr val="FF0000"/>
                </a:solidFill>
              </a:rPr>
              <a:t>(LOOP) </a:t>
            </a:r>
            <a:r>
              <a:rPr lang="en-US" sz="2000" dirty="0" smtClean="0"/>
              <a:t>predict </a:t>
            </a:r>
            <a:r>
              <a:rPr lang="en-US" sz="2000" dirty="0"/>
              <a:t>taken, if d &gt;= 0 predict not taken. Examples: Alpha 21064 (as option), PowerPC 601/603 for regular conditional branches.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Compiler-directed prediction: compiler sets or clears a predict bit in the instruction itself. Examples: AT&amp;T 9210 Hobbit, PowerPC 601/603 (predict bit reverses </a:t>
            </a:r>
            <a:r>
              <a:rPr lang="en-US" sz="2000" dirty="0" err="1"/>
              <a:t>opcode</a:t>
            </a:r>
            <a:r>
              <a:rPr lang="en-US" sz="2000" dirty="0"/>
              <a:t> or displacement predictions), HP PA 8000 (as option)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Dynamic branch prediction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Later in this course; tons of it!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Why is it SO important? For what?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speed things up, overlap steps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 loads of laundry now only takes 7 hours!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0286" y="199247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0678" y="263167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6164" y="335965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0678" y="423197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801026" y="1861638"/>
            <a:ext cx="3721230" cy="2831699"/>
            <a:chOff x="801026" y="1861638"/>
            <a:chExt cx="3721230" cy="2831699"/>
          </a:xfrm>
        </p:grpSpPr>
        <p:grpSp>
          <p:nvGrpSpPr>
            <p:cNvPr id="10" name="Group 9"/>
            <p:cNvGrpSpPr/>
            <p:nvPr/>
          </p:nvGrpSpPr>
          <p:grpSpPr>
            <a:xfrm>
              <a:off x="801026" y="1861638"/>
              <a:ext cx="2108937" cy="639631"/>
              <a:chOff x="1144682" y="2086125"/>
              <a:chExt cx="3285066" cy="99634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4682" y="2086125"/>
                <a:ext cx="729343" cy="91167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1262" y="2086125"/>
                <a:ext cx="729343" cy="91167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9543" y="2177142"/>
                <a:ext cx="724263" cy="9053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0405" y="2086125"/>
                <a:ext cx="729343" cy="911679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1336608" y="2631678"/>
              <a:ext cx="2108937" cy="639631"/>
              <a:chOff x="1182362" y="2086125"/>
              <a:chExt cx="3285066" cy="99634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82362" y="2086125"/>
                <a:ext cx="729342" cy="91167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8942" y="2086125"/>
                <a:ext cx="729342" cy="91167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7222" y="2177142"/>
                <a:ext cx="724263" cy="90532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8086" y="2086125"/>
                <a:ext cx="729342" cy="911679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1855494" y="3271309"/>
              <a:ext cx="2108937" cy="639631"/>
              <a:chOff x="1144682" y="2086125"/>
              <a:chExt cx="3285066" cy="996346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4682" y="2086125"/>
                <a:ext cx="729343" cy="91167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1262" y="2086125"/>
                <a:ext cx="729343" cy="91167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9543" y="2177142"/>
                <a:ext cx="724263" cy="90532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0405" y="2086125"/>
                <a:ext cx="729343" cy="911679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2413319" y="4053706"/>
              <a:ext cx="2108937" cy="639631"/>
              <a:chOff x="1144682" y="2086125"/>
              <a:chExt cx="3285066" cy="996346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4682" y="2086125"/>
                <a:ext cx="729343" cy="911679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1262" y="2086125"/>
                <a:ext cx="729343" cy="91167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9543" y="2177142"/>
                <a:ext cx="724263" cy="905329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0405" y="2086125"/>
                <a:ext cx="729343" cy="911679"/>
              </a:xfrm>
              <a:prstGeom prst="rect">
                <a:avLst/>
              </a:prstGeom>
            </p:spPr>
          </p:pic>
        </p:grp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7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 stages pipeline, </a:t>
            </a:r>
            <a:r>
              <a:rPr lang="en-US" i="1" dirty="0" smtClean="0"/>
              <a:t>t </a:t>
            </a:r>
            <a:r>
              <a:rPr lang="en-US" dirty="0" smtClean="0"/>
              <a:t>time per stage</a:t>
            </a:r>
            <a:r>
              <a:rPr lang="en-US" i="1" dirty="0" smtClean="0"/>
              <a:t>, n </a:t>
            </a:r>
            <a:r>
              <a:rPr lang="en-US" dirty="0" smtClean="0"/>
              <a:t>jobs</a:t>
            </a:r>
          </a:p>
          <a:p>
            <a:r>
              <a:rPr lang="en-US" dirty="0" smtClean="0"/>
              <a:t>Non-pipelined time = n*k*t</a:t>
            </a:r>
          </a:p>
          <a:p>
            <a:r>
              <a:rPr lang="en-US" dirty="0" smtClean="0"/>
              <a:t>Pipelined time = (k+n-1)*t</a:t>
            </a:r>
            <a:endParaRPr lang="en-US" dirty="0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Speedup of Pipelining</a:t>
            </a:r>
            <a:endParaRPr lang="en-AU" dirty="0" smtClean="0">
              <a:ea typeface="+mj-ea"/>
              <a:cs typeface="+mj-cs"/>
            </a:endParaRPr>
          </a:p>
        </p:txBody>
      </p:sp>
      <p:graphicFrame>
        <p:nvGraphicFramePr>
          <p:cNvPr id="819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762348"/>
              </p:ext>
            </p:extLst>
          </p:nvPr>
        </p:nvGraphicFramePr>
        <p:xfrm>
          <a:off x="2852583" y="3241524"/>
          <a:ext cx="3803960" cy="770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583" y="3241524"/>
                        <a:ext cx="3803960" cy="770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997994" y="4021894"/>
            <a:ext cx="35131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>
              <a:defRPr/>
            </a:pPr>
            <a:r>
              <a:rPr lang="en-US" sz="1600" dirty="0" smtClean="0"/>
              <a:t>This is an ideal case: </a:t>
            </a:r>
          </a:p>
          <a:p>
            <a:pPr marL="285750" indent="-285750" algn="l">
              <a:buFont typeface="Arial"/>
              <a:buChar char="•"/>
              <a:defRPr/>
            </a:pPr>
            <a:r>
              <a:rPr lang="en-US" sz="1600" dirty="0" smtClean="0"/>
              <a:t>No job depends on a previous job</a:t>
            </a:r>
          </a:p>
          <a:p>
            <a:pPr marL="285750" indent="-285750" algn="l">
              <a:buFont typeface="Arial"/>
              <a:buChar char="•"/>
              <a:defRPr/>
            </a:pPr>
            <a:r>
              <a:rPr lang="en-US" sz="1600" dirty="0" smtClean="0"/>
              <a:t>All jobs behave exactly the same</a:t>
            </a:r>
          </a:p>
          <a:p>
            <a:pPr algn="l">
              <a:defRPr/>
            </a:pPr>
            <a:r>
              <a:rPr lang="en-US" sz="1600" dirty="0" smtClean="0"/>
              <a:t>Not realistic.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5 stage pipeline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8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charset="0"/>
              </a:rPr>
              <a:t>MIPS Pipeline</a:t>
            </a:r>
            <a:endParaRPr lang="en-AU">
              <a:latin typeface="Arial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>
                <a:latin typeface="Arial" charset="0"/>
              </a:rPr>
              <a:t>Five stages, one step per stage</a:t>
            </a:r>
          </a:p>
          <a:p>
            <a:pPr marL="990600" lvl="1" indent="-533400">
              <a:buSzTx/>
              <a:buFont typeface="Wingdings" charset="0"/>
              <a:buAutoNum type="arabicPeriod"/>
            </a:pPr>
            <a:r>
              <a:rPr lang="en-US">
                <a:latin typeface="Arial" charset="0"/>
                <a:ea typeface="ＭＳ Ｐゴシック" charset="0"/>
              </a:rPr>
              <a:t>IF: Instruction fetch from memory</a:t>
            </a:r>
          </a:p>
          <a:p>
            <a:pPr marL="990600" lvl="1" indent="-533400">
              <a:buSzTx/>
              <a:buFont typeface="Wingdings" charset="0"/>
              <a:buAutoNum type="arabicPeriod"/>
            </a:pPr>
            <a:r>
              <a:rPr lang="en-US">
                <a:latin typeface="Arial" charset="0"/>
                <a:ea typeface="ＭＳ Ｐゴシック" charset="0"/>
              </a:rPr>
              <a:t>ID: Instruction decode &amp; register read</a:t>
            </a:r>
          </a:p>
          <a:p>
            <a:pPr marL="990600" lvl="1" indent="-533400">
              <a:buSzTx/>
              <a:buFont typeface="Wingdings" charset="0"/>
              <a:buAutoNum type="arabicPeriod"/>
            </a:pPr>
            <a:r>
              <a:rPr lang="en-US">
                <a:latin typeface="Arial" charset="0"/>
                <a:ea typeface="ＭＳ Ｐゴシック" charset="0"/>
              </a:rPr>
              <a:t>EX: Execute operation or calculate address</a:t>
            </a:r>
          </a:p>
          <a:p>
            <a:pPr marL="990600" lvl="1" indent="-533400">
              <a:buSzTx/>
              <a:buFont typeface="Wingdings" charset="0"/>
              <a:buAutoNum type="arabicPeriod"/>
            </a:pPr>
            <a:r>
              <a:rPr lang="en-US">
                <a:latin typeface="Arial" charset="0"/>
                <a:ea typeface="ＭＳ Ｐゴシック" charset="0"/>
              </a:rPr>
              <a:t>MEM: Access memory operand</a:t>
            </a:r>
          </a:p>
          <a:p>
            <a:pPr marL="990600" lvl="1" indent="-533400">
              <a:buSzTx/>
              <a:buFont typeface="Wingdings" charset="0"/>
              <a:buAutoNum type="arabicPeriod"/>
            </a:pPr>
            <a:r>
              <a:rPr lang="en-US">
                <a:latin typeface="Arial" charset="0"/>
                <a:ea typeface="ＭＳ Ｐゴシック" charset="0"/>
              </a:rPr>
              <a:t>WB: Write result back to register</a:t>
            </a:r>
            <a:endParaRPr lang="en-AU"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1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f04-27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621463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Pipeline Performance</a:t>
            </a:r>
            <a:endParaRPr lang="en-AU" smtClean="0">
              <a:ea typeface="+mj-ea"/>
              <a:cs typeface="+mj-cs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132138" y="1196975"/>
            <a:ext cx="26765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/>
            <a:r>
              <a:rPr lang="en-US" sz="1800"/>
              <a:t>Single-cycle (T</a:t>
            </a:r>
            <a:r>
              <a:rPr lang="en-US" sz="1800" baseline="-25000"/>
              <a:t>c</a:t>
            </a:r>
            <a:r>
              <a:rPr lang="en-US" sz="1800"/>
              <a:t>= 800ps)</a:t>
            </a:r>
            <a:endParaRPr lang="en-AU" sz="180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276600" y="3644900"/>
            <a:ext cx="2384425" cy="3762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/>
            <a:r>
              <a:rPr lang="en-US" sz="1800"/>
              <a:t>Pipelined (T</a:t>
            </a:r>
            <a:r>
              <a:rPr lang="en-US" sz="1800" baseline="-25000"/>
              <a:t>c</a:t>
            </a:r>
            <a:r>
              <a:rPr lang="en-US" sz="1800"/>
              <a:t>= 200ps)</a:t>
            </a:r>
            <a:endParaRPr lang="en-AU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8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 descr="f04-35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7993063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Simplified Pipeline</a:t>
            </a:r>
            <a:endParaRPr lang="en-AU" dirty="0"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351837" cy="1306512"/>
          </a:xfrm>
        </p:spPr>
        <p:txBody>
          <a:bodyPr/>
          <a:lstStyle/>
          <a:p>
            <a:r>
              <a:rPr lang="en-US">
                <a:latin typeface="Arial" charset="0"/>
              </a:rPr>
              <a:t>Need registers between stages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To hold information produced in previous cycle</a:t>
            </a:r>
            <a:endParaRPr lang="en-AU"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Pipelining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0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RTemplate4">
  <a:themeElements>
    <a:clrScheme name="UCRTemplate4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UCRTemplate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UCRTemplate_custom.pot</Template>
  <TotalTime>5663</TotalTime>
  <Words>1579</Words>
  <Application>Microsoft Macintosh PowerPoint</Application>
  <PresentationFormat>On-screen Show (4:3)</PresentationFormat>
  <Paragraphs>316</Paragraphs>
  <Slides>36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UCRTemplate4</vt:lpstr>
      <vt:lpstr>Equation</vt:lpstr>
      <vt:lpstr>CS203 – Advanced Computer Architecture</vt:lpstr>
      <vt:lpstr>Pipelining Analogy</vt:lpstr>
      <vt:lpstr>Pipelining Analogy</vt:lpstr>
      <vt:lpstr>Pipelining Analogy</vt:lpstr>
      <vt:lpstr>Speedup of Pipelining</vt:lpstr>
      <vt:lpstr>Simple 5 stage pipeline</vt:lpstr>
      <vt:lpstr>MIPS Pipeline</vt:lpstr>
      <vt:lpstr>Pipeline Performance</vt:lpstr>
      <vt:lpstr>Simplified Pipeline</vt:lpstr>
      <vt:lpstr>Representation of pipeline</vt:lpstr>
      <vt:lpstr>Pipelining</vt:lpstr>
      <vt:lpstr>hazards</vt:lpstr>
      <vt:lpstr>Hazards</vt:lpstr>
      <vt:lpstr>Structure Hazards</vt:lpstr>
      <vt:lpstr>Structural hazard</vt:lpstr>
      <vt:lpstr>Data hazards</vt:lpstr>
      <vt:lpstr>Data Hazards</vt:lpstr>
      <vt:lpstr>Types of data hazards</vt:lpstr>
      <vt:lpstr>WAR &amp; WAW</vt:lpstr>
      <vt:lpstr>Forwarding (aka Bypassing)</vt:lpstr>
      <vt:lpstr>Examples of Dependencies</vt:lpstr>
      <vt:lpstr>Control hazards</vt:lpstr>
      <vt:lpstr>Control Hazards</vt:lpstr>
      <vt:lpstr>Branches are resolved in EX stage</vt:lpstr>
      <vt:lpstr>Branches are resolved in EX stage</vt:lpstr>
      <vt:lpstr>Branches are resolved in EX stage</vt:lpstr>
      <vt:lpstr>Branches are resolved in EX stage</vt:lpstr>
      <vt:lpstr>Control Hazards</vt:lpstr>
      <vt:lpstr>Branches are resolved in ID stage</vt:lpstr>
      <vt:lpstr>Branches are resolved in ID stage</vt:lpstr>
      <vt:lpstr>Branches are resolved in ID stage</vt:lpstr>
      <vt:lpstr>Branches are resolved in ID stage</vt:lpstr>
      <vt:lpstr>Filling branch delay slots </vt:lpstr>
      <vt:lpstr>Scheduling Branch Delay Slots </vt:lpstr>
      <vt:lpstr>Branch Prediction</vt:lpstr>
      <vt:lpstr>Branch Prediction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</cp:lastModifiedBy>
  <cp:revision>91</cp:revision>
  <dcterms:created xsi:type="dcterms:W3CDTF">2015-12-30T09:03:10Z</dcterms:created>
  <dcterms:modified xsi:type="dcterms:W3CDTF">2016-01-14T08:17:38Z</dcterms:modified>
</cp:coreProperties>
</file>