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Default Extension="wmf" ContentType="image/x-w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0" r:id="rId1"/>
  </p:sldMasterIdLst>
  <p:notesMasterIdLst>
    <p:notesMasterId r:id="rId22"/>
  </p:notesMasterIdLst>
  <p:handoutMasterIdLst>
    <p:handoutMasterId r:id="rId23"/>
  </p:handoutMasterIdLst>
  <p:sldIdLst>
    <p:sldId id="256" r:id="rId2"/>
    <p:sldId id="279" r:id="rId3"/>
    <p:sldId id="278" r:id="rId4"/>
    <p:sldId id="280" r:id="rId5"/>
    <p:sldId id="281" r:id="rId6"/>
    <p:sldId id="282" r:id="rId7"/>
    <p:sldId id="264" r:id="rId8"/>
    <p:sldId id="265" r:id="rId9"/>
    <p:sldId id="266" r:id="rId10"/>
    <p:sldId id="283" r:id="rId11"/>
    <p:sldId id="267" r:id="rId12"/>
    <p:sldId id="284" r:id="rId13"/>
    <p:sldId id="268" r:id="rId14"/>
    <p:sldId id="271" r:id="rId15"/>
    <p:sldId id="272" r:id="rId16"/>
    <p:sldId id="273" r:id="rId17"/>
    <p:sldId id="274" r:id="rId18"/>
    <p:sldId id="275" r:id="rId19"/>
    <p:sldId id="276" r:id="rId20"/>
    <p:sldId id="277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24FB3"/>
    <a:srgbClr val="EA9B1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6" d="100"/>
          <a:sy n="106" d="100"/>
        </p:scale>
        <p:origin x="-1376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handoutMaster" Target="handoutMasters/handoutMaster1.xml"/><Relationship Id="rId24" Type="http://schemas.openxmlformats.org/officeDocument/2006/relationships/printerSettings" Target="printerSettings/printerSettings1.bin"/><Relationship Id="rId25" Type="http://schemas.openxmlformats.org/officeDocument/2006/relationships/presProps" Target="presProps.xml"/><Relationship Id="rId26" Type="http://schemas.openxmlformats.org/officeDocument/2006/relationships/viewProps" Target="viewProps.xml"/><Relationship Id="rId27" Type="http://schemas.openxmlformats.org/officeDocument/2006/relationships/theme" Target="theme/theme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F5E1E6-B388-854A-871A-F410DFA16DE9}" type="datetimeFigureOut">
              <a:rPr lang="en-US" smtClean="0"/>
              <a:t>1/12/16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9E9CD4-197F-4F40-8589-60F84AAB06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53243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3A2BEC-5DCF-B74E-9F74-1999361AA18B}" type="datetimeFigureOut">
              <a:rPr lang="en-US" smtClean="0"/>
              <a:t>1/12/16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4FF544-3B26-184B-8E3E-D76FB84FCC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60822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3" descr="full_blue_tt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200400" y="381000"/>
            <a:ext cx="5562600" cy="2743200"/>
          </a:xfrm>
          <a:noFill/>
        </p:spPr>
        <p:txBody>
          <a:bodyPr/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3200400" y="3276600"/>
            <a:ext cx="5562600" cy="2362200"/>
          </a:xfrm>
        </p:spPr>
        <p:txBody>
          <a:bodyPr/>
          <a:lstStyle>
            <a:lvl1pPr marL="0" indent="0">
              <a:buFont typeface="Wingdings" charset="0"/>
              <a:buNone/>
              <a:defRPr sz="3200">
                <a:solidFill>
                  <a:srgbClr val="F1AB00"/>
                </a:solidFill>
              </a:defRPr>
            </a:lvl1pPr>
          </a:lstStyle>
          <a:p>
            <a:pPr lvl="0"/>
            <a:r>
              <a:rPr lang="en-US" noProof="0" smtClean="0"/>
              <a:t>Click to edit Master subtitle style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bg1"/>
                </a:solidFill>
              </a:defRPr>
            </a:lvl1pPr>
          </a:lstStyle>
          <a:p>
            <a:fld id="{295A57B0-C068-0D4A-BCA0-ADFC562E9A3A}" type="datetime1">
              <a:rPr lang="en-US" smtClean="0"/>
              <a:t>1/12/16</a:t>
            </a:fld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bg1"/>
                </a:solidFill>
              </a:defRPr>
            </a:lvl1pPr>
          </a:lstStyle>
          <a:p>
            <a:fld id="{8CF8A4EF-CDB0-3142-B866-F3AD53A0F8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172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1465604-0946-2749-9B49-1D3A432097E4}" type="datetime1">
              <a:rPr lang="en-US" smtClean="0"/>
              <a:t>1/12/16</a:t>
            </a:fld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CF8A4EF-CDB0-3142-B866-F3AD53A0F8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909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CA3BF22-E995-2C41-8836-57B763230E1F}" type="datetime1">
              <a:rPr lang="en-US" smtClean="0"/>
              <a:t>1/12/16</a:t>
            </a:fld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CF8A4EF-CDB0-3142-B866-F3AD53A0F8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846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38600" cy="5105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038600" cy="5105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8158142-D307-D64F-80FE-16FF4763F246}" type="datetime1">
              <a:rPr lang="en-US" smtClean="0"/>
              <a:t>1/12/16</a:t>
            </a:fld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CF8A4EF-CDB0-3142-B866-F3AD53A0F8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9665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176E8E-6A3A-094D-BF06-E521DBFE905C}" type="datetime1">
              <a:rPr lang="en-US" smtClean="0"/>
              <a:t>1/12/16</a:t>
            </a:fld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CF8A4EF-CDB0-3142-B866-F3AD53A0F8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7227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FA96F09-2BF9-D64C-B11C-CCFB7E0FCBD9}" type="datetime1">
              <a:rPr lang="en-US" smtClean="0"/>
              <a:t>1/12/16</a:t>
            </a:fld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CF8A4EF-CDB0-3142-B866-F3AD53A0F8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387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3A5537-6EB5-6846-9045-8C5E8A1A561F}" type="datetime1">
              <a:rPr lang="en-US" smtClean="0"/>
              <a:t>1/12/16</a:t>
            </a:fld>
            <a:endParaRPr 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CF8A4EF-CDB0-3142-B866-F3AD53A0F8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356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C86AE2A-E848-3A49-B3D0-48F055BE2441}" type="datetime1">
              <a:rPr lang="en-US" smtClean="0"/>
              <a:t>1/12/16</a:t>
            </a:fld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CF8A4EF-CDB0-3142-B866-F3AD53A0F8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16054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1DA089-3A8E-054C-967C-CE2BEB4DCCD9}" type="datetime1">
              <a:rPr lang="en-US" smtClean="0"/>
              <a:t>1/12/16</a:t>
            </a:fld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CF8A4EF-CDB0-3142-B866-F3AD53A0F8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848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B048BF7-9320-F541-BE33-F9D4F34D5AEB}" type="datetime1">
              <a:rPr lang="en-US" smtClean="0"/>
              <a:t>1/12/16</a:t>
            </a:fld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CF8A4EF-CDB0-3142-B866-F3AD53A0F8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364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6019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6019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8D8AD2F-3E10-6942-8891-809490F64E88}" type="datetime1">
              <a:rPr lang="en-US" smtClean="0"/>
              <a:t>1/12/16</a:t>
            </a:fld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CF8A4EF-CDB0-3142-B866-F3AD53A0F8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103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4" Type="http://schemas.openxmlformats.org/officeDocument/2006/relationships/image" Target="../media/image2.png"/><Relationship Id="rId15" Type="http://schemas.openxmlformats.org/officeDocument/2006/relationships/image" Target="../media/image3.png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6324600"/>
            <a:ext cx="9144000" cy="533400"/>
          </a:xfrm>
          <a:prstGeom prst="rect">
            <a:avLst/>
          </a:prstGeom>
          <a:solidFill>
            <a:srgbClr val="204DB5"/>
          </a:solidFill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pic>
        <p:nvPicPr>
          <p:cNvPr id="1027" name="Picture 41" descr="small_logo_inside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2055" y="59764"/>
            <a:ext cx="1117004" cy="10058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432800" cy="762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  <a:effectLst/>
          <a:extLs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143000"/>
            <a:ext cx="8229600" cy="510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400800"/>
            <a:ext cx="213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dirty="0" smtClean="0">
                <a:solidFill>
                  <a:schemeClr val="bg1"/>
                </a:solidFill>
                <a:cs typeface="+mn-cs"/>
              </a:defRPr>
            </a:lvl1pPr>
          </a:lstStyle>
          <a:p>
            <a:fld id="{6ABBC49A-5827-4F43-BFBB-608EE03CED84}" type="datetime1">
              <a:rPr lang="en-US" smtClean="0"/>
              <a:t>1/12/16</a:t>
            </a:fld>
            <a:endParaRPr lang="en-US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400800"/>
            <a:ext cx="2895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smtClean="0">
                <a:solidFill>
                  <a:schemeClr val="bg1"/>
                </a:solidFill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400800"/>
            <a:ext cx="213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bg1"/>
                </a:solidFill>
                <a:cs typeface="+mn-cs"/>
              </a:defRPr>
            </a:lvl1pPr>
          </a:lstStyle>
          <a:p>
            <a:fld id="{8CF8A4EF-CDB0-3142-B866-F3AD53A0F82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xmlns:p14="http://schemas.microsoft.com/office/powerpoint/2010/main" id="1" dur="indefinite" restart="never" nodeType="tmRoot"/>
      </p:par>
    </p:tnLst>
  </p:timing>
  <p:hf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3900" b="1">
          <a:solidFill>
            <a:schemeClr val="tx1"/>
          </a:solidFill>
          <a:latin typeface="+mj-lt"/>
          <a:ea typeface="+mj-ea"/>
          <a:cs typeface="ＭＳ Ｐゴシック" charset="0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900" b="1">
          <a:solidFill>
            <a:schemeClr val="tx1"/>
          </a:solidFill>
          <a:latin typeface="Arial" charset="0"/>
          <a:ea typeface="ＭＳ Ｐゴシック" charset="0"/>
          <a:cs typeface="ＭＳ Ｐゴシック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900" b="1">
          <a:solidFill>
            <a:schemeClr val="tx1"/>
          </a:solidFill>
          <a:latin typeface="Arial" charset="0"/>
          <a:ea typeface="ＭＳ Ｐゴシック" charset="0"/>
          <a:cs typeface="ＭＳ Ｐゴシック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900" b="1">
          <a:solidFill>
            <a:schemeClr val="tx1"/>
          </a:solidFill>
          <a:latin typeface="Arial" charset="0"/>
          <a:ea typeface="ＭＳ Ｐゴシック" charset="0"/>
          <a:cs typeface="ＭＳ Ｐゴシック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900" b="1">
          <a:solidFill>
            <a:schemeClr val="tx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900" b="1">
          <a:solidFill>
            <a:schemeClr val="tx1"/>
          </a:solidFill>
          <a:latin typeface="Arial" charset="0"/>
          <a:ea typeface="ＭＳ Ｐゴシック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900" b="1">
          <a:solidFill>
            <a:schemeClr val="tx1"/>
          </a:solidFill>
          <a:latin typeface="Arial" charset="0"/>
          <a:ea typeface="ＭＳ Ｐゴシック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900" b="1">
          <a:solidFill>
            <a:schemeClr val="tx1"/>
          </a:solidFill>
          <a:latin typeface="Arial" charset="0"/>
          <a:ea typeface="ＭＳ Ｐゴシック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900" b="1">
          <a:solidFill>
            <a:schemeClr val="tx1"/>
          </a:solidFill>
          <a:latin typeface="Arial" charset="0"/>
          <a:ea typeface="ＭＳ Ｐゴシック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charset="0"/>
        <a:buBlip>
          <a:blip r:embed="rId14"/>
        </a:buBlip>
        <a:defRPr sz="3000">
          <a:solidFill>
            <a:schemeClr val="tx1"/>
          </a:solidFill>
          <a:latin typeface="+mn-lt"/>
          <a:ea typeface="+mn-ea"/>
          <a:cs typeface="ＭＳ Ｐゴシック" charset="0"/>
        </a:defRPr>
      </a:lvl1pPr>
      <a:lvl2pPr marL="692150" indent="-3476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charset="0"/>
        <a:buBlip>
          <a:blip r:embed="rId15"/>
        </a:buBlip>
        <a:defRPr sz="2600">
          <a:solidFill>
            <a:schemeClr val="tx1"/>
          </a:solidFill>
          <a:latin typeface="+mn-lt"/>
          <a:ea typeface="+mn-ea"/>
        </a:defRPr>
      </a:lvl2pPr>
      <a:lvl3pPr marL="987425" indent="-293688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charset="0"/>
        <a:buBlip>
          <a:blip r:embed="rId16"/>
        </a:buBlip>
        <a:defRPr sz="2300">
          <a:solidFill>
            <a:schemeClr val="tx1"/>
          </a:solidFill>
          <a:latin typeface="+mn-lt"/>
          <a:ea typeface="+mn-ea"/>
        </a:defRPr>
      </a:lvl3pPr>
      <a:lvl4pPr marL="1281113" indent="-2921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charset="0"/>
        <a:buBlip>
          <a:blip r:embed="rId15"/>
        </a:buBlip>
        <a:defRPr sz="2000">
          <a:solidFill>
            <a:schemeClr val="tx1"/>
          </a:solidFill>
          <a:latin typeface="+mn-lt"/>
          <a:ea typeface="+mn-ea"/>
        </a:defRPr>
      </a:lvl4pPr>
      <a:lvl5pPr marL="1598613" indent="-315913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charset="0"/>
        <a:buBlip>
          <a:blip r:embed="rId16"/>
        </a:buBlip>
        <a:defRPr sz="2000">
          <a:solidFill>
            <a:schemeClr val="tx1"/>
          </a:solidFill>
          <a:latin typeface="+mn-lt"/>
          <a:ea typeface="+mn-ea"/>
        </a:defRPr>
      </a:lvl5pPr>
      <a:lvl6pPr marL="2055813" indent="-315913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charset="0"/>
        <a:buBlip>
          <a:blip r:embed="rId16"/>
        </a:buBlip>
        <a:defRPr sz="2000">
          <a:solidFill>
            <a:schemeClr val="tx1"/>
          </a:solidFill>
          <a:latin typeface="+mn-lt"/>
          <a:ea typeface="+mn-ea"/>
        </a:defRPr>
      </a:lvl6pPr>
      <a:lvl7pPr marL="2513013" indent="-315913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charset="0"/>
        <a:buBlip>
          <a:blip r:embed="rId16"/>
        </a:buBlip>
        <a:defRPr sz="2000">
          <a:solidFill>
            <a:schemeClr val="tx1"/>
          </a:solidFill>
          <a:latin typeface="+mn-lt"/>
          <a:ea typeface="+mn-ea"/>
        </a:defRPr>
      </a:lvl7pPr>
      <a:lvl8pPr marL="2970213" indent="-315913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charset="0"/>
        <a:buBlip>
          <a:blip r:embed="rId16"/>
        </a:buBlip>
        <a:defRPr sz="2000">
          <a:solidFill>
            <a:schemeClr val="tx1"/>
          </a:solidFill>
          <a:latin typeface="+mn-lt"/>
          <a:ea typeface="+mn-ea"/>
        </a:defRPr>
      </a:lvl8pPr>
      <a:lvl9pPr marL="3427413" indent="-315913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charset="0"/>
        <a:buBlip>
          <a:blip r:embed="rId16"/>
        </a:buBlip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eg"/><Relationship Id="rId3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1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/>
              <a:t>CS203 – Advanced Computer Architecture</a:t>
            </a:r>
            <a:endParaRPr lang="en-US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Instruction Set Architectures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612460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smtClean="0"/>
              <a:t>Instruction set architecture (ISA)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 smtClean="0"/>
              <a:t>The ISA is the interface between software and hardware 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Design objectives</a:t>
            </a:r>
          </a:p>
          <a:p>
            <a:pPr lvl="0"/>
            <a:r>
              <a:rPr lang="en-US" dirty="0" smtClean="0"/>
              <a:t>Functionality </a:t>
            </a:r>
            <a:r>
              <a:rPr lang="en-US" dirty="0" smtClean="0"/>
              <a:t>and flexibility for OS and compilers</a:t>
            </a:r>
          </a:p>
          <a:p>
            <a:pPr lvl="0"/>
            <a:r>
              <a:rPr lang="en-US" dirty="0" smtClean="0"/>
              <a:t>Implementation efficiency in available technology</a:t>
            </a:r>
          </a:p>
          <a:p>
            <a:r>
              <a:rPr lang="en-US" dirty="0" smtClean="0"/>
              <a:t>Backward compatibility</a:t>
            </a:r>
          </a:p>
          <a:p>
            <a:pPr>
              <a:buNone/>
            </a:pPr>
            <a:endParaRPr lang="en-US" dirty="0" smtClean="0"/>
          </a:p>
          <a:p>
            <a:pPr algn="ctr">
              <a:buNone/>
            </a:pPr>
            <a:r>
              <a:rPr lang="en-US" sz="2400" dirty="0" smtClean="0">
                <a:solidFill>
                  <a:srgbClr val="FF0000"/>
                </a:solidFill>
              </a:rPr>
              <a:t>ISAs are typically designed to last through trends of changes in usage and technology </a:t>
            </a:r>
          </a:p>
          <a:p>
            <a:pPr algn="ctr">
              <a:buNone/>
            </a:pPr>
            <a:r>
              <a:rPr lang="en-US" sz="2400" dirty="0" smtClean="0">
                <a:solidFill>
                  <a:srgbClr val="FF0000"/>
                </a:solidFill>
              </a:rPr>
              <a:t>As time goes by they tend to grow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8A4EF-CDB0-3142-B866-F3AD53A0F82F}" type="slidenum">
              <a:rPr lang="en-US" smtClean="0"/>
              <a:t>2</a:t>
            </a:fld>
            <a:endParaRPr lang="en-US"/>
          </a:p>
        </p:txBody>
      </p:sp>
      <p:pic>
        <p:nvPicPr>
          <p:cNvPr id="5" name="Picture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3000" y="1493912"/>
            <a:ext cx="6858000" cy="248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14055842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 smtClean="0"/>
              <a:t>The </a:t>
            </a:r>
            <a:r>
              <a:rPr lang="en-US" dirty="0" err="1" smtClean="0"/>
              <a:t>opcode</a:t>
            </a:r>
            <a:r>
              <a:rPr lang="en-US" dirty="0" smtClean="0"/>
              <a:t> of an instruction indicates the operation to perform</a:t>
            </a:r>
          </a:p>
          <a:p>
            <a:endParaRPr lang="en-US" dirty="0" smtClean="0"/>
          </a:p>
          <a:p>
            <a:r>
              <a:rPr lang="en-US" dirty="0" smtClean="0"/>
              <a:t>Four classes of instructions are considered:</a:t>
            </a:r>
          </a:p>
          <a:p>
            <a:r>
              <a:rPr lang="en-US" dirty="0" smtClean="0"/>
              <a:t>Integer arithmetic/logic instructions</a:t>
            </a:r>
          </a:p>
          <a:p>
            <a:pPr lvl="1"/>
            <a:r>
              <a:rPr lang="en-US" dirty="0" smtClean="0"/>
              <a:t>Add, sub, </a:t>
            </a:r>
            <a:r>
              <a:rPr lang="en-US" dirty="0" err="1" smtClean="0"/>
              <a:t>mult</a:t>
            </a:r>
            <a:endParaRPr lang="en-US" dirty="0" smtClean="0"/>
          </a:p>
          <a:p>
            <a:pPr lvl="1"/>
            <a:r>
              <a:rPr lang="en-US" dirty="0" err="1" smtClean="0"/>
              <a:t>Addu</a:t>
            </a:r>
            <a:r>
              <a:rPr lang="en-US" dirty="0" smtClean="0"/>
              <a:t>, </a:t>
            </a:r>
            <a:r>
              <a:rPr lang="en-US" dirty="0" err="1" smtClean="0"/>
              <a:t>subu,multu</a:t>
            </a:r>
            <a:endParaRPr lang="en-US" dirty="0" smtClean="0"/>
          </a:p>
          <a:p>
            <a:pPr lvl="1"/>
            <a:r>
              <a:rPr lang="en-US" dirty="0" smtClean="0"/>
              <a:t>Or, and, nor, </a:t>
            </a:r>
            <a:r>
              <a:rPr lang="en-US" dirty="0" err="1" smtClean="0"/>
              <a:t>nand</a:t>
            </a:r>
            <a:endParaRPr lang="en-US" dirty="0" smtClean="0"/>
          </a:p>
          <a:p>
            <a:pPr lvl="0"/>
            <a:r>
              <a:rPr lang="en-US" dirty="0" smtClean="0"/>
              <a:t>Floating point instructions</a:t>
            </a:r>
          </a:p>
          <a:p>
            <a:pPr lvl="1"/>
            <a:r>
              <a:rPr lang="en-US" dirty="0" err="1" smtClean="0"/>
              <a:t>Fadd</a:t>
            </a:r>
            <a:r>
              <a:rPr lang="en-US" dirty="0" smtClean="0"/>
              <a:t>, </a:t>
            </a:r>
            <a:r>
              <a:rPr lang="en-US" dirty="0" err="1" smtClean="0"/>
              <a:t>fmul</a:t>
            </a:r>
            <a:r>
              <a:rPr lang="en-US" dirty="0" smtClean="0"/>
              <a:t>, </a:t>
            </a:r>
            <a:r>
              <a:rPr lang="en-US" dirty="0" err="1" smtClean="0"/>
              <a:t>fdiv</a:t>
            </a:r>
            <a:endParaRPr lang="en-US" dirty="0" smtClean="0"/>
          </a:p>
          <a:p>
            <a:pPr lvl="1"/>
            <a:r>
              <a:rPr lang="en-US" dirty="0" smtClean="0"/>
              <a:t>Complex arithmetic</a:t>
            </a:r>
          </a:p>
          <a:p>
            <a:pPr lvl="0"/>
            <a:r>
              <a:rPr lang="en-US" dirty="0" smtClean="0"/>
              <a:t>Memory transfer instructions</a:t>
            </a:r>
          </a:p>
          <a:p>
            <a:pPr lvl="1"/>
            <a:r>
              <a:rPr lang="en-US" dirty="0" smtClean="0"/>
              <a:t>Loads and stores</a:t>
            </a:r>
          </a:p>
          <a:p>
            <a:pPr lvl="1"/>
            <a:r>
              <a:rPr lang="en-US" dirty="0" smtClean="0"/>
              <a:t>Test and set, and swap</a:t>
            </a:r>
          </a:p>
          <a:p>
            <a:pPr lvl="1"/>
            <a:r>
              <a:rPr lang="en-US" dirty="0" smtClean="0"/>
              <a:t>May apply to various operand sizes</a:t>
            </a:r>
          </a:p>
          <a:p>
            <a:pPr lvl="0"/>
            <a:r>
              <a:rPr lang="en-US" dirty="0" smtClean="0"/>
              <a:t>Control instructions</a:t>
            </a:r>
          </a:p>
          <a:p>
            <a:pPr lvl="1"/>
            <a:r>
              <a:rPr lang="en-US" dirty="0" smtClean="0"/>
              <a:t>Branches are conditional</a:t>
            </a:r>
          </a:p>
          <a:p>
            <a:pPr lvl="1"/>
            <a:r>
              <a:rPr lang="en-US" dirty="0" smtClean="0"/>
              <a:t>Condition may be condition bits (</a:t>
            </a:r>
            <a:r>
              <a:rPr lang="en-US" dirty="0" err="1" smtClean="0"/>
              <a:t>zcvxn</a:t>
            </a:r>
            <a:r>
              <a:rPr lang="en-US" dirty="0" smtClean="0"/>
              <a:t>)</a:t>
            </a:r>
          </a:p>
          <a:p>
            <a:pPr lvl="1"/>
            <a:r>
              <a:rPr lang="en-US" dirty="0" smtClean="0"/>
              <a:t>Condition may test the value of a register (set by </a:t>
            </a:r>
            <a:r>
              <a:rPr lang="en-US" dirty="0" err="1" smtClean="0"/>
              <a:t>slt</a:t>
            </a:r>
            <a:r>
              <a:rPr lang="en-US" dirty="0" smtClean="0"/>
              <a:t> instruction)</a:t>
            </a:r>
          </a:p>
          <a:p>
            <a:pPr lvl="1"/>
            <a:r>
              <a:rPr lang="en-US" dirty="0" smtClean="0"/>
              <a:t>Condition may be computed in the branch instruction itself</a:t>
            </a:r>
          </a:p>
          <a:p>
            <a:pPr lvl="1"/>
            <a:r>
              <a:rPr lang="en-US" dirty="0" smtClean="0"/>
              <a:t>Jumps are unconditional with absolute address or address in register</a:t>
            </a:r>
          </a:p>
          <a:p>
            <a:pPr lvl="1"/>
            <a:r>
              <a:rPr lang="en-US" dirty="0" err="1" smtClean="0"/>
              <a:t>Jal</a:t>
            </a:r>
            <a:r>
              <a:rPr lang="en-US" dirty="0" smtClean="0"/>
              <a:t> (jump and link) needed for procedures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Instruction types and </a:t>
            </a:r>
            <a:r>
              <a:rPr lang="en-US" dirty="0" err="1" smtClean="0"/>
              <a:t>opcodes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8A4EF-CDB0-3142-B866-F3AD53A0F82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86819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Operands inside the CPU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 smtClean="0"/>
              <a:t>Include: accumulators, evaluation stacks, registers, and immediate values</a:t>
            </a:r>
          </a:p>
          <a:p>
            <a:endParaRPr lang="en-US" dirty="0"/>
          </a:p>
          <a:p>
            <a:r>
              <a:rPr lang="en-US" dirty="0" smtClean="0"/>
              <a:t>Accumulators</a:t>
            </a:r>
            <a:endParaRPr lang="en-US" dirty="0"/>
          </a:p>
          <a:p>
            <a:pPr lvl="1"/>
            <a:r>
              <a:rPr lang="en-US" dirty="0"/>
              <a:t>ADDA &lt;</a:t>
            </a:r>
            <a:r>
              <a:rPr lang="en-US" dirty="0" err="1"/>
              <a:t>mem_address</a:t>
            </a:r>
            <a:r>
              <a:rPr lang="en-US" dirty="0"/>
              <a:t>&gt;</a:t>
            </a:r>
          </a:p>
          <a:p>
            <a:pPr lvl="1"/>
            <a:r>
              <a:rPr lang="en-US" dirty="0"/>
              <a:t>MOVA &lt;</a:t>
            </a:r>
            <a:r>
              <a:rPr lang="en-US" dirty="0" err="1"/>
              <a:t>mem_address</a:t>
            </a:r>
            <a:r>
              <a:rPr lang="en-US" dirty="0"/>
              <a:t>&gt;</a:t>
            </a:r>
          </a:p>
          <a:p>
            <a:r>
              <a:rPr lang="en-US" dirty="0" smtClean="0"/>
              <a:t>Stack</a:t>
            </a:r>
            <a:endParaRPr lang="en-US" dirty="0"/>
          </a:p>
          <a:p>
            <a:pPr lvl="1"/>
            <a:r>
              <a:rPr lang="en-US" dirty="0"/>
              <a:t>PUSH &lt;</a:t>
            </a:r>
            <a:r>
              <a:rPr lang="en-US" dirty="0" err="1"/>
              <a:t>mem_address</a:t>
            </a:r>
            <a:r>
              <a:rPr lang="en-US" dirty="0"/>
              <a:t>&gt;</a:t>
            </a:r>
          </a:p>
          <a:p>
            <a:pPr lvl="1"/>
            <a:r>
              <a:rPr lang="en-US" dirty="0"/>
              <a:t>ADD</a:t>
            </a:r>
          </a:p>
          <a:p>
            <a:pPr lvl="1"/>
            <a:r>
              <a:rPr lang="en-US" dirty="0"/>
              <a:t>POP &lt;</a:t>
            </a:r>
            <a:r>
              <a:rPr lang="en-US" dirty="0" err="1"/>
              <a:t>mem_address</a:t>
            </a:r>
            <a:r>
              <a:rPr lang="en-US" dirty="0"/>
              <a:t>&gt;</a:t>
            </a:r>
          </a:p>
          <a:p>
            <a:r>
              <a:rPr lang="en-US" dirty="0" smtClean="0"/>
              <a:t>Registers</a:t>
            </a:r>
            <a:endParaRPr lang="en-US" dirty="0"/>
          </a:p>
          <a:p>
            <a:pPr lvl="1"/>
            <a:r>
              <a:rPr lang="en-US" dirty="0"/>
              <a:t>LW R1, &lt;memory-address&gt;</a:t>
            </a:r>
          </a:p>
          <a:p>
            <a:pPr lvl="1"/>
            <a:r>
              <a:rPr lang="en-US" dirty="0"/>
              <a:t>SW R1, &lt;</a:t>
            </a:r>
            <a:r>
              <a:rPr lang="en-US" dirty="0" err="1"/>
              <a:t>memory_address</a:t>
            </a:r>
            <a:r>
              <a:rPr lang="en-US" dirty="0"/>
              <a:t>&gt;</a:t>
            </a:r>
          </a:p>
          <a:p>
            <a:pPr lvl="1"/>
            <a:r>
              <a:rPr lang="en-US" dirty="0"/>
              <a:t>ADD R2, &lt;</a:t>
            </a:r>
            <a:r>
              <a:rPr lang="en-US" dirty="0" err="1"/>
              <a:t>memory_address</a:t>
            </a:r>
            <a:r>
              <a:rPr lang="en-US" dirty="0"/>
              <a:t>&gt;</a:t>
            </a:r>
          </a:p>
          <a:p>
            <a:pPr lvl="1"/>
            <a:r>
              <a:rPr lang="en-US" dirty="0"/>
              <a:t>ADD R1,R2,R4</a:t>
            </a:r>
          </a:p>
          <a:p>
            <a:pPr lvl="2"/>
            <a:r>
              <a:rPr lang="en-US" dirty="0"/>
              <a:t>LOAD/STORE ISAs</a:t>
            </a:r>
          </a:p>
          <a:p>
            <a:pPr lvl="1"/>
            <a:r>
              <a:rPr lang="en-US" dirty="0" smtClean="0"/>
              <a:t>Management by the compiler: register spill/fill</a:t>
            </a:r>
          </a:p>
          <a:p>
            <a:r>
              <a:rPr lang="en-US" dirty="0" smtClean="0"/>
              <a:t>Immediate</a:t>
            </a:r>
            <a:endParaRPr lang="en-US" dirty="0"/>
          </a:p>
          <a:p>
            <a:pPr lvl="1"/>
            <a:r>
              <a:rPr lang="en-US" dirty="0"/>
              <a:t>ADDI R1,R2,#5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8A4EF-CDB0-3142-B866-F3AD53A0F82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92710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Memory Operands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Operand alignment</a:t>
            </a:r>
          </a:p>
          <a:p>
            <a:pPr lvl="1"/>
            <a:r>
              <a:rPr lang="en-US" dirty="0" smtClean="0"/>
              <a:t>Byte-addressable machines</a:t>
            </a:r>
          </a:p>
          <a:p>
            <a:pPr lvl="1"/>
            <a:r>
              <a:rPr lang="en-US" dirty="0" smtClean="0"/>
              <a:t>Operands of size s must be stored at an address that is multiples of s</a:t>
            </a:r>
          </a:p>
          <a:p>
            <a:pPr lvl="1"/>
            <a:r>
              <a:rPr lang="en-US" dirty="0" smtClean="0"/>
              <a:t>Bytes are always aligned</a:t>
            </a:r>
          </a:p>
          <a:p>
            <a:pPr lvl="1"/>
            <a:r>
              <a:rPr lang="en-US" dirty="0" smtClean="0"/>
              <a:t>Half words (16bits) aligned at 0, 2, 4, 6</a:t>
            </a:r>
          </a:p>
          <a:p>
            <a:pPr lvl="1"/>
            <a:r>
              <a:rPr lang="en-US" dirty="0" smtClean="0"/>
              <a:t>Words (32 bits) are aligned at 0, 4, 8, 12, 16,..</a:t>
            </a:r>
          </a:p>
          <a:p>
            <a:pPr lvl="1"/>
            <a:r>
              <a:rPr lang="en-US" dirty="0" smtClean="0"/>
              <a:t>Double words (64 bits) are aligned at 0, 8, 16,...</a:t>
            </a:r>
          </a:p>
          <a:p>
            <a:pPr lvl="1"/>
            <a:r>
              <a:rPr lang="en-US" dirty="0" smtClean="0"/>
              <a:t>Compiler is responsible for aligning operands. Hardware checks and traps if misaligned</a:t>
            </a:r>
          </a:p>
          <a:p>
            <a:pPr lvl="1"/>
            <a:r>
              <a:rPr lang="en-US" dirty="0" err="1" smtClean="0"/>
              <a:t>Opcode</a:t>
            </a:r>
            <a:r>
              <a:rPr lang="en-US" dirty="0" smtClean="0"/>
              <a:t> indicates size (also: tags in memory)</a:t>
            </a:r>
          </a:p>
          <a:p>
            <a:pPr>
              <a:buNone/>
            </a:pPr>
            <a:r>
              <a:rPr lang="en-US" dirty="0" smtClean="0"/>
              <a:t> </a:t>
            </a:r>
          </a:p>
          <a:p>
            <a:r>
              <a:rPr lang="en-US" dirty="0" smtClean="0"/>
              <a:t>Little vs. Big endian</a:t>
            </a:r>
          </a:p>
          <a:p>
            <a:pPr lvl="1"/>
            <a:r>
              <a:rPr lang="en-US" dirty="0" smtClean="0"/>
              <a:t>Big endian: </a:t>
            </a:r>
            <a:r>
              <a:rPr lang="en-US" dirty="0" err="1" smtClean="0"/>
              <a:t>msb</a:t>
            </a:r>
            <a:r>
              <a:rPr lang="en-US" dirty="0" smtClean="0"/>
              <a:t> is stored at address xxxxxx00</a:t>
            </a:r>
          </a:p>
          <a:p>
            <a:pPr lvl="1"/>
            <a:r>
              <a:rPr lang="en-US" dirty="0" smtClean="0"/>
              <a:t>Little endian: </a:t>
            </a:r>
            <a:r>
              <a:rPr lang="en-US" dirty="0" err="1" smtClean="0"/>
              <a:t>lsb</a:t>
            </a:r>
            <a:r>
              <a:rPr lang="en-US" dirty="0" smtClean="0"/>
              <a:t> is stored at address xxxxxx00</a:t>
            </a:r>
          </a:p>
          <a:p>
            <a:pPr lvl="1"/>
            <a:r>
              <a:rPr lang="en-US" dirty="0" smtClean="0"/>
              <a:t>Portability problems, configurable </a:t>
            </a:r>
            <a:r>
              <a:rPr lang="en-US" dirty="0" err="1" smtClean="0"/>
              <a:t>endianness</a:t>
            </a:r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8A4EF-CDB0-3142-B866-F3AD53A0F82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6813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Addressing Modes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8A4EF-CDB0-3142-B866-F3AD53A0F82F}" type="slidenum">
              <a:rPr lang="en-US" smtClean="0"/>
              <a:t>6</a:t>
            </a:fld>
            <a:endParaRPr lang="en-US"/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59985762"/>
              </p:ext>
            </p:extLst>
          </p:nvPr>
        </p:nvGraphicFramePr>
        <p:xfrm>
          <a:off x="457200" y="1289050"/>
          <a:ext cx="8229600" cy="47015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MODE</a:t>
                      </a:r>
                    </a:p>
                  </a:txBody>
                  <a:tcPr marL="25400" marR="25400" marT="76200" marB="127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EXAMPLE</a:t>
                      </a:r>
                    </a:p>
                  </a:txBody>
                  <a:tcPr marL="25400" marR="25400" marT="76200" marB="127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MEANING</a:t>
                      </a:r>
                    </a:p>
                  </a:txBody>
                  <a:tcPr marL="25400" marR="25400" marT="76200" marB="12700"/>
                </a:tc>
              </a:tr>
              <a:tr h="370840"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REGISTER</a:t>
                      </a:r>
                    </a:p>
                  </a:txBody>
                  <a:tcPr marL="25400" marR="25400" marT="76200" marB="127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ADD R4,R3</a:t>
                      </a:r>
                    </a:p>
                  </a:txBody>
                  <a:tcPr marL="25400" marR="25400" marT="76200" marB="127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reg[R4] &lt;- reg[R4] +reg[R3]</a:t>
                      </a:r>
                    </a:p>
                  </a:txBody>
                  <a:tcPr marL="25400" marR="25400" marT="76200" marB="12700"/>
                </a:tc>
              </a:tr>
              <a:tr h="370840"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IMMEDIATE</a:t>
                      </a:r>
                    </a:p>
                  </a:txBody>
                  <a:tcPr marL="25400" marR="25400" marT="76200" marB="127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ADD R4, #3</a:t>
                      </a:r>
                    </a:p>
                  </a:txBody>
                  <a:tcPr marL="25400" marR="25400" marT="76200" marB="127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reg[R4] &lt;- reg[R4] + 3</a:t>
                      </a:r>
                    </a:p>
                  </a:txBody>
                  <a:tcPr marL="25400" marR="25400" marT="76200" marB="12700"/>
                </a:tc>
              </a:tr>
              <a:tr h="370840"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DISPLACEMENT</a:t>
                      </a:r>
                    </a:p>
                  </a:txBody>
                  <a:tcPr marL="25400" marR="25400" marT="76200" marB="127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ADD R4, 100(R1)</a:t>
                      </a:r>
                    </a:p>
                  </a:txBody>
                  <a:tcPr marL="25400" marR="25400" marT="76200" marB="127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reg[R4] &lt;- reg[R4] + Mem[100 + reg[R1]]</a:t>
                      </a:r>
                    </a:p>
                  </a:txBody>
                  <a:tcPr marL="25400" marR="25400" marT="76200" marB="12700"/>
                </a:tc>
              </a:tr>
              <a:tr h="370840"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REGISTER INDIRECT</a:t>
                      </a:r>
                    </a:p>
                  </a:txBody>
                  <a:tcPr marL="25400" marR="25400" marT="76200" marB="127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ADD R4, (R1)</a:t>
                      </a:r>
                    </a:p>
                  </a:txBody>
                  <a:tcPr marL="25400" marR="25400" marT="76200" marB="127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reg[R4] &lt;- reg[R4] + Mem[reg[R1]]</a:t>
                      </a:r>
                    </a:p>
                  </a:txBody>
                  <a:tcPr marL="25400" marR="25400" marT="76200" marB="12700"/>
                </a:tc>
              </a:tr>
              <a:tr h="370840"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INDEXED</a:t>
                      </a:r>
                    </a:p>
                  </a:txBody>
                  <a:tcPr marL="25400" marR="25400" marT="76200" marB="127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ADD R3, (R1+R2)</a:t>
                      </a:r>
                    </a:p>
                  </a:txBody>
                  <a:tcPr marL="25400" marR="25400" marT="76200" marB="127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reg[R3] &lt;- reg[R3] + Mem[reg[R1] + reg[R2]]</a:t>
                      </a:r>
                    </a:p>
                  </a:txBody>
                  <a:tcPr marL="25400" marR="25400" marT="76200" marB="12700"/>
                </a:tc>
              </a:tr>
              <a:tr h="370840"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DIRECT OR ABSOLUTE</a:t>
                      </a:r>
                    </a:p>
                  </a:txBody>
                  <a:tcPr marL="25400" marR="25400" marT="76200" marB="127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ADD R1, (1001)</a:t>
                      </a:r>
                    </a:p>
                  </a:txBody>
                  <a:tcPr marL="25400" marR="25400" marT="76200" marB="127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reg[R1] &lt;- reg[R1] + Mem[1001]</a:t>
                      </a:r>
                    </a:p>
                  </a:txBody>
                  <a:tcPr marL="25400" marR="25400" marT="76200" marB="12700"/>
                </a:tc>
              </a:tr>
              <a:tr h="370840"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MEMORY INDIRECT</a:t>
                      </a:r>
                    </a:p>
                  </a:txBody>
                  <a:tcPr marL="25400" marR="25400" marT="76200" marB="127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ADD R1, @R3</a:t>
                      </a:r>
                    </a:p>
                  </a:txBody>
                  <a:tcPr marL="25400" marR="25400" marT="76200" marB="127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reg[R1] &lt;- reg[R1] + Mem[Mem[Reg[3]]]</a:t>
                      </a:r>
                    </a:p>
                  </a:txBody>
                  <a:tcPr marL="25400" marR="25400" marT="76200" marB="12700"/>
                </a:tc>
              </a:tr>
              <a:tr h="370840"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POST INCREMENT</a:t>
                      </a:r>
                    </a:p>
                  </a:txBody>
                  <a:tcPr marL="25400" marR="25400" marT="76200" marB="127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ADD R1, (R2)+</a:t>
                      </a:r>
                    </a:p>
                  </a:txBody>
                  <a:tcPr marL="25400" marR="25400" marT="76200" marB="127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ADD R1, (R2) then R2 &lt;- R2+d</a:t>
                      </a:r>
                    </a:p>
                  </a:txBody>
                  <a:tcPr marL="25400" marR="25400" marT="76200" marB="12700"/>
                </a:tc>
              </a:tr>
              <a:tr h="370840"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PREDECREMENT</a:t>
                      </a:r>
                    </a:p>
                  </a:txBody>
                  <a:tcPr marL="25400" marR="25400" marT="76200" marB="127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ADD R1, -(R2)</a:t>
                      </a:r>
                    </a:p>
                  </a:txBody>
                  <a:tcPr marL="25400" marR="25400" marT="76200" marB="127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R2 &lt;- R2-d then ADD R1, (R2)</a:t>
                      </a:r>
                    </a:p>
                  </a:txBody>
                  <a:tcPr marL="25400" marR="25400" marT="76200" marB="12700"/>
                </a:tc>
              </a:tr>
              <a:tr h="370840"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PC-RELATIVE</a:t>
                      </a:r>
                    </a:p>
                  </a:txBody>
                  <a:tcPr marL="25400" marR="25400" marT="76200" marB="127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BEZ R1, 100</a:t>
                      </a:r>
                    </a:p>
                  </a:txBody>
                  <a:tcPr marL="25400" marR="25400" marT="76200" marB="127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if R1==0, PC &lt;- PC+100</a:t>
                      </a:r>
                    </a:p>
                  </a:txBody>
                  <a:tcPr marL="25400" marR="25400" marT="76200" marB="12700"/>
                </a:tc>
              </a:tr>
              <a:tr h="370840"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PC-RELATIVE</a:t>
                      </a:r>
                    </a:p>
                  </a:txBody>
                  <a:tcPr marL="25400" marR="25400" marT="76200" marB="127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JUMP 200</a:t>
                      </a:r>
                    </a:p>
                  </a:txBody>
                  <a:tcPr marL="25400" marR="25400" marT="76200" marB="127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Comic Sans MS"/>
                          <a:ea typeface="Times New Roman"/>
                          <a:cs typeface="Comic Sans MS"/>
                        </a:rPr>
                        <a:t>Concatenate bits of PC and offset</a:t>
                      </a:r>
                    </a:p>
                  </a:txBody>
                  <a:tcPr marL="25400" marR="25400" marT="76200" marB="1270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241393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19088" y="1135063"/>
            <a:ext cx="8382000" cy="5029200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charset="0"/>
                <a:ea typeface="ＭＳ Ｐゴシック" charset="0"/>
                <a:cs typeface="ＭＳ Ｐゴシック" charset="0"/>
              </a:rPr>
              <a:t>Types</a:t>
            </a:r>
          </a:p>
          <a:p>
            <a:pPr lvl="1"/>
            <a:r>
              <a:rPr lang="en-US" sz="1800" dirty="0">
                <a:latin typeface="Arial" charset="0"/>
                <a:ea typeface="ＭＳ Ｐゴシック" charset="0"/>
              </a:rPr>
              <a:t>conditional branch</a:t>
            </a:r>
            <a:r>
              <a:rPr lang="en-US" sz="1800" b="0" i="1" dirty="0">
                <a:latin typeface="Arial" charset="0"/>
                <a:ea typeface="ＭＳ Ｐゴシック" charset="0"/>
              </a:rPr>
              <a:t>: </a:t>
            </a:r>
            <a:r>
              <a:rPr lang="en-US" sz="1800" b="0" i="1" dirty="0" err="1">
                <a:latin typeface="Arial" charset="0"/>
                <a:ea typeface="ＭＳ Ｐゴシック" charset="0"/>
              </a:rPr>
              <a:t>beq</a:t>
            </a:r>
            <a:r>
              <a:rPr lang="en-US" sz="1800" b="0" i="1" dirty="0">
                <a:latin typeface="Arial" charset="0"/>
                <a:ea typeface="ＭＳ Ｐゴシック" charset="0"/>
              </a:rPr>
              <a:t> r1,r2, label</a:t>
            </a:r>
          </a:p>
          <a:p>
            <a:pPr lvl="1"/>
            <a:r>
              <a:rPr lang="en-US" sz="1800" dirty="0">
                <a:latin typeface="Arial" charset="0"/>
                <a:ea typeface="ＭＳ Ｐゴシック" charset="0"/>
              </a:rPr>
              <a:t>jump: </a:t>
            </a:r>
            <a:r>
              <a:rPr lang="en-US" sz="1800" b="0" i="1" dirty="0" err="1">
                <a:latin typeface="Arial" charset="0"/>
                <a:ea typeface="ＭＳ Ｐゴシック" charset="0"/>
              </a:rPr>
              <a:t>jum</a:t>
            </a:r>
            <a:r>
              <a:rPr lang="en-US" sz="1800" b="0" i="1" dirty="0">
                <a:latin typeface="Arial" charset="0"/>
                <a:ea typeface="ＭＳ Ｐゴシック" charset="0"/>
              </a:rPr>
              <a:t> label</a:t>
            </a:r>
          </a:p>
          <a:p>
            <a:pPr lvl="1"/>
            <a:r>
              <a:rPr lang="en-US" sz="1800" dirty="0">
                <a:latin typeface="Arial" charset="0"/>
                <a:ea typeface="ＭＳ Ｐゴシック" charset="0"/>
              </a:rPr>
              <a:t>procedure call: </a:t>
            </a:r>
            <a:r>
              <a:rPr lang="en-US" sz="1800" b="0" i="1" dirty="0">
                <a:latin typeface="Arial" charset="0"/>
                <a:ea typeface="ＭＳ Ｐゴシック" charset="0"/>
              </a:rPr>
              <a:t>call label</a:t>
            </a:r>
          </a:p>
          <a:p>
            <a:pPr lvl="1"/>
            <a:r>
              <a:rPr lang="en-US" sz="1800" dirty="0">
                <a:latin typeface="Arial" charset="0"/>
                <a:ea typeface="ＭＳ Ｐゴシック" charset="0"/>
              </a:rPr>
              <a:t>procedure return: </a:t>
            </a:r>
            <a:r>
              <a:rPr lang="en-US" sz="1800" b="0" i="1" dirty="0">
                <a:latin typeface="Arial" charset="0"/>
                <a:ea typeface="ＭＳ Ｐゴシック" charset="0"/>
              </a:rPr>
              <a:t>return</a:t>
            </a:r>
            <a:r>
              <a:rPr lang="en-US" sz="1800" dirty="0">
                <a:latin typeface="Arial" charset="0"/>
                <a:ea typeface="ＭＳ Ｐゴシック" charset="0"/>
              </a:rPr>
              <a:t>, or, </a:t>
            </a:r>
            <a:r>
              <a:rPr lang="en-US" sz="1800" b="0" i="1" dirty="0">
                <a:latin typeface="Arial" charset="0"/>
                <a:ea typeface="ＭＳ Ｐゴシック" charset="0"/>
              </a:rPr>
              <a:t>return r4</a:t>
            </a:r>
          </a:p>
          <a:p>
            <a:endParaRPr lang="en-US" sz="18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US" sz="1800" dirty="0">
                <a:latin typeface="Arial" charset="0"/>
                <a:ea typeface="ＭＳ Ｐゴシック" charset="0"/>
                <a:cs typeface="ＭＳ Ｐゴシック" charset="0"/>
              </a:rPr>
              <a:t>Conditional branch</a:t>
            </a:r>
          </a:p>
          <a:p>
            <a:pPr lvl="1"/>
            <a:r>
              <a:rPr lang="en-US" sz="1800" dirty="0">
                <a:latin typeface="Arial" charset="0"/>
                <a:ea typeface="ＭＳ Ｐゴシック" charset="0"/>
              </a:rPr>
              <a:t>how to specify the </a:t>
            </a:r>
            <a:r>
              <a:rPr lang="en-US" sz="1800" dirty="0">
                <a:solidFill>
                  <a:srgbClr val="FF0000"/>
                </a:solidFill>
                <a:latin typeface="Arial" charset="0"/>
                <a:ea typeface="ＭＳ Ｐゴシック" charset="0"/>
              </a:rPr>
              <a:t>condition</a:t>
            </a:r>
          </a:p>
          <a:p>
            <a:pPr lvl="2"/>
            <a:r>
              <a:rPr lang="en-US" sz="1600" dirty="0">
                <a:solidFill>
                  <a:srgbClr val="0D0D0D"/>
                </a:solidFill>
                <a:ea typeface="ＭＳ Ｐゴシック" charset="0"/>
              </a:rPr>
              <a:t>many options</a:t>
            </a:r>
          </a:p>
          <a:p>
            <a:pPr lvl="1"/>
            <a:r>
              <a:rPr lang="en-US" sz="1800" dirty="0">
                <a:solidFill>
                  <a:srgbClr val="0D0D0D"/>
                </a:solidFill>
                <a:latin typeface="Arial" charset="0"/>
                <a:ea typeface="ＭＳ Ｐゴシック" charset="0"/>
              </a:rPr>
              <a:t>how to specify the </a:t>
            </a:r>
            <a:r>
              <a:rPr lang="en-US" sz="1800" dirty="0">
                <a:solidFill>
                  <a:srgbClr val="FF0000"/>
                </a:solidFill>
                <a:latin typeface="Arial" charset="0"/>
                <a:ea typeface="ＭＳ Ｐゴシック" charset="0"/>
              </a:rPr>
              <a:t>address</a:t>
            </a:r>
          </a:p>
          <a:p>
            <a:pPr lvl="2"/>
            <a:r>
              <a:rPr lang="en-US" sz="1600" dirty="0">
                <a:solidFill>
                  <a:srgbClr val="0D0D0D"/>
                </a:solidFill>
                <a:ea typeface="ＭＳ Ｐゴシック" charset="0"/>
              </a:rPr>
              <a:t>most common: PC relative</a:t>
            </a:r>
            <a:endParaRPr lang="en-US" sz="1600" dirty="0">
              <a:solidFill>
                <a:srgbClr val="FF0000"/>
              </a:solidFill>
              <a:ea typeface="ＭＳ Ｐゴシック" charset="0"/>
            </a:endParaRPr>
          </a:p>
        </p:txBody>
      </p:sp>
      <p:pic>
        <p:nvPicPr>
          <p:cNvPr id="25603" name="Picture 4" descr="AppB-fig1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6350" y="1195388"/>
            <a:ext cx="3803650" cy="1836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4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latin typeface="Arial" charset="0"/>
                <a:ea typeface="ＭＳ Ｐゴシック" charset="0"/>
                <a:cs typeface="ＭＳ Ｐゴシック" charset="0"/>
              </a:rPr>
              <a:t>Control flow</a:t>
            </a:r>
          </a:p>
        </p:txBody>
      </p:sp>
      <p:pic>
        <p:nvPicPr>
          <p:cNvPr id="25605" name="Picture 4" descr="AppB-fig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5600" y="3790950"/>
            <a:ext cx="4978400" cy="195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8A4EF-CDB0-3142-B866-F3AD53A0F82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06301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latin typeface="Arial" charset="0"/>
                <a:ea typeface="ＭＳ Ｐゴシック" charset="0"/>
                <a:cs typeface="ＭＳ Ｐゴシック" charset="0"/>
              </a:rPr>
              <a:t>Branch condition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>
                <a:latin typeface="Arial" charset="0"/>
                <a:ea typeface="ＭＳ Ｐゴシック" charset="0"/>
                <a:cs typeface="ＭＳ Ｐゴシック" charset="0"/>
              </a:rPr>
              <a:t>Condition code</a:t>
            </a:r>
          </a:p>
          <a:p>
            <a:pPr lvl="1"/>
            <a:r>
              <a:rPr lang="en-US">
                <a:latin typeface="Arial" charset="0"/>
                <a:ea typeface="ＭＳ Ｐゴシック" charset="0"/>
              </a:rPr>
              <a:t>codes: Z, N, V, C (zero, negative, overflow, carry)</a:t>
            </a:r>
          </a:p>
          <a:p>
            <a:pPr lvl="1"/>
            <a:r>
              <a:rPr lang="en-US">
                <a:latin typeface="Arial" charset="0"/>
                <a:ea typeface="ＭＳ Ｐゴシック" charset="0"/>
              </a:rPr>
              <a:t>set after any arithmetic or logic operation (ALU)</a:t>
            </a:r>
          </a:p>
          <a:p>
            <a:pPr lvl="2"/>
            <a:r>
              <a:rPr lang="en-US">
                <a:ea typeface="ＭＳ Ｐゴシック" charset="0"/>
              </a:rPr>
              <a:t>add r1, r2, r3</a:t>
            </a:r>
          </a:p>
          <a:p>
            <a:pPr lvl="2"/>
            <a:r>
              <a:rPr lang="en-US">
                <a:ea typeface="ＭＳ Ｐゴシック" charset="0"/>
              </a:rPr>
              <a:t>bc label (branch on carry)</a:t>
            </a:r>
          </a:p>
          <a:p>
            <a:r>
              <a:rPr lang="en-US">
                <a:latin typeface="Arial" charset="0"/>
                <a:ea typeface="ＭＳ Ｐゴシック" charset="0"/>
                <a:cs typeface="ＭＳ Ｐゴシック" charset="0"/>
              </a:rPr>
              <a:t>Compare and branch</a:t>
            </a:r>
          </a:p>
          <a:p>
            <a:pPr lvl="2"/>
            <a:r>
              <a:rPr lang="en-US">
                <a:ea typeface="ＭＳ Ｐゴシック" charset="0"/>
              </a:rPr>
              <a:t>beq r1, r2, label (MIPS)</a:t>
            </a:r>
          </a:p>
          <a:p>
            <a:r>
              <a:rPr lang="en-US">
                <a:latin typeface="Arial" charset="0"/>
                <a:ea typeface="ＭＳ Ｐゴシック" charset="0"/>
                <a:cs typeface="ＭＳ Ｐゴシック" charset="0"/>
              </a:rPr>
              <a:t>Condition register</a:t>
            </a:r>
          </a:p>
          <a:p>
            <a:pPr lvl="1"/>
            <a:r>
              <a:rPr lang="en-US">
                <a:latin typeface="Arial" charset="0"/>
                <a:ea typeface="ＭＳ Ｐゴシック" charset="0"/>
              </a:rPr>
              <a:t>use GPR</a:t>
            </a:r>
          </a:p>
          <a:p>
            <a:pPr lvl="2"/>
            <a:r>
              <a:rPr lang="en-US">
                <a:ea typeface="ＭＳ Ｐゴシック" charset="0"/>
              </a:rPr>
              <a:t>cmp r1, r2, r3</a:t>
            </a:r>
          </a:p>
          <a:p>
            <a:pPr lvl="2"/>
            <a:r>
              <a:rPr lang="en-US">
                <a:ea typeface="ＭＳ Ｐゴシック" charset="0"/>
              </a:rPr>
              <a:t>bnz r1, label</a:t>
            </a:r>
          </a:p>
          <a:p>
            <a:pPr lvl="1"/>
            <a:r>
              <a:rPr lang="en-US">
                <a:latin typeface="Arial" charset="0"/>
                <a:ea typeface="ＭＳ Ｐゴシック" charset="0"/>
              </a:rPr>
              <a:t>use condition register</a:t>
            </a:r>
          </a:p>
          <a:p>
            <a:pPr lvl="2"/>
            <a:r>
              <a:rPr lang="en-US">
                <a:ea typeface="ＭＳ Ｐゴシック" charset="0"/>
              </a:rPr>
              <a:t>cmp c2, r1, r3 (PowerPC)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8A4EF-CDB0-3142-B866-F3AD53A0F82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4624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latin typeface="Arial" charset="0"/>
                <a:ea typeface="ＭＳ Ｐゴシック" charset="0"/>
                <a:cs typeface="ＭＳ Ｐゴシック" charset="0"/>
              </a:rPr>
              <a:t>Instruction format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236538" y="1085850"/>
            <a:ext cx="4665662" cy="5029200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charset="0"/>
                <a:ea typeface="ＭＳ Ｐゴシック" charset="0"/>
                <a:cs typeface="ＭＳ Ｐゴシック" charset="0"/>
              </a:rPr>
              <a:t>Options</a:t>
            </a:r>
          </a:p>
          <a:p>
            <a:pPr lvl="1"/>
            <a:r>
              <a:rPr lang="en-US" sz="1800" dirty="0">
                <a:latin typeface="Arial" charset="0"/>
                <a:ea typeface="ＭＳ Ｐゴシック" charset="0"/>
              </a:rPr>
              <a:t>Size</a:t>
            </a:r>
          </a:p>
          <a:p>
            <a:pPr lvl="2"/>
            <a:r>
              <a:rPr lang="en-US" sz="1600" dirty="0">
                <a:ea typeface="ＭＳ Ｐゴシック" charset="0"/>
              </a:rPr>
              <a:t>fixed, variable, hybrid</a:t>
            </a:r>
          </a:p>
          <a:p>
            <a:pPr lvl="1"/>
            <a:r>
              <a:rPr lang="en-US" sz="1800" dirty="0">
                <a:latin typeface="Arial" charset="0"/>
                <a:ea typeface="ＭＳ Ｐゴシック" charset="0"/>
              </a:rPr>
              <a:t>Field locations</a:t>
            </a:r>
          </a:p>
          <a:p>
            <a:pPr lvl="2"/>
            <a:r>
              <a:rPr lang="en-US" sz="1600" dirty="0">
                <a:ea typeface="ＭＳ Ｐゴシック" charset="0"/>
              </a:rPr>
              <a:t>fixed field: typical of RISC</a:t>
            </a:r>
          </a:p>
          <a:p>
            <a:pPr lvl="2"/>
            <a:r>
              <a:rPr lang="en-US" sz="1600" dirty="0">
                <a:ea typeface="ＭＳ Ｐゴシック" charset="0"/>
              </a:rPr>
              <a:t>multiple fields and/or </a:t>
            </a:r>
            <a:r>
              <a:rPr lang="en-US" sz="1600" dirty="0" smtClean="0">
                <a:ea typeface="ＭＳ Ｐゴシック" charset="0"/>
              </a:rPr>
              <a:t>modifiers</a:t>
            </a:r>
          </a:p>
          <a:p>
            <a:pPr lvl="2"/>
            <a:endParaRPr lang="en-US" sz="1600" dirty="0">
              <a:ea typeface="ＭＳ Ｐゴシック" charset="0"/>
            </a:endParaRPr>
          </a:p>
          <a:p>
            <a:r>
              <a:rPr lang="en-US" sz="1800" dirty="0" smtClean="0"/>
              <a:t>Theoretically any encoding will do. However, watch for code size and decoding complexity. </a:t>
            </a:r>
          </a:p>
          <a:p>
            <a:endParaRPr lang="en-US" sz="1800" dirty="0" smtClean="0"/>
          </a:p>
          <a:p>
            <a:r>
              <a:rPr lang="en-US" sz="1800" dirty="0" smtClean="0"/>
              <a:t>Decoding is simplified if instruction format is highly predictable </a:t>
            </a:r>
          </a:p>
          <a:p>
            <a:pPr lvl="1"/>
            <a:endParaRPr lang="en-US" sz="1800" dirty="0">
              <a:latin typeface="Arial" charset="0"/>
              <a:ea typeface="ＭＳ Ｐゴシック" charset="0"/>
            </a:endParaRPr>
          </a:p>
          <a:p>
            <a:pPr lvl="2"/>
            <a:endParaRPr lang="en-US" sz="1600" dirty="0">
              <a:ea typeface="ＭＳ Ｐゴシック" charset="0"/>
            </a:endParaRPr>
          </a:p>
        </p:txBody>
      </p:sp>
      <p:pic>
        <p:nvPicPr>
          <p:cNvPr id="27652" name="Picture 4" descr="AppB-fig1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486" y="1404939"/>
            <a:ext cx="4403972" cy="3281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8A4EF-CDB0-3142-B866-F3AD53A0F82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51490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Exceptions, Traps And Interrupts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 smtClean="0"/>
              <a:t>Exceptions are rare events triggered by the hardware and forcing the processor to execute a handler</a:t>
            </a:r>
          </a:p>
          <a:p>
            <a:pPr lvl="1"/>
            <a:r>
              <a:rPr lang="en-US" dirty="0" smtClean="0"/>
              <a:t>Includes traps and interrupts</a:t>
            </a:r>
          </a:p>
          <a:p>
            <a:r>
              <a:rPr lang="en-US" dirty="0" smtClean="0"/>
              <a:t>Examples:</a:t>
            </a:r>
          </a:p>
          <a:p>
            <a:pPr lvl="1"/>
            <a:r>
              <a:rPr lang="en-US" dirty="0" smtClean="0"/>
              <a:t>I/O device interrupts</a:t>
            </a:r>
          </a:p>
          <a:p>
            <a:pPr lvl="1"/>
            <a:r>
              <a:rPr lang="en-US" dirty="0" smtClean="0"/>
              <a:t>Operating system calls</a:t>
            </a:r>
          </a:p>
          <a:p>
            <a:pPr lvl="1"/>
            <a:r>
              <a:rPr lang="en-US" dirty="0" smtClean="0"/>
              <a:t>Instruction tracing and breakpoints</a:t>
            </a:r>
          </a:p>
          <a:p>
            <a:pPr lvl="1"/>
            <a:r>
              <a:rPr lang="en-US" dirty="0" smtClean="0"/>
              <a:t>Integer or floating-point arithmetic exceptions</a:t>
            </a:r>
          </a:p>
          <a:p>
            <a:pPr lvl="1"/>
            <a:r>
              <a:rPr lang="en-US" dirty="0" smtClean="0"/>
              <a:t>Page faults</a:t>
            </a:r>
          </a:p>
          <a:p>
            <a:pPr lvl="1"/>
            <a:r>
              <a:rPr lang="en-US" dirty="0" smtClean="0"/>
              <a:t>Misaligned memory accesses</a:t>
            </a:r>
          </a:p>
          <a:p>
            <a:pPr lvl="1"/>
            <a:r>
              <a:rPr lang="en-US" dirty="0" smtClean="0"/>
              <a:t>Memory protection violations</a:t>
            </a:r>
          </a:p>
          <a:p>
            <a:pPr lvl="1"/>
            <a:r>
              <a:rPr lang="en-US" dirty="0" smtClean="0"/>
              <a:t>Undefined instructions</a:t>
            </a:r>
          </a:p>
          <a:p>
            <a:pPr lvl="1"/>
            <a:r>
              <a:rPr lang="en-US" dirty="0" smtClean="0"/>
              <a:t>Hardware failure/alarms</a:t>
            </a:r>
          </a:p>
          <a:p>
            <a:pPr lvl="1"/>
            <a:r>
              <a:rPr lang="en-US" dirty="0" smtClean="0"/>
              <a:t>Power failures</a:t>
            </a:r>
          </a:p>
          <a:p>
            <a:r>
              <a:rPr lang="en-US" dirty="0" smtClean="0"/>
              <a:t>Precise exceptions: </a:t>
            </a:r>
          </a:p>
          <a:p>
            <a:pPr lvl="1"/>
            <a:r>
              <a:rPr lang="en-US" dirty="0" smtClean="0"/>
              <a:t>Synchronized with an </a:t>
            </a:r>
            <a:r>
              <a:rPr lang="en-US" dirty="0" smtClean="0"/>
              <a:t>instruction</a:t>
            </a:r>
          </a:p>
          <a:p>
            <a:pPr lvl="1"/>
            <a:r>
              <a:rPr lang="en-US" dirty="0" smtClean="0"/>
              <a:t>Exceptions </a:t>
            </a:r>
            <a:r>
              <a:rPr lang="en-US" dirty="0"/>
              <a:t>appear in instruction sequence and only the first exception in the pipeline </a:t>
            </a:r>
            <a:r>
              <a:rPr lang="en-US" dirty="0" smtClean="0"/>
              <a:t>will be architecturally visible</a:t>
            </a:r>
            <a:endParaRPr lang="en-US" dirty="0" smtClean="0"/>
          </a:p>
          <a:p>
            <a:pPr lvl="1"/>
            <a:r>
              <a:rPr lang="en-US" dirty="0"/>
              <a:t>Save </a:t>
            </a:r>
            <a:r>
              <a:rPr lang="en-US" dirty="0" smtClean="0"/>
              <a:t>process </a:t>
            </a:r>
            <a:r>
              <a:rPr lang="en-US" dirty="0"/>
              <a:t>state at </a:t>
            </a:r>
            <a:r>
              <a:rPr lang="en-US" dirty="0" smtClean="0"/>
              <a:t>faulting </a:t>
            </a:r>
            <a:r>
              <a:rPr lang="en-US" dirty="0"/>
              <a:t>instruction, </a:t>
            </a:r>
            <a:r>
              <a:rPr lang="en-US" dirty="0" smtClean="0"/>
              <a:t>resume </a:t>
            </a:r>
            <a:r>
              <a:rPr lang="en-US" dirty="0"/>
              <a:t>execution after handler</a:t>
            </a:r>
            <a:endParaRPr lang="en-US" dirty="0" smtClean="0"/>
          </a:p>
          <a:p>
            <a:pPr lvl="1"/>
            <a:r>
              <a:rPr lang="en-US" dirty="0" smtClean="0"/>
              <a:t>Often </a:t>
            </a:r>
            <a:r>
              <a:rPr lang="en-US" dirty="0" smtClean="0"/>
              <a:t>difficult in architectures where multiple instructions </a:t>
            </a:r>
            <a:r>
              <a:rPr lang="en-US" dirty="0" smtClean="0"/>
              <a:t>execute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8A4EF-CDB0-3142-B866-F3AD53A0F82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86656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RISC versus CISC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>
          <a:xfrm>
            <a:off x="228600" y="1143000"/>
            <a:ext cx="7285038" cy="5029200"/>
          </a:xfrm>
        </p:spPr>
        <p:txBody>
          <a:bodyPr/>
          <a:lstStyle/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CISC: Complex Inst. Set Computers</a:t>
            </a:r>
          </a:p>
          <a:p>
            <a:pPr lvl="1"/>
            <a:r>
              <a:rPr lang="en-US" sz="1800" b="0" dirty="0">
                <a:latin typeface="Arial" charset="0"/>
                <a:ea typeface="ＭＳ Ｐゴシック" charset="0"/>
              </a:rPr>
              <a:t>very powerful instructions that model HLL constructs</a:t>
            </a:r>
          </a:p>
          <a:p>
            <a:pPr lvl="1"/>
            <a:r>
              <a:rPr lang="en-US" sz="1800" b="0" dirty="0">
                <a:latin typeface="Arial" charset="0"/>
                <a:ea typeface="ＭＳ Ｐゴシック" charset="0"/>
              </a:rPr>
              <a:t>micro-programmed control unit </a:t>
            </a:r>
            <a:endParaRPr lang="en-US" sz="1800" dirty="0">
              <a:latin typeface="Arial" charset="0"/>
              <a:ea typeface="ＭＳ Ｐゴシック" charset="0"/>
            </a:endParaRPr>
          </a:p>
          <a:p>
            <a:pPr lvl="1"/>
            <a:r>
              <a:rPr lang="en-US" sz="1800" b="0" dirty="0" smtClean="0">
                <a:latin typeface="Arial" charset="0"/>
                <a:ea typeface="ＭＳ Ｐゴシック" charset="0"/>
              </a:rPr>
              <a:t>technology </a:t>
            </a:r>
            <a:r>
              <a:rPr lang="en-US" sz="1800" b="0" dirty="0">
                <a:latin typeface="Arial" charset="0"/>
                <a:ea typeface="ＭＳ Ｐゴシック" charset="0"/>
              </a:rPr>
              <a:t>constraints: minimize program footprint in memory</a:t>
            </a:r>
          </a:p>
          <a:p>
            <a:pPr lvl="1"/>
            <a:r>
              <a:rPr lang="en-US" sz="1800" b="0" dirty="0">
                <a:latin typeface="Arial" charset="0"/>
                <a:ea typeface="ＭＳ Ｐゴシック" charset="0"/>
              </a:rPr>
              <a:t>examples: DEC VAX, Intel x86, IBM</a:t>
            </a:r>
          </a:p>
          <a:p>
            <a:pPr lvl="1"/>
            <a:endParaRPr lang="en-US" b="0" dirty="0">
              <a:latin typeface="Arial" charset="0"/>
              <a:ea typeface="ＭＳ Ｐゴシック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65337" y="3159125"/>
            <a:ext cx="5070475" cy="276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8A4EF-CDB0-3142-B866-F3AD53A0F82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80175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RISC versus CISC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>
          <a:xfrm>
            <a:off x="228600" y="1143000"/>
            <a:ext cx="7285038" cy="5029200"/>
          </a:xfrm>
        </p:spPr>
        <p:txBody>
          <a:bodyPr/>
          <a:lstStyle/>
          <a:p>
            <a:r>
              <a:rPr lang="en-US" dirty="0" smtClean="0">
                <a:latin typeface="Arial" charset="0"/>
                <a:ea typeface="ＭＳ Ｐゴシック" charset="0"/>
                <a:cs typeface="ＭＳ Ｐゴシック" charset="0"/>
              </a:rPr>
              <a:t>RISC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: Reduced …</a:t>
            </a:r>
          </a:p>
          <a:p>
            <a:pPr lvl="1"/>
            <a:r>
              <a:rPr lang="en-US" sz="1800" b="0" dirty="0">
                <a:latin typeface="Arial" charset="0"/>
                <a:ea typeface="ＭＳ Ｐゴシック" charset="0"/>
              </a:rPr>
              <a:t>misnamed: Simplified</a:t>
            </a:r>
          </a:p>
          <a:p>
            <a:pPr lvl="1"/>
            <a:r>
              <a:rPr lang="en-US" sz="1800" b="0" dirty="0">
                <a:latin typeface="Arial" charset="0"/>
                <a:ea typeface="ＭＳ Ｐゴシック" charset="0"/>
              </a:rPr>
              <a:t>load/store ISA, only register operands</a:t>
            </a:r>
          </a:p>
          <a:p>
            <a:pPr lvl="1"/>
            <a:r>
              <a:rPr lang="en-US" sz="1800" b="0" dirty="0">
                <a:latin typeface="Arial" charset="0"/>
                <a:ea typeface="ＭＳ Ｐゴシック" charset="0"/>
              </a:rPr>
              <a:t>hardwired control unit: fixed field decoding</a:t>
            </a:r>
          </a:p>
          <a:p>
            <a:pPr lvl="1"/>
            <a:r>
              <a:rPr lang="en-US" sz="1800" b="0" dirty="0">
                <a:latin typeface="Arial" charset="0"/>
                <a:ea typeface="ＭＳ Ｐゴシック" charset="0"/>
              </a:rPr>
              <a:t>designed with compiler in mind …</a:t>
            </a:r>
          </a:p>
          <a:p>
            <a:pPr lvl="1"/>
            <a:r>
              <a:rPr lang="en-US" sz="1800" b="0" dirty="0">
                <a:latin typeface="Arial" charset="0"/>
                <a:ea typeface="ＭＳ Ｐゴシック" charset="0"/>
              </a:rPr>
              <a:t>examples: MIPS, </a:t>
            </a:r>
            <a:r>
              <a:rPr lang="en-US" sz="1800" b="0" dirty="0" err="1">
                <a:latin typeface="Arial" charset="0"/>
                <a:ea typeface="ＭＳ Ｐゴシック" charset="0"/>
              </a:rPr>
              <a:t>Sparc</a:t>
            </a:r>
            <a:r>
              <a:rPr lang="en-US" sz="1800" b="0" dirty="0">
                <a:latin typeface="Arial" charset="0"/>
                <a:ea typeface="ＭＳ Ｐゴシック" charset="0"/>
              </a:rPr>
              <a:t>, Alpha, PowerPC</a:t>
            </a:r>
            <a:endParaRPr lang="en-US" b="0" dirty="0">
              <a:latin typeface="Arial" charset="0"/>
              <a:ea typeface="ＭＳ Ｐゴシック" charset="0"/>
            </a:endParaRPr>
          </a:p>
          <a:p>
            <a:pPr lvl="1"/>
            <a:endParaRPr lang="en-US" b="0" dirty="0">
              <a:latin typeface="Arial" charset="0"/>
              <a:ea typeface="ＭＳ Ｐゴシック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8A4EF-CDB0-3142-B866-F3AD53A0F82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97223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42B867-A185-4772-900E-8B5E6A9CAC04}" type="slidenum">
              <a:rPr lang="en-US"/>
              <a:pPr/>
              <a:t>13</a:t>
            </a:fld>
            <a:endParaRPr lang="en-US" dirty="0"/>
          </a:p>
        </p:txBody>
      </p:sp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RISC vs. CISC Instruction Set Design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43000"/>
            <a:ext cx="8153400" cy="50292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The historical background</a:t>
            </a:r>
            <a:r>
              <a:rPr lang="en-US" sz="2400" dirty="0"/>
              <a:t>:</a:t>
            </a:r>
          </a:p>
          <a:p>
            <a:pPr lvl="1"/>
            <a:r>
              <a:rPr lang="en-US" sz="2000" dirty="0"/>
              <a:t>In first 25 years (1945-70) performance came from both technology and design.</a:t>
            </a:r>
          </a:p>
          <a:p>
            <a:pPr lvl="1"/>
            <a:r>
              <a:rPr lang="en-US" sz="2000" dirty="0"/>
              <a:t>Design constraints:</a:t>
            </a:r>
          </a:p>
          <a:p>
            <a:pPr lvl="2"/>
            <a:r>
              <a:rPr lang="en-US" dirty="0"/>
              <a:t>small and slow memories: compact programs are fast.</a:t>
            </a:r>
          </a:p>
          <a:p>
            <a:pPr lvl="2"/>
            <a:r>
              <a:rPr lang="en-US" dirty="0"/>
              <a:t>small no. of registers: memory operands.</a:t>
            </a:r>
          </a:p>
          <a:p>
            <a:pPr lvl="2"/>
            <a:r>
              <a:rPr lang="en-US" dirty="0" smtClean="0"/>
              <a:t>attempts </a:t>
            </a:r>
            <a:r>
              <a:rPr lang="en-US" dirty="0"/>
              <a:t>to bridge the semantic gap: model high level language features in instructions.</a:t>
            </a:r>
          </a:p>
          <a:p>
            <a:pPr lvl="2"/>
            <a:r>
              <a:rPr lang="en-US" dirty="0"/>
              <a:t>no need for portability: same vendor application, OS and hardware.</a:t>
            </a:r>
          </a:p>
          <a:p>
            <a:pPr lvl="2"/>
            <a:r>
              <a:rPr lang="en-US" dirty="0"/>
              <a:t>backward compatibility: every new ISA must carry the good and bad of all past ones.</a:t>
            </a:r>
          </a:p>
          <a:p>
            <a:pPr lvl="1"/>
            <a:r>
              <a:rPr lang="en-US" sz="2000" dirty="0">
                <a:solidFill>
                  <a:schemeClr val="accent1"/>
                </a:solidFill>
              </a:rPr>
              <a:t>Result: powerful and complex instructions that are rarely used</a:t>
            </a:r>
            <a:r>
              <a:rPr lang="en-US" sz="2000" dirty="0" smtClean="0">
                <a:solidFill>
                  <a:schemeClr val="accent1"/>
                </a:solidFill>
              </a:rPr>
              <a:t>.</a:t>
            </a:r>
            <a:endParaRPr lang="en-US" sz="20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13935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Frequency - integer CISC instructions</a:t>
            </a:r>
            <a:endParaRPr lang="en-US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9633252"/>
              </p:ext>
            </p:extLst>
          </p:nvPr>
        </p:nvGraphicFramePr>
        <p:xfrm>
          <a:off x="635000" y="1270000"/>
          <a:ext cx="3841750" cy="46583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66970"/>
                <a:gridCol w="1984155"/>
                <a:gridCol w="1190625"/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Rank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Instruction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600" dirty="0" smtClean="0"/>
                        <a:t>Avg. % executed</a:t>
                      </a:r>
                      <a:endParaRPr lang="en-US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1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load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600" dirty="0" smtClean="0"/>
                        <a:t>22%</a:t>
                      </a:r>
                      <a:endParaRPr lang="en-US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2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conditional branch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600" dirty="0" smtClean="0"/>
                        <a:t>20%</a:t>
                      </a:r>
                      <a:endParaRPr lang="en-US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3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compare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600" dirty="0" smtClean="0"/>
                        <a:t>16%</a:t>
                      </a:r>
                      <a:endParaRPr lang="en-US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4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store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600" dirty="0" smtClean="0"/>
                        <a:t>12%</a:t>
                      </a:r>
                      <a:endParaRPr lang="en-US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5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add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600" dirty="0" smtClean="0"/>
                        <a:t>8%</a:t>
                      </a:r>
                      <a:endParaRPr lang="en-US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6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and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600" dirty="0" smtClean="0"/>
                        <a:t>6%</a:t>
                      </a:r>
                      <a:endParaRPr lang="en-US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7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sub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600" dirty="0" smtClean="0"/>
                        <a:t>5%</a:t>
                      </a:r>
                      <a:endParaRPr lang="en-US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8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move register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600" dirty="0" smtClean="0"/>
                        <a:t>4%</a:t>
                      </a:r>
                      <a:endParaRPr lang="en-US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9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call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600" dirty="0" smtClean="0"/>
                        <a:t>1%</a:t>
                      </a:r>
                      <a:endParaRPr lang="en-US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10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return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600" dirty="0" smtClean="0"/>
                        <a:t>1%</a:t>
                      </a:r>
                      <a:endParaRPr lang="en-US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/>
                        <a:t>Total</a:t>
                      </a:r>
                      <a:endParaRPr lang="en-US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600" b="1" dirty="0" smtClean="0"/>
                        <a:t>96%</a:t>
                      </a:r>
                      <a:endParaRPr lang="en-US" sz="16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5321300" y="2159000"/>
            <a:ext cx="32258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x</a:t>
            </a:r>
            <a:r>
              <a:rPr lang="en-US" sz="2400" dirty="0" smtClean="0"/>
              <a:t>86 integer code execution</a:t>
            </a:r>
          </a:p>
          <a:p>
            <a:endParaRPr lang="en-US" sz="2400" dirty="0" smtClean="0"/>
          </a:p>
          <a:p>
            <a:r>
              <a:rPr lang="en-US" sz="2400" dirty="0" smtClean="0"/>
              <a:t>Simple instructions dominate, make the common case fast</a:t>
            </a:r>
            <a:endParaRPr lang="en-US" sz="2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8A4EF-CDB0-3142-B866-F3AD53A0F82F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25695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BE643-D4A5-4841-99F0-86BD4DDCC4F9}" type="slidenum">
              <a:rPr lang="en-US"/>
              <a:pPr/>
              <a:t>15</a:t>
            </a:fld>
            <a:endParaRPr lang="en-US"/>
          </a:p>
        </p:txBody>
      </p:sp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RISC vs. CISC Instruction Set Design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143000"/>
            <a:ext cx="8534400" cy="472440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dirty="0"/>
              <a:t>Emergence of RISC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Very large scale integration (processor on a chip): </a:t>
            </a:r>
            <a:endParaRPr lang="en-US" dirty="0" smtClean="0"/>
          </a:p>
          <a:p>
            <a:pPr lvl="2">
              <a:lnSpc>
                <a:spcPct val="90000"/>
              </a:lnSpc>
            </a:pPr>
            <a:r>
              <a:rPr lang="en-US" dirty="0" smtClean="0"/>
              <a:t>silicon </a:t>
            </a:r>
            <a:r>
              <a:rPr lang="en-US" dirty="0"/>
              <a:t>real-estate at a premium. Micro-store occupies about 70% of chip area: replace micro-store with registers ==&gt; load/store ISA.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Increased difference between CPU and memory speeds.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Complex instructions were not used by new compilers.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Software </a:t>
            </a:r>
            <a:r>
              <a:rPr lang="en-US" dirty="0" smtClean="0"/>
              <a:t>changes:</a:t>
            </a:r>
          </a:p>
          <a:p>
            <a:pPr lvl="2">
              <a:lnSpc>
                <a:spcPct val="90000"/>
              </a:lnSpc>
            </a:pPr>
            <a:r>
              <a:rPr lang="en-US" sz="1800" dirty="0" smtClean="0"/>
              <a:t>reduced </a:t>
            </a:r>
            <a:r>
              <a:rPr lang="en-US" sz="1800" dirty="0"/>
              <a:t>reliance on assembly programming, new ISA can be </a:t>
            </a:r>
            <a:r>
              <a:rPr lang="en-US" sz="1800" dirty="0" smtClean="0"/>
              <a:t>introduced</a:t>
            </a:r>
          </a:p>
          <a:p>
            <a:pPr lvl="2">
              <a:lnSpc>
                <a:spcPct val="90000"/>
              </a:lnSpc>
            </a:pPr>
            <a:r>
              <a:rPr lang="en-US" sz="1800" dirty="0" smtClean="0"/>
              <a:t>standardized </a:t>
            </a:r>
            <a:r>
              <a:rPr lang="en-US" sz="1800" dirty="0"/>
              <a:t>vendor independent OS (Unix) became very popular in some market segments (academia and research) – need for portability</a:t>
            </a:r>
          </a:p>
          <a:p>
            <a:pPr>
              <a:lnSpc>
                <a:spcPct val="90000"/>
              </a:lnSpc>
            </a:pPr>
            <a:r>
              <a:rPr lang="en-US" dirty="0"/>
              <a:t>Early RISC projects: </a:t>
            </a:r>
            <a:endParaRPr lang="en-US" dirty="0" smtClean="0"/>
          </a:p>
          <a:p>
            <a:pPr lvl="1">
              <a:lnSpc>
                <a:spcPct val="90000"/>
              </a:lnSpc>
            </a:pPr>
            <a:r>
              <a:rPr lang="en-US" dirty="0" smtClean="0"/>
              <a:t>IBM </a:t>
            </a:r>
            <a:r>
              <a:rPr lang="en-US" dirty="0"/>
              <a:t>801 (America), Berkeley SPUR, RISC I and RISC II and Stanford MIPS.</a:t>
            </a:r>
          </a:p>
        </p:txBody>
      </p:sp>
    </p:spTree>
    <p:extLst>
      <p:ext uri="{BB962C8B-B14F-4D97-AF65-F5344CB8AC3E}">
        <p14:creationId xmlns:p14="http://schemas.microsoft.com/office/powerpoint/2010/main" val="242049796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RISC </a:t>
            </a:r>
            <a:r>
              <a:rPr lang="en-US" dirty="0" smtClean="0">
                <a:latin typeface="Arial" charset="0"/>
                <a:ea typeface="ＭＳ Ｐゴシック" charset="0"/>
                <a:cs typeface="ＭＳ Ｐゴシック" charset="0"/>
              </a:rPr>
              <a:t>v/s CISC ISAs</a:t>
            </a:r>
            <a:endParaRPr 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4980728"/>
              </p:ext>
            </p:extLst>
          </p:nvPr>
        </p:nvGraphicFramePr>
        <p:xfrm>
          <a:off x="520700" y="1397000"/>
          <a:ext cx="6731000" cy="33832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64803"/>
                <a:gridCol w="1869065"/>
                <a:gridCol w="2697132"/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Feature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CISC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RISC</a:t>
                      </a:r>
                      <a:endParaRPr lang="en-US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Inst. Length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Variable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Fixed, one word</a:t>
                      </a:r>
                      <a:endParaRPr lang="en-US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Inst. Formats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Multiple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Fixed-field decoding</a:t>
                      </a:r>
                      <a:endParaRPr lang="en-US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Memory operands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Multiple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Load/store arch.</a:t>
                      </a:r>
                      <a:endParaRPr lang="en-US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Addressing mode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Multiple, indirect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One</a:t>
                      </a:r>
                      <a:endParaRPr lang="en-US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Inst. Complexity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&gt;1 cycle/</a:t>
                      </a:r>
                      <a:r>
                        <a:rPr lang="en-US" sz="2000" dirty="0" err="1" smtClean="0"/>
                        <a:t>inst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1 cycle/</a:t>
                      </a:r>
                      <a:r>
                        <a:rPr lang="en-US" sz="2000" dirty="0" err="1" smtClean="0"/>
                        <a:t>inst</a:t>
                      </a:r>
                      <a:endParaRPr lang="en-US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Control unit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μ-programmed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hardwired</a:t>
                      </a:r>
                      <a:endParaRPr lang="en-US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8A4EF-CDB0-3142-B866-F3AD53A0F82F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6875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A9666-7B95-47E4-B244-51CC545B7568}" type="slidenum">
              <a:rPr lang="en-US"/>
              <a:pPr/>
              <a:t>17</a:t>
            </a:fld>
            <a:endParaRPr lang="en-US"/>
          </a:p>
        </p:txBody>
      </p:sp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MIPS Instruction Layout</a:t>
            </a:r>
          </a:p>
        </p:txBody>
      </p:sp>
      <p:pic>
        <p:nvPicPr>
          <p:cNvPr id="123907" name="Picture 3" descr="Ch2-fig27"/>
          <p:cNvPicPr>
            <a:picLocks noChangeAspect="1" noChangeArrowheads="1"/>
          </p:cNvPicPr>
          <p:nvPr/>
        </p:nvPicPr>
        <p:blipFill>
          <a:blip r:embed="rId2" cstate="print">
            <a:lum contrast="18000"/>
          </a:blip>
          <a:srcRect/>
          <a:stretch>
            <a:fillRect/>
          </a:stretch>
        </p:blipFill>
        <p:spPr bwMode="auto">
          <a:xfrm>
            <a:off x="2614613" y="1168400"/>
            <a:ext cx="4328637" cy="49672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892202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latin typeface="Arial" charset="0"/>
                <a:ea typeface="ＭＳ Ｐゴシック" charset="0"/>
                <a:cs typeface="ＭＳ Ｐゴシック" charset="0"/>
              </a:rPr>
              <a:t>Compiler Optimizations</a:t>
            </a:r>
          </a:p>
        </p:txBody>
      </p:sp>
      <p:pic>
        <p:nvPicPr>
          <p:cNvPr id="29699" name="Picture 4" descr="AppB-fig1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3338" y="1350963"/>
            <a:ext cx="6621462" cy="4586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8A4EF-CDB0-3142-B866-F3AD53A0F82F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0429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latin typeface="Arial" charset="0"/>
                <a:ea typeface="ＭＳ Ｐゴシック" charset="0"/>
                <a:cs typeface="ＭＳ Ｐゴシック" charset="0"/>
              </a:rPr>
              <a:t>Impact of optimizations</a:t>
            </a:r>
          </a:p>
        </p:txBody>
      </p:sp>
      <p:pic>
        <p:nvPicPr>
          <p:cNvPr id="30723" name="Picture 4" descr="AppB-fig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8701" y="2660650"/>
            <a:ext cx="6451600" cy="36771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4" name="TextBox 4"/>
          <p:cNvSpPr txBox="1">
            <a:spLocks noChangeArrowheads="1"/>
          </p:cNvSpPr>
          <p:nvPr/>
        </p:nvSpPr>
        <p:spPr bwMode="auto">
          <a:xfrm>
            <a:off x="274638" y="1147763"/>
            <a:ext cx="3578225" cy="218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 b="1">
                <a:solidFill>
                  <a:schemeClr val="hlink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 sz="1600" b="1">
                <a:solidFill>
                  <a:schemeClr val="hlink"/>
                </a:solidFill>
                <a:latin typeface="Arial" charset="0"/>
                <a:ea typeface="ＭＳ Ｐゴシック" charset="0"/>
              </a:defRPr>
            </a:lvl2pPr>
            <a:lvl3pPr>
              <a:defRPr sz="1600" b="1">
                <a:solidFill>
                  <a:schemeClr val="hlink"/>
                </a:solidFill>
                <a:latin typeface="Arial" charset="0"/>
                <a:ea typeface="ＭＳ Ｐゴシック" charset="0"/>
              </a:defRPr>
            </a:lvl3pPr>
            <a:lvl4pPr>
              <a:defRPr sz="1600" b="1">
                <a:solidFill>
                  <a:schemeClr val="hlink"/>
                </a:solidFill>
                <a:latin typeface="Arial" charset="0"/>
                <a:ea typeface="ＭＳ Ｐゴシック" charset="0"/>
              </a:defRPr>
            </a:lvl4pPr>
            <a:lvl5pPr>
              <a:defRPr sz="1600" b="1">
                <a:solidFill>
                  <a:schemeClr val="hlink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hlink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hlink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hlink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hlink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u="sng">
                <a:solidFill>
                  <a:srgbClr val="000090"/>
                </a:solidFill>
              </a:rPr>
              <a:t>lucas</a:t>
            </a:r>
            <a:r>
              <a:rPr lang="en-US" b="0">
                <a:solidFill>
                  <a:srgbClr val="000090"/>
                </a:solidFill>
              </a:rPr>
              <a:t>: Fortran90. Performs the Lucas-Lehmer test to check primality of Mersenne numbers 2^p-1, using arbitrary-precision (array-integer) arithmetic. </a:t>
            </a:r>
          </a:p>
          <a:p>
            <a:r>
              <a:rPr lang="en-US" u="sng">
                <a:solidFill>
                  <a:srgbClr val="000090"/>
                </a:solidFill>
              </a:rPr>
              <a:t>mcf</a:t>
            </a:r>
            <a:r>
              <a:rPr lang="en-US" b="0">
                <a:solidFill>
                  <a:srgbClr val="000090"/>
                </a:solidFill>
              </a:rPr>
              <a:t>: C. Large-scale minimum-cost flow problem that we solve with a network simplex algorithm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8A4EF-CDB0-3142-B866-F3AD53A0F82F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51690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latin typeface="Arial" charset="0"/>
                <a:ea typeface="ＭＳ Ｐゴシック" charset="0"/>
                <a:cs typeface="ＭＳ Ｐゴシック" charset="0"/>
              </a:rPr>
              <a:t>And in conclusion …</a:t>
            </a:r>
          </a:p>
        </p:txBody>
      </p:sp>
      <p:sp>
        <p:nvSpPr>
          <p:cNvPr id="32771" name="AutoShap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Modern ISA</a:t>
            </a:r>
          </a:p>
          <a:p>
            <a:pPr lvl="1"/>
            <a:r>
              <a:rPr lang="en-US" dirty="0">
                <a:latin typeface="Arial" charset="0"/>
                <a:ea typeface="ＭＳ Ｐゴシック" charset="0"/>
              </a:rPr>
              <a:t>regularity &amp; simplicity more important than power and flexibility</a:t>
            </a:r>
          </a:p>
          <a:p>
            <a:pPr lvl="1"/>
            <a:r>
              <a:rPr lang="en-US" dirty="0">
                <a:latin typeface="Arial" charset="0"/>
                <a:ea typeface="ＭＳ Ｐゴシック" charset="0"/>
              </a:rPr>
              <a:t>parallelism (non obstruction of) is key</a:t>
            </a:r>
          </a:p>
          <a:p>
            <a:pPr lvl="1"/>
            <a:r>
              <a:rPr lang="en-US" dirty="0">
                <a:latin typeface="Arial" charset="0"/>
                <a:ea typeface="ＭＳ Ｐゴシック" charset="0"/>
              </a:rPr>
              <a:t>beware of additions (to ISAs)! there are no subtractions</a:t>
            </a:r>
          </a:p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Compiler is the customer</a:t>
            </a:r>
          </a:p>
          <a:p>
            <a:pPr lvl="1"/>
            <a:r>
              <a:rPr lang="en-US" dirty="0">
                <a:latin typeface="Arial" charset="0"/>
                <a:ea typeface="ＭＳ Ｐゴシック" charset="0"/>
              </a:rPr>
              <a:t>no more handwritten assembly code</a:t>
            </a:r>
          </a:p>
          <a:p>
            <a:endParaRPr lang="en-US" dirty="0"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Read Appendix </a:t>
            </a:r>
            <a:r>
              <a:rPr lang="en-US" dirty="0" smtClean="0">
                <a:latin typeface="Arial" charset="0"/>
                <a:ea typeface="ＭＳ Ｐゴシック" charset="0"/>
                <a:cs typeface="ＭＳ Ｐゴシック" charset="0"/>
              </a:rPr>
              <a:t>A</a:t>
            </a:r>
            <a:endParaRPr lang="en-US" dirty="0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8A4EF-CDB0-3142-B866-F3AD53A0F82F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424701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UCRTemplate4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CRTemplate4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UCRTemplate4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UCRTemplate4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UCRTemplate4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UCRTemplate4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UCRTemplate4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UCRTemplate4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UCRTemplate4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UCRTemplate4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UCRTemplate4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UCRTemplate4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UCRTemplate_custom.pot</Template>
  <TotalTime>5642</TotalTime>
  <Words>1479</Words>
  <Application>Microsoft Macintosh PowerPoint</Application>
  <PresentationFormat>On-screen Show (4:3)</PresentationFormat>
  <Paragraphs>298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UCRTemplate4</vt:lpstr>
      <vt:lpstr>CS203 – Advanced Computer Architecture</vt:lpstr>
      <vt:lpstr>Instruction set architecture (ISA)</vt:lpstr>
      <vt:lpstr>Instruction types and opcodes</vt:lpstr>
      <vt:lpstr>Operands inside the CPU</vt:lpstr>
      <vt:lpstr>Memory Operands</vt:lpstr>
      <vt:lpstr>Addressing Modes</vt:lpstr>
      <vt:lpstr>Control flow</vt:lpstr>
      <vt:lpstr>Branch condition</vt:lpstr>
      <vt:lpstr>Instruction format</vt:lpstr>
      <vt:lpstr>Exceptions, Traps And Interrupts</vt:lpstr>
      <vt:lpstr>RISC versus CISC</vt:lpstr>
      <vt:lpstr>RISC versus CISC</vt:lpstr>
      <vt:lpstr>RISC vs. CISC Instruction Set Design</vt:lpstr>
      <vt:lpstr>Frequency - integer CISC instructions</vt:lpstr>
      <vt:lpstr>RISC vs. CISC Instruction Set Design</vt:lpstr>
      <vt:lpstr>RISC v/s CISC ISAs</vt:lpstr>
      <vt:lpstr>MIPS Instruction Layout</vt:lpstr>
      <vt:lpstr>Compiler Optimizations</vt:lpstr>
      <vt:lpstr>Impact of optimizations</vt:lpstr>
      <vt:lpstr>And in conclusion …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Daniel</dc:creator>
  <cp:lastModifiedBy>Daniel</cp:lastModifiedBy>
  <cp:revision>62</cp:revision>
  <dcterms:created xsi:type="dcterms:W3CDTF">2015-12-30T09:03:10Z</dcterms:created>
  <dcterms:modified xsi:type="dcterms:W3CDTF">2016-01-12T21:55:30Z</dcterms:modified>
</cp:coreProperties>
</file>