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notesSlides/notesSlide1.xml" ContentType="application/vnd.openxmlformats-officedocument.presentationml.notesSlide+xml"/>
  <Override PartName="/ppt/media/audio1.bin" ContentType="audio/unknown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2" r:id="rId13"/>
    <p:sldId id="266" r:id="rId14"/>
    <p:sldId id="267" r:id="rId15"/>
    <p:sldId id="268" r:id="rId16"/>
    <p:sldId id="269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FB3"/>
    <a:srgbClr val="EA9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3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5E1E6-B388-854A-871A-F410DFA16DE9}" type="datetimeFigureOut">
              <a:rPr lang="en-US" smtClean="0"/>
              <a:t>1/12/16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E9CD4-197F-4F40-8589-60F84AAB0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2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A2BEC-5DCF-B74E-9F74-1999361AA18B}" type="datetimeFigureOut">
              <a:rPr lang="en-US" smtClean="0"/>
              <a:t>1/12/16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FF544-3B26-184B-8E3E-D76FB84F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8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EFE6FAA-9F0C-304D-866C-E0D5551CD576}" type="slidenum">
              <a:rPr lang="en-US">
                <a:latin typeface="Arial" charset="0"/>
              </a:rPr>
              <a:pPr eaLnBrk="1" hangingPunct="1"/>
              <a:t>7</a:t>
            </a:fld>
            <a:endParaRPr lang="en-US">
              <a:latin typeface="Arial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5A397DC-EEC2-1E48-81E6-B9DCA889A418}" type="slidenum">
              <a:rPr lang="en-US">
                <a:latin typeface="Arial" charset="0"/>
              </a:rPr>
              <a:pPr eaLnBrk="1" hangingPunct="1"/>
              <a:t>8</a:t>
            </a:fld>
            <a:endParaRPr lang="en-US">
              <a:latin typeface="Arial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CD0ABFE-EA48-1945-92C1-4B08970E5D5B}" type="slidenum">
              <a:rPr lang="en-US">
                <a:latin typeface="Arial" charset="0"/>
              </a:rPr>
              <a:pPr eaLnBrk="1" hangingPunct="1"/>
              <a:t>9</a:t>
            </a:fld>
            <a:endParaRPr lang="en-US">
              <a:latin typeface="Arial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2F6640E-9B14-EF4F-9D59-9B2655328D38}" type="slidenum">
              <a:rPr lang="en-US">
                <a:latin typeface="Arial" charset="0"/>
              </a:rPr>
              <a:pPr eaLnBrk="1" hangingPunct="1"/>
              <a:t>11</a:t>
            </a:fld>
            <a:endParaRPr lang="en-US">
              <a:latin typeface="Arial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359974CF-359D-BC44-B8D7-C62807D311BD}" type="datetime1">
              <a:rPr lang="en-US" smtClean="0"/>
              <a:t>1/12/16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9EC-15FE-A640-B2F8-C6507DA2F9B1}" type="datetime1">
              <a:rPr lang="en-US" smtClean="0"/>
              <a:t>1/12/16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219D8-F7BD-6440-8074-7AF01D125DEC}" type="datetime1">
              <a:rPr lang="en-US" smtClean="0"/>
              <a:t>1/12/16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0EC53-7040-4641-927D-77EBBEAAF9F0}" type="datetime1">
              <a:rPr lang="en-US" smtClean="0"/>
              <a:t>1/12/16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32DA6B-6E82-1647-AAF6-E21F17D2C647}" type="datetime1">
              <a:rPr lang="en-US" smtClean="0"/>
              <a:t>1/12/16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4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529451-ADC7-5045-949E-1528369CCFBF}" type="datetime1">
              <a:rPr lang="en-US" smtClean="0"/>
              <a:t>1/12/16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5B5CB2-F593-5041-9F07-03A6B9465DD4}" type="datetime1">
              <a:rPr lang="en-US" smtClean="0"/>
              <a:t>1/12/16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76B9B-F007-D444-B5DB-5B4156A757DC}" type="datetime1">
              <a:rPr lang="en-US" smtClean="0"/>
              <a:t>1/12/16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0E8B1D-FF49-5D46-9C55-8B4E5F952854}" type="datetime1">
              <a:rPr lang="en-US" smtClean="0"/>
              <a:t>1/12/16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427304-9ECC-D144-9B19-829491055E24}" type="datetime1">
              <a:rPr lang="en-US" smtClean="0"/>
              <a:t>1/12/16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6D91D-12BC-5D4E-AAA2-2D3534C132FB}" type="datetime1">
              <a:rPr lang="en-US" smtClean="0"/>
              <a:t>1/12/16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4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055" y="59764"/>
            <a:ext cx="1117004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432800" cy="762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07C2F854-750D-7943-B978-89DBFD54790C}" type="datetime1">
              <a:rPr lang="en-US" smtClean="0"/>
              <a:t>1/12/16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audio" Target="../media/audio1.bin"/><Relationship Id="rId5" Type="http://schemas.openxmlformats.org/officeDocument/2006/relationships/oleObject" Target="../embeddings/oleObject2.bin"/><Relationship Id="rId6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9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10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12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audio" Target="../media/audio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audio" Target="../media/audio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audio" Target="../media/audio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Dependability &amp; Reliability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24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75442" y="1245639"/>
            <a:ext cx="7772400" cy="146208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3600" b="1" kern="0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>
            <a:off x="1273104" y="5730388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 flipV="1">
            <a:off x="1273104" y="1463188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2644704" y="1691788"/>
            <a:ext cx="0" cy="4038600"/>
          </a:xfrm>
          <a:prstGeom prst="line">
            <a:avLst/>
          </a:prstGeom>
          <a:noFill/>
          <a:ln w="19050">
            <a:solidFill>
              <a:srgbClr val="66FF33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6226104" y="1691788"/>
            <a:ext cx="0" cy="403860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7200829" y="5843100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400" b="1">
                <a:latin typeface="Times New Roman" charset="0"/>
                <a:cs typeface="Times New Roman" charset="0"/>
              </a:rPr>
              <a:t>Time t</a:t>
            </a:r>
          </a:p>
        </p:txBody>
      </p:sp>
      <p:grpSp>
        <p:nvGrpSpPr>
          <p:cNvPr id="27" name="Group 16"/>
          <p:cNvGrpSpPr>
            <a:grpSpLocks/>
          </p:cNvGrpSpPr>
          <p:nvPr/>
        </p:nvGrpSpPr>
        <p:grpSpPr bwMode="auto">
          <a:xfrm>
            <a:off x="6194354" y="1956900"/>
            <a:ext cx="1447800" cy="3287713"/>
            <a:chOff x="4111" y="1056"/>
            <a:chExt cx="912" cy="2071"/>
          </a:xfrm>
        </p:grpSpPr>
        <p:sp>
          <p:nvSpPr>
            <p:cNvPr id="30" name="Freeform 17"/>
            <p:cNvSpPr>
              <a:spLocks/>
            </p:cNvSpPr>
            <p:nvPr/>
          </p:nvSpPr>
          <p:spPr bwMode="auto">
            <a:xfrm flipH="1">
              <a:off x="4111" y="1056"/>
              <a:ext cx="912" cy="1632"/>
            </a:xfrm>
            <a:custGeom>
              <a:avLst/>
              <a:gdLst>
                <a:gd name="T0" fmla="*/ 0 w 720"/>
                <a:gd name="T1" fmla="*/ 0 h 1440"/>
                <a:gd name="T2" fmla="*/ 1506 w 720"/>
                <a:gd name="T3" fmla="*/ 2766 h 1440"/>
                <a:gd name="T4" fmla="*/ 3766 w 720"/>
                <a:gd name="T5" fmla="*/ 3460 h 1440"/>
                <a:gd name="T6" fmla="*/ 0 60000 65536"/>
                <a:gd name="T7" fmla="*/ 0 60000 65536"/>
                <a:gd name="T8" fmla="*/ 0 60000 65536"/>
                <a:gd name="T9" fmla="*/ 0 w 720"/>
                <a:gd name="T10" fmla="*/ 0 h 1440"/>
                <a:gd name="T11" fmla="*/ 720 w 720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0">
                  <a:moveTo>
                    <a:pt x="0" y="0"/>
                  </a:moveTo>
                  <a:cubicBezTo>
                    <a:pt x="84" y="456"/>
                    <a:pt x="168" y="912"/>
                    <a:pt x="288" y="1152"/>
                  </a:cubicBezTo>
                  <a:cubicBezTo>
                    <a:pt x="408" y="1392"/>
                    <a:pt x="564" y="1416"/>
                    <a:pt x="720" y="1440"/>
                  </a:cubicBezTo>
                </a:path>
              </a:pathLst>
            </a:cu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18"/>
            <p:cNvSpPr>
              <a:spLocks noChangeArrowheads="1"/>
            </p:cNvSpPr>
            <p:nvPr/>
          </p:nvSpPr>
          <p:spPr bwMode="auto">
            <a:xfrm>
              <a:off x="4255" y="1104"/>
              <a:ext cx="432" cy="43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  <a:latin typeface="Times New Roman" charset="0"/>
                  <a:cs typeface="Times New Roman" charset="0"/>
                </a:rPr>
                <a:t>3</a:t>
              </a:r>
            </a:p>
          </p:txBody>
        </p:sp>
        <p:sp>
          <p:nvSpPr>
            <p:cNvPr id="32" name="Text Box 19"/>
            <p:cNvSpPr txBox="1">
              <a:spLocks noChangeArrowheads="1"/>
            </p:cNvSpPr>
            <p:nvPr/>
          </p:nvSpPr>
          <p:spPr bwMode="auto">
            <a:xfrm>
              <a:off x="4200" y="2720"/>
              <a:ext cx="777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Black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9pPr>
            </a:lstStyle>
            <a:p>
              <a:pPr algn="ctr"/>
              <a:r>
                <a:rPr lang="en-US" b="1">
                  <a:latin typeface="Times New Roman" charset="0"/>
                  <a:cs typeface="Times New Roman" charset="0"/>
                </a:rPr>
                <a:t>Wear-Out </a:t>
              </a:r>
            </a:p>
            <a:p>
              <a:pPr algn="ctr"/>
              <a:r>
                <a:rPr lang="en-US" b="1">
                  <a:latin typeface="Times New Roman" charset="0"/>
                  <a:cs typeface="Times New Roman" charset="0"/>
                </a:rPr>
                <a:t>Region</a:t>
              </a:r>
            </a:p>
          </p:txBody>
        </p:sp>
      </p:grpSp>
      <p:sp>
        <p:nvSpPr>
          <p:cNvPr id="28" name="Text Box 20"/>
          <p:cNvSpPr txBox="1">
            <a:spLocks noChangeArrowheads="1"/>
          </p:cNvSpPr>
          <p:nvPr/>
        </p:nvSpPr>
        <p:spPr bwMode="auto">
          <a:xfrm rot="16200000">
            <a:off x="87242" y="2764938"/>
            <a:ext cx="181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400" b="1">
                <a:latin typeface="Times New Roman" charset="0"/>
                <a:cs typeface="Times New Roman" charset="0"/>
              </a:rPr>
              <a:t>Failure Rate</a:t>
            </a:r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1034979" y="58431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400" b="1">
                <a:latin typeface="Times New Roman" charset="0"/>
                <a:cs typeface="Times New Roman" charset="0"/>
              </a:rPr>
              <a:t>0</a:t>
            </a:r>
          </a:p>
        </p:txBody>
      </p:sp>
      <p:sp>
        <p:nvSpPr>
          <p:cNvPr id="49162" name="Text Box 13"/>
          <p:cNvSpPr txBox="1">
            <a:spLocks noChangeArrowheads="1"/>
          </p:cNvSpPr>
          <p:nvPr/>
        </p:nvSpPr>
        <p:spPr bwMode="auto">
          <a:xfrm>
            <a:off x="1398624" y="1160300"/>
            <a:ext cx="4668101" cy="16312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000" dirty="0" smtClean="0">
                <a:latin typeface="Times New Roman" charset="0"/>
                <a:cs typeface="Times New Roman" charset="0"/>
              </a:rPr>
              <a:t>Components </a:t>
            </a:r>
            <a:r>
              <a:rPr lang="en-US" sz="2000" dirty="0">
                <a:latin typeface="Times New Roman" charset="0"/>
                <a:cs typeface="Times New Roman" charset="0"/>
              </a:rPr>
              <a:t>will eventually enter the Wear-Out Region where the Failure  Rate increases, even with an effective Maintenance  Program. You need to be able to detect the onset of Terminal Mortality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The </a:t>
            </a:r>
            <a:r>
              <a:rPr lang="ja-JP" altLang="en-US" dirty="0">
                <a:cs typeface="Arial"/>
              </a:rPr>
              <a:t>“</a:t>
            </a:r>
            <a:r>
              <a:rPr lang="en-US" dirty="0">
                <a:cs typeface="Arial"/>
              </a:rPr>
              <a:t>Bathtub</a:t>
            </a:r>
            <a:r>
              <a:rPr lang="ja-JP" altLang="en-US" dirty="0">
                <a:cs typeface="Arial"/>
              </a:rPr>
              <a:t>”</a:t>
            </a:r>
            <a:r>
              <a:rPr lang="en-US" dirty="0">
                <a:cs typeface="Arial"/>
              </a:rPr>
              <a:t> Curve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624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6419" y="1215898"/>
            <a:ext cx="6911943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dirty="0"/>
              <a:t>Probability[no failure @ time t] = R(t)</a:t>
            </a:r>
          </a:p>
          <a:p>
            <a:endParaRPr lang="en-US" sz="2000" dirty="0" smtClean="0"/>
          </a:p>
          <a:p>
            <a:r>
              <a:rPr lang="en-US" sz="2000" dirty="0" smtClean="0"/>
              <a:t>Assuming a constant failure rate </a:t>
            </a:r>
            <a:r>
              <a:rPr lang="en-US" sz="2000" dirty="0" err="1" smtClean="0"/>
              <a:t>λ</a:t>
            </a:r>
            <a:r>
              <a:rPr lang="en-US" sz="2000" dirty="0" smtClean="0"/>
              <a:t>, N is the number of units </a:t>
            </a:r>
            <a:endParaRPr lang="en-US" sz="20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357100"/>
              </p:ext>
            </p:extLst>
          </p:nvPr>
        </p:nvGraphicFramePr>
        <p:xfrm>
          <a:off x="589886" y="2463235"/>
          <a:ext cx="2450232" cy="2734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" imgW="965200" imgH="1041400" progId="Equation.3">
                  <p:embed/>
                </p:oleObj>
              </mc:Choice>
              <mc:Fallback>
                <p:oleObj name="Equation" r:id="rId5" imgW="965200" imgH="1041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9886" y="2463235"/>
                        <a:ext cx="2450232" cy="27345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192518" y="3448835"/>
            <a:ext cx="57234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Integrating with R(0) = 1 boundary: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R(t) = </a:t>
            </a:r>
            <a:r>
              <a:rPr lang="en-US" sz="2800" dirty="0" smtClean="0">
                <a:solidFill>
                  <a:srgbClr val="FF0000"/>
                </a:solidFill>
              </a:rPr>
              <a:t>e</a:t>
            </a:r>
            <a:r>
              <a:rPr lang="en-US" sz="2800" baseline="30000" dirty="0" smtClean="0">
                <a:solidFill>
                  <a:srgbClr val="FF0000"/>
                </a:solidFill>
              </a:rPr>
              <a:t>-</a:t>
            </a:r>
            <a:r>
              <a:rPr lang="en-US" sz="2800" baseline="30000" dirty="0" err="1" smtClean="0">
                <a:solidFill>
                  <a:srgbClr val="FF0000"/>
                </a:solidFill>
              </a:rPr>
              <a:t>λt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Derivation of R(t)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38522"/>
      </p:ext>
    </p:extLst>
  </p:cSld>
  <p:clrMapOvr>
    <a:masterClrMapping/>
  </p:clrMapOvr>
  <p:transition xmlns:p14="http://schemas.microsoft.com/office/powerpoint/2010/main" advClick="0">
    <p:sndAc>
      <p:stSnd>
        <p:snd r:embed="rId4" name="click.wav"/>
      </p:stSnd>
    </p:sndAc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Series system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Parallel system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562164" y="2788467"/>
            <a:ext cx="3037269" cy="432319"/>
            <a:chOff x="435164" y="1861367"/>
            <a:chExt cx="3037269" cy="432319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435164" y="2077526"/>
              <a:ext cx="3037269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675583" y="1861367"/>
              <a:ext cx="513442" cy="4323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R1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485170" y="1861367"/>
              <a:ext cx="513442" cy="4323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R2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790663" y="1861367"/>
              <a:ext cx="513442" cy="4323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FF0000"/>
                  </a:solidFill>
                </a:rPr>
                <a:t>Rn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2087011" y="1939878"/>
              <a:ext cx="612782" cy="275297"/>
              <a:chOff x="4396047" y="2308941"/>
              <a:chExt cx="1021304" cy="222014"/>
            </a:xfrm>
            <a:solidFill>
              <a:schemeClr val="bg1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4396047" y="2308941"/>
                <a:ext cx="1021304" cy="222014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/>
              <p:cNvCxnSpPr>
                <a:stCxn id="21" idx="1"/>
                <a:endCxn id="21" idx="3"/>
              </p:cNvCxnSpPr>
              <p:nvPr/>
            </p:nvCxnSpPr>
            <p:spPr>
              <a:xfrm>
                <a:off x="4396047" y="2419948"/>
                <a:ext cx="1021304" cy="0"/>
              </a:xfrm>
              <a:prstGeom prst="line">
                <a:avLst/>
              </a:prstGeom>
              <a:grpFill/>
              <a:ln>
                <a:prstDash val="sysDash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0" name="Group 59"/>
          <p:cNvGrpSpPr/>
          <p:nvPr/>
        </p:nvGrpSpPr>
        <p:grpSpPr>
          <a:xfrm>
            <a:off x="5171537" y="2102088"/>
            <a:ext cx="2330279" cy="2350516"/>
            <a:chOff x="5019137" y="1365488"/>
            <a:chExt cx="2330279" cy="2350516"/>
          </a:xfrm>
        </p:grpSpPr>
        <p:sp>
          <p:nvSpPr>
            <p:cNvPr id="28" name="Rectangle 27"/>
            <p:cNvSpPr/>
            <p:nvPr/>
          </p:nvSpPr>
          <p:spPr>
            <a:xfrm>
              <a:off x="5890098" y="1365488"/>
              <a:ext cx="513442" cy="4323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R1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909284" y="2040409"/>
              <a:ext cx="513442" cy="4323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R2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953690" y="3283685"/>
              <a:ext cx="513442" cy="4323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FF0000"/>
                  </a:solidFill>
                </a:rPr>
                <a:t>Rn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 rot="5400000">
              <a:off x="5880581" y="2722798"/>
              <a:ext cx="612782" cy="275297"/>
              <a:chOff x="4396047" y="2308941"/>
              <a:chExt cx="1021304" cy="222014"/>
            </a:xfrm>
            <a:solidFill>
              <a:schemeClr val="bg1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4396047" y="2308941"/>
                <a:ext cx="1021304" cy="222014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/>
              <p:cNvCxnSpPr>
                <a:stCxn id="32" idx="1"/>
                <a:endCxn id="32" idx="3"/>
              </p:cNvCxnSpPr>
              <p:nvPr/>
            </p:nvCxnSpPr>
            <p:spPr>
              <a:xfrm>
                <a:off x="4396047" y="2419948"/>
                <a:ext cx="1021304" cy="0"/>
              </a:xfrm>
              <a:prstGeom prst="line">
                <a:avLst/>
              </a:prstGeom>
              <a:grpFill/>
              <a:ln>
                <a:prstDash val="sysDash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5019137" y="1571856"/>
              <a:ext cx="934552" cy="1956062"/>
              <a:chOff x="5019137" y="1571856"/>
              <a:chExt cx="934552" cy="1956062"/>
            </a:xfrm>
          </p:grpSpPr>
          <p:cxnSp>
            <p:nvCxnSpPr>
              <p:cNvPr id="35" name="Straight Connector 34"/>
              <p:cNvCxnSpPr>
                <a:stCxn id="28" idx="1"/>
              </p:cNvCxnSpPr>
              <p:nvPr/>
            </p:nvCxnSpPr>
            <p:spPr>
              <a:xfrm flipH="1" flipV="1">
                <a:off x="5443994" y="1580737"/>
                <a:ext cx="446104" cy="91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stCxn id="29" idx="1"/>
              </p:cNvCxnSpPr>
              <p:nvPr/>
            </p:nvCxnSpPr>
            <p:spPr>
              <a:xfrm flipH="1">
                <a:off x="5452876" y="2256569"/>
                <a:ext cx="456408" cy="797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 flipV="1">
                <a:off x="5445418" y="3518126"/>
                <a:ext cx="508271" cy="979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5461755" y="1571856"/>
                <a:ext cx="0" cy="1944839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H="1">
                <a:off x="5019137" y="2444492"/>
                <a:ext cx="456408" cy="797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>
            <a:xfrm rot="10800000" flipH="1" flipV="1">
              <a:off x="6478455" y="3519556"/>
              <a:ext cx="446104" cy="9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H="1">
              <a:off x="6432626" y="2259430"/>
              <a:ext cx="456408" cy="797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0800000" flipH="1" flipV="1">
              <a:off x="6414864" y="1573286"/>
              <a:ext cx="508271" cy="979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0800000">
              <a:off x="6906798" y="1584509"/>
              <a:ext cx="0" cy="194483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0800000" flipH="1">
              <a:off x="6893008" y="2648742"/>
              <a:ext cx="456408" cy="797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361471"/>
              </p:ext>
            </p:extLst>
          </p:nvPr>
        </p:nvGraphicFramePr>
        <p:xfrm>
          <a:off x="1303338" y="3859213"/>
          <a:ext cx="152717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3" imgW="685800" imgH="457200" progId="Equation.3">
                  <p:embed/>
                </p:oleObj>
              </mc:Choice>
              <mc:Fallback>
                <p:oleObj name="Equation" r:id="rId3" imgW="6858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03338" y="3859213"/>
                        <a:ext cx="1527175" cy="1017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166418"/>
              </p:ext>
            </p:extLst>
          </p:nvPr>
        </p:nvGraphicFramePr>
        <p:xfrm>
          <a:off x="5380038" y="4597400"/>
          <a:ext cx="2544762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5" imgW="1143000" imgH="457200" progId="Equation.3">
                  <p:embed/>
                </p:oleObj>
              </mc:Choice>
              <mc:Fallback>
                <p:oleObj name="Equation" r:id="rId5" imgW="11430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80038" y="4597400"/>
                        <a:ext cx="2544762" cy="1017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601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Triple Modular Redundancy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1" name="Content Placeholder 2"/>
          <p:cNvSpPr>
            <a:spLocks noGrp="1"/>
          </p:cNvSpPr>
          <p:nvPr>
            <p:ph idx="1"/>
          </p:nvPr>
        </p:nvSpPr>
        <p:spPr>
          <a:xfrm>
            <a:off x="393700" y="1143000"/>
            <a:ext cx="8382000" cy="5029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charset="0"/>
                <a:ea typeface="ＭＳ Ｐゴシック" charset="0"/>
                <a:cs typeface="ＭＳ Ｐゴシック" charset="0"/>
              </a:rPr>
              <a:t>TMR</a:t>
            </a: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: Triple Modular Redundancy</a:t>
            </a:r>
          </a:p>
          <a:p>
            <a:pPr lvl="1"/>
            <a:r>
              <a:rPr lang="en-US" sz="2000" b="0" dirty="0">
                <a:latin typeface="Arial" charset="0"/>
                <a:ea typeface="ＭＳ Ｐゴシック" charset="0"/>
              </a:rPr>
              <a:t>three concurrent devices plus a </a:t>
            </a:r>
            <a:r>
              <a:rPr lang="en-US" sz="2000" b="0" dirty="0" smtClean="0">
                <a:latin typeface="Arial" charset="0"/>
                <a:ea typeface="ＭＳ Ｐゴシック" charset="0"/>
              </a:rPr>
              <a:t>voter (assume </a:t>
            </a:r>
            <a:r>
              <a:rPr lang="en-US" sz="2000" b="0" dirty="0">
                <a:latin typeface="Arial" charset="0"/>
                <a:ea typeface="ＭＳ Ｐゴシック" charset="0"/>
              </a:rPr>
              <a:t>no voter </a:t>
            </a:r>
            <a:r>
              <a:rPr lang="en-US" sz="2000" b="0" dirty="0" smtClean="0">
                <a:latin typeface="Arial" charset="0"/>
                <a:ea typeface="ＭＳ Ｐゴシック" charset="0"/>
              </a:rPr>
              <a:t>failure)</a:t>
            </a:r>
            <a:endParaRPr lang="en-US" sz="2000" b="0" dirty="0">
              <a:latin typeface="Arial" charset="0"/>
              <a:ea typeface="ＭＳ Ｐゴシック" charset="0"/>
            </a:endParaRPr>
          </a:p>
          <a:p>
            <a:pPr lvl="1"/>
            <a:r>
              <a:rPr lang="en-US" sz="2000" b="0" dirty="0">
                <a:latin typeface="Arial" charset="0"/>
                <a:ea typeface="ＭＳ Ｐゴシック" charset="0"/>
              </a:rPr>
              <a:t>R</a:t>
            </a:r>
            <a:r>
              <a:rPr lang="en-US" sz="2000" b="0" baseline="-25000" dirty="0">
                <a:latin typeface="Arial" charset="0"/>
                <a:ea typeface="ＭＳ Ｐゴシック" charset="0"/>
              </a:rPr>
              <a:t>TMR</a:t>
            </a:r>
            <a:r>
              <a:rPr lang="en-US" sz="2000" b="0" dirty="0">
                <a:latin typeface="Arial" charset="0"/>
                <a:ea typeface="ＭＳ Ｐゴシック" charset="0"/>
              </a:rPr>
              <a:t>(t) = </a:t>
            </a:r>
            <a:r>
              <a:rPr lang="en-US" sz="2000" b="0" dirty="0" smtClean="0">
                <a:latin typeface="Arial" charset="0"/>
                <a:ea typeface="ＭＳ Ｐゴシック" charset="0"/>
              </a:rPr>
              <a:t>R</a:t>
            </a:r>
            <a:r>
              <a:rPr lang="en-US" sz="2000" b="0" baseline="30000" dirty="0" smtClean="0">
                <a:latin typeface="Arial" charset="0"/>
                <a:ea typeface="ＭＳ Ｐゴシック" charset="0"/>
              </a:rPr>
              <a:t>3</a:t>
            </a:r>
            <a:r>
              <a:rPr lang="en-US" sz="2000" b="0" dirty="0">
                <a:latin typeface="Arial" charset="0"/>
                <a:ea typeface="ＭＳ Ｐゴシック" charset="0"/>
              </a:rPr>
              <a:t>(t) </a:t>
            </a:r>
            <a:r>
              <a:rPr lang="en-US" sz="2000" b="0" dirty="0" smtClean="0">
                <a:latin typeface="Arial" charset="0"/>
                <a:ea typeface="ＭＳ Ｐゴシック" charset="0"/>
              </a:rPr>
              <a:t>+ </a:t>
            </a:r>
            <a:r>
              <a:rPr lang="en-US" sz="2000" b="0" dirty="0">
                <a:latin typeface="Arial" charset="0"/>
                <a:ea typeface="ＭＳ Ｐゴシック" charset="0"/>
              </a:rPr>
              <a:t>3R</a:t>
            </a:r>
            <a:r>
              <a:rPr lang="en-US" sz="2000" b="0" baseline="30000" dirty="0">
                <a:latin typeface="Arial" charset="0"/>
                <a:ea typeface="ＭＳ Ｐゴシック" charset="0"/>
              </a:rPr>
              <a:t>2</a:t>
            </a:r>
            <a:r>
              <a:rPr lang="en-US" sz="2000" b="0" dirty="0">
                <a:latin typeface="Arial" charset="0"/>
                <a:ea typeface="ＭＳ Ｐゴシック" charset="0"/>
              </a:rPr>
              <a:t>(t)(1 – R(t)) = 3R</a:t>
            </a:r>
            <a:r>
              <a:rPr lang="en-US" sz="2000" b="0" baseline="30000" dirty="0">
                <a:latin typeface="Arial" charset="0"/>
                <a:ea typeface="ＭＳ Ｐゴシック" charset="0"/>
              </a:rPr>
              <a:t>2</a:t>
            </a:r>
            <a:r>
              <a:rPr lang="en-US" sz="2000" b="0" dirty="0">
                <a:latin typeface="Arial" charset="0"/>
                <a:ea typeface="ＭＳ Ｐゴシック" charset="0"/>
              </a:rPr>
              <a:t>(t) – 2R</a:t>
            </a:r>
            <a:r>
              <a:rPr lang="en-US" sz="2000" b="0" baseline="30000" dirty="0">
                <a:latin typeface="Arial" charset="0"/>
                <a:ea typeface="ＭＳ Ｐゴシック" charset="0"/>
              </a:rPr>
              <a:t>3</a:t>
            </a:r>
            <a:r>
              <a:rPr lang="en-US" sz="2000" b="0" dirty="0">
                <a:latin typeface="Arial" charset="0"/>
                <a:ea typeface="ＭＳ Ｐゴシック" charset="0"/>
              </a:rPr>
              <a:t>(t)</a:t>
            </a:r>
          </a:p>
          <a:p>
            <a:pPr lvl="1"/>
            <a:r>
              <a:rPr lang="en-US" sz="2000" dirty="0" smtClean="0">
                <a:latin typeface="Arial" charset="0"/>
                <a:ea typeface="ＭＳ Ｐゴシック" charset="0"/>
              </a:rPr>
              <a:t>Let R</a:t>
            </a:r>
            <a:r>
              <a:rPr lang="en-US" sz="2000" dirty="0">
                <a:latin typeface="Arial" charset="0"/>
                <a:ea typeface="ＭＳ Ｐゴシック" charset="0"/>
              </a:rPr>
              <a:t>(t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) = e</a:t>
            </a:r>
            <a:r>
              <a:rPr lang="en-US" sz="2000" baseline="30000" dirty="0" smtClean="0">
                <a:latin typeface="Arial" charset="0"/>
                <a:ea typeface="ＭＳ Ｐゴシック" charset="0"/>
              </a:rPr>
              <a:t>-</a:t>
            </a:r>
            <a:r>
              <a:rPr lang="en-US" sz="2000" baseline="30000" dirty="0" err="1" smtClean="0">
                <a:latin typeface="Arial" charset="0"/>
                <a:ea typeface="ＭＳ Ｐゴシック" charset="0"/>
              </a:rPr>
              <a:t>λt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, then R</a:t>
            </a:r>
            <a:r>
              <a:rPr lang="en-US" sz="2000" baseline="-25000" dirty="0" smtClean="0">
                <a:latin typeface="Arial" charset="0"/>
                <a:ea typeface="ＭＳ Ｐゴシック" charset="0"/>
              </a:rPr>
              <a:t>TMR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 = 3e</a:t>
            </a:r>
            <a:r>
              <a:rPr lang="en-US" sz="2000" baseline="30000" dirty="0" smtClean="0">
                <a:latin typeface="Arial" charset="0"/>
                <a:ea typeface="ＭＳ Ｐゴシック" charset="0"/>
              </a:rPr>
              <a:t>-2λt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– 2e</a:t>
            </a:r>
            <a:r>
              <a:rPr lang="en-US" sz="2000" baseline="30000" dirty="0" smtClean="0">
                <a:latin typeface="Arial" charset="0"/>
                <a:ea typeface="ＭＳ Ｐゴシック" charset="0"/>
              </a:rPr>
              <a:t>-3λt</a:t>
            </a:r>
            <a:endParaRPr lang="en-US" sz="3200" baseline="30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13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32502" y="3223063"/>
            <a:ext cx="539115" cy="5391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32502" y="3914578"/>
            <a:ext cx="539115" cy="5391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32502" y="4559571"/>
            <a:ext cx="539115" cy="5391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81632" y="3762178"/>
            <a:ext cx="1365760" cy="6915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Voter</a:t>
            </a:r>
            <a:endParaRPr lang="en-US" dirty="0"/>
          </a:p>
        </p:txBody>
      </p:sp>
      <p:cxnSp>
        <p:nvCxnSpPr>
          <p:cNvPr id="6" name="Straight Arrow Connector 5"/>
          <p:cNvCxnSpPr>
            <a:stCxn id="3" idx="6"/>
            <a:endCxn id="4" idx="1"/>
          </p:cNvCxnSpPr>
          <p:nvPr/>
        </p:nvCxnSpPr>
        <p:spPr>
          <a:xfrm>
            <a:off x="2671617" y="3492621"/>
            <a:ext cx="1210015" cy="615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6"/>
            <a:endCxn id="4" idx="1"/>
          </p:cNvCxnSpPr>
          <p:nvPr/>
        </p:nvCxnSpPr>
        <p:spPr>
          <a:xfrm flipV="1">
            <a:off x="2671617" y="4107936"/>
            <a:ext cx="1210015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6"/>
            <a:endCxn id="4" idx="1"/>
          </p:cNvCxnSpPr>
          <p:nvPr/>
        </p:nvCxnSpPr>
        <p:spPr>
          <a:xfrm flipV="1">
            <a:off x="2671617" y="4107936"/>
            <a:ext cx="1210015" cy="7211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3"/>
          </p:cNvCxnSpPr>
          <p:nvPr/>
        </p:nvCxnSpPr>
        <p:spPr>
          <a:xfrm>
            <a:off x="5247392" y="4107936"/>
            <a:ext cx="87456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133723" y="3911095"/>
            <a:ext cx="838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878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Simplex v/s TMR Reliability</a:t>
            </a:r>
          </a:p>
        </p:txBody>
      </p:sp>
      <p:grpSp>
        <p:nvGrpSpPr>
          <p:cNvPr id="25603" name="Group 7"/>
          <p:cNvGrpSpPr>
            <a:grpSpLocks/>
          </p:cNvGrpSpPr>
          <p:nvPr/>
        </p:nvGrpSpPr>
        <p:grpSpPr bwMode="auto">
          <a:xfrm>
            <a:off x="519113" y="1336675"/>
            <a:ext cx="7402512" cy="5013325"/>
            <a:chOff x="519568" y="1336974"/>
            <a:chExt cx="7402122" cy="5013283"/>
          </a:xfrm>
        </p:grpSpPr>
        <p:pic>
          <p:nvPicPr>
            <p:cNvPr id="25604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93" t="11604" r="9169" b="12479"/>
            <a:stretch>
              <a:fillRect/>
            </a:stretch>
          </p:blipFill>
          <p:spPr bwMode="auto">
            <a:xfrm>
              <a:off x="822505" y="1336974"/>
              <a:ext cx="7099185" cy="4891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519568" y="2773983"/>
              <a:ext cx="430887" cy="970378"/>
            </a:xfrm>
            <a:prstGeom prst="rect">
              <a:avLst/>
            </a:prstGeom>
            <a:noFill/>
          </p:spPr>
          <p:txBody>
            <a:bodyPr vert="vert270" wrap="none">
              <a:spAutoFit/>
            </a:bodyPr>
            <a:lstStyle/>
            <a:p>
              <a:pPr>
                <a:defRPr/>
              </a:pPr>
              <a:r>
                <a:rPr lang="en-US" b="0" dirty="0">
                  <a:solidFill>
                    <a:srgbClr val="0D0D0D"/>
                  </a:solidFill>
                  <a:ea typeface="+mn-ea"/>
                  <a:cs typeface="+mn-cs"/>
                </a:rPr>
                <a:t>Reliability</a:t>
              </a:r>
            </a:p>
          </p:txBody>
        </p:sp>
        <p:sp>
          <p:nvSpPr>
            <p:cNvPr id="25606" name="TextBox 6"/>
            <p:cNvSpPr txBox="1">
              <a:spLocks noChangeArrowheads="1"/>
            </p:cNvSpPr>
            <p:nvPr/>
          </p:nvSpPr>
          <p:spPr bwMode="auto">
            <a:xfrm>
              <a:off x="4494683" y="6011703"/>
              <a:ext cx="35708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>
                  <a:solidFill>
                    <a:schemeClr val="hlink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600" b="1">
                  <a:solidFill>
                    <a:schemeClr val="hlink"/>
                  </a:solidFill>
                  <a:latin typeface="Arial" charset="0"/>
                  <a:ea typeface="ＭＳ Ｐゴシック" charset="0"/>
                </a:defRPr>
              </a:lvl2pPr>
              <a:lvl3pPr>
                <a:defRPr sz="1600" b="1">
                  <a:solidFill>
                    <a:schemeClr val="hlink"/>
                  </a:solidFill>
                  <a:latin typeface="Arial" charset="0"/>
                  <a:ea typeface="ＭＳ Ｐゴシック" charset="0"/>
                </a:defRPr>
              </a:lvl3pPr>
              <a:lvl4pPr>
                <a:defRPr sz="1600" b="1">
                  <a:solidFill>
                    <a:schemeClr val="hlink"/>
                  </a:solidFill>
                  <a:latin typeface="Arial" charset="0"/>
                  <a:ea typeface="ＭＳ Ｐゴシック" charset="0"/>
                </a:defRPr>
              </a:lvl4pPr>
              <a:lvl5pPr>
                <a:defRPr sz="1600" b="1">
                  <a:solidFill>
                    <a:schemeClr val="hlink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50000"/>
                </a:spcBef>
                <a:spcAft>
                  <a:spcPct val="0"/>
                </a:spcAft>
                <a:defRPr sz="1600" b="1">
                  <a:solidFill>
                    <a:schemeClr val="hlink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50000"/>
                </a:spcBef>
                <a:spcAft>
                  <a:spcPct val="0"/>
                </a:spcAft>
                <a:defRPr sz="1600" b="1">
                  <a:solidFill>
                    <a:schemeClr val="hlink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50000"/>
                </a:spcBef>
                <a:spcAft>
                  <a:spcPct val="0"/>
                </a:spcAft>
                <a:defRPr sz="1600" b="1">
                  <a:solidFill>
                    <a:schemeClr val="hlink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50000"/>
                </a:spcBef>
                <a:spcAft>
                  <a:spcPct val="0"/>
                </a:spcAft>
                <a:defRPr sz="1600" b="1">
                  <a:solidFill>
                    <a:schemeClr val="hlink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b="0">
                  <a:solidFill>
                    <a:srgbClr val="000000"/>
                  </a:solidFill>
                </a:rPr>
                <a:t>λt</a:t>
              </a: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97052" y="1725358"/>
            <a:ext cx="2788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TMR has higher reliability </a:t>
            </a:r>
            <a:br>
              <a:rPr lang="en-US" dirty="0" smtClean="0"/>
            </a:br>
            <a:r>
              <a:rPr lang="en-US" dirty="0" smtClean="0"/>
              <a:t>for short mission times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476883" y="2820752"/>
            <a:ext cx="24557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1</a:t>
            </a:r>
            <a:r>
              <a:rPr lang="en-US" baseline="30000" dirty="0" smtClean="0"/>
              <a:t>st</a:t>
            </a:r>
            <a:r>
              <a:rPr lang="en-US" dirty="0" smtClean="0"/>
              <a:t> failure, </a:t>
            </a:r>
            <a:br>
              <a:rPr lang="en-US" dirty="0" smtClean="0"/>
            </a:br>
            <a:r>
              <a:rPr lang="en-US" dirty="0" smtClean="0"/>
              <a:t>TMR equivalent to </a:t>
            </a:r>
            <a:br>
              <a:rPr lang="en-US" dirty="0" smtClean="0"/>
            </a:br>
            <a:r>
              <a:rPr lang="en-US" dirty="0" smtClean="0"/>
              <a:t>2 component in 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282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MTTF - Mean-Time To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Let F(t) = 1 – R(t), the </a:t>
            </a:r>
            <a:r>
              <a:rPr lang="en-US" i="1" dirty="0" smtClean="0"/>
              <a:t>failure probability </a:t>
            </a:r>
            <a:r>
              <a:rPr lang="en-US" dirty="0" smtClean="0"/>
              <a:t>(</a:t>
            </a:r>
            <a:r>
              <a:rPr lang="en-US" dirty="0" err="1" smtClean="0"/>
              <a:t>cdf</a:t>
            </a:r>
            <a:r>
              <a:rPr lang="en-US" dirty="0" smtClean="0"/>
              <a:t>)</a:t>
            </a:r>
            <a:endParaRPr lang="en-US" i="1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 smtClean="0"/>
              <a:t>and f(t) = </a:t>
            </a:r>
            <a:r>
              <a:rPr lang="en-US" sz="2400" dirty="0" err="1" smtClean="0"/>
              <a:t>dF</a:t>
            </a:r>
            <a:r>
              <a:rPr lang="en-US" sz="2400" dirty="0" smtClean="0"/>
              <a:t>(t)/</a:t>
            </a:r>
            <a:r>
              <a:rPr lang="en-US" sz="2400" dirty="0" err="1" smtClean="0"/>
              <a:t>dt</a:t>
            </a:r>
            <a:r>
              <a:rPr lang="en-US" sz="2400" dirty="0" smtClean="0"/>
              <a:t>, the failure probability density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687978"/>
              </p:ext>
            </p:extLst>
          </p:nvPr>
        </p:nvGraphicFramePr>
        <p:xfrm>
          <a:off x="680839" y="2282791"/>
          <a:ext cx="3372652" cy="2075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1485900" imgH="914400" progId="Equation.3">
                  <p:embed/>
                </p:oleObj>
              </mc:Choice>
              <mc:Fallback>
                <p:oleObj name="Equation" r:id="rId3" imgW="148590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0839" y="2282791"/>
                        <a:ext cx="3372652" cy="20754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14262" y="4489102"/>
            <a:ext cx="5684627" cy="138773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Expected working life of a unit with an exponentially distributed reliability is the inverse of its failure rate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95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/>
                <a:cs typeface="Arial"/>
              </a:rPr>
              <a:t>The  MTBF  is widely used as the measurement of equipment's reliability and performance. 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This </a:t>
            </a:r>
            <a:r>
              <a:rPr lang="en-US" dirty="0">
                <a:latin typeface="Arial"/>
                <a:cs typeface="Arial"/>
              </a:rPr>
              <a:t>value is often calculated by dividing the total operating time of the units by the total number of failures encountered. 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This </a:t>
            </a:r>
            <a:r>
              <a:rPr lang="en-US" dirty="0">
                <a:latin typeface="Arial"/>
                <a:cs typeface="Arial"/>
              </a:rPr>
              <a:t>metric is valid 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only</a:t>
            </a:r>
            <a:r>
              <a:rPr lang="en-US" dirty="0">
                <a:latin typeface="Arial"/>
                <a:cs typeface="Arial"/>
              </a:rPr>
              <a:t> when the data is exponentially distributed. 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This </a:t>
            </a:r>
            <a:r>
              <a:rPr lang="en-US" dirty="0">
                <a:latin typeface="Arial"/>
                <a:cs typeface="Arial"/>
              </a:rPr>
              <a:t>is a poor assumption which implies that the 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failure rate is constant </a:t>
            </a:r>
            <a:r>
              <a:rPr lang="en-US" dirty="0">
                <a:latin typeface="Arial"/>
                <a:cs typeface="Arial"/>
              </a:rPr>
              <a:t>if it is used as the sole measure of equipment's reliability.</a:t>
            </a: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MTBF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2026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define dependability</a:t>
            </a:r>
          </a:p>
          <a:p>
            <a:r>
              <a:rPr lang="en-US" dirty="0" smtClean="0"/>
              <a:t>How to quantify dependability</a:t>
            </a:r>
          </a:p>
          <a:p>
            <a:r>
              <a:rPr lang="en-US" dirty="0" smtClean="0"/>
              <a:t>How to measure Reliability of a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58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Failures in Chips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Transient failures (or soft errors)</a:t>
            </a:r>
          </a:p>
          <a:p>
            <a:pPr lvl="1"/>
            <a:r>
              <a:rPr lang="en-US" dirty="0" smtClean="0"/>
              <a:t>Charge q = c*v     if c and v decrease then it is easier to flip a bit</a:t>
            </a:r>
          </a:p>
          <a:p>
            <a:pPr lvl="1"/>
            <a:r>
              <a:rPr lang="en-US" dirty="0" smtClean="0"/>
              <a:t>Sources are cosmic rays and alpha particles and </a:t>
            </a:r>
            <a:r>
              <a:rPr lang="en-US" dirty="0"/>
              <a:t>electrical </a:t>
            </a:r>
            <a:r>
              <a:rPr lang="en-US" dirty="0" smtClean="0"/>
              <a:t>noise</a:t>
            </a:r>
          </a:p>
          <a:p>
            <a:pPr lvl="1"/>
            <a:r>
              <a:rPr lang="en-US" dirty="0" smtClean="0"/>
              <a:t>Device is still operational but value has been corrupted</a:t>
            </a:r>
          </a:p>
          <a:p>
            <a:r>
              <a:rPr lang="en-US" dirty="0" smtClean="0"/>
              <a:t>Intermittent/temporary failures</a:t>
            </a:r>
          </a:p>
          <a:p>
            <a:pPr lvl="1"/>
            <a:r>
              <a:rPr lang="en-US" dirty="0" smtClean="0"/>
              <a:t>Last longer</a:t>
            </a:r>
          </a:p>
          <a:p>
            <a:pPr lvl="1"/>
            <a:r>
              <a:rPr lang="en-US" dirty="0" smtClean="0"/>
              <a:t>Due to</a:t>
            </a:r>
          </a:p>
          <a:p>
            <a:pPr lvl="2"/>
            <a:r>
              <a:rPr lang="en-US" dirty="0" smtClean="0"/>
              <a:t>Temporary: environmental variations (</a:t>
            </a:r>
            <a:r>
              <a:rPr lang="en-US" dirty="0" err="1" smtClean="0"/>
              <a:t>eg</a:t>
            </a:r>
            <a:r>
              <a:rPr lang="en-US" dirty="0" smtClean="0"/>
              <a:t>, temperature)</a:t>
            </a:r>
          </a:p>
          <a:p>
            <a:pPr lvl="2"/>
            <a:r>
              <a:rPr lang="en-US" dirty="0" smtClean="0"/>
              <a:t>Intermittent: aging</a:t>
            </a:r>
          </a:p>
          <a:p>
            <a:r>
              <a:rPr lang="en-US" dirty="0" smtClean="0"/>
              <a:t>Permanent failures</a:t>
            </a:r>
          </a:p>
          <a:p>
            <a:pPr lvl="1"/>
            <a:r>
              <a:rPr lang="en-US" dirty="0" smtClean="0"/>
              <a:t>Means that the device will never function again</a:t>
            </a:r>
          </a:p>
          <a:p>
            <a:pPr lvl="1"/>
            <a:r>
              <a:rPr lang="en-US" dirty="0" smtClean="0"/>
              <a:t>Must be isolated and replaced by spare</a:t>
            </a:r>
          </a:p>
          <a:p>
            <a:endParaRPr lang="en-US" dirty="0" smtClean="0"/>
          </a:p>
          <a:p>
            <a:r>
              <a:rPr lang="en-US" dirty="0" smtClean="0"/>
              <a:t>Process variations increase the probability of failures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38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Define and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quantify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dependability</a:t>
            </a:r>
          </a:p>
        </p:txBody>
      </p:sp>
      <p:sp>
        <p:nvSpPr>
          <p:cNvPr id="21507" name="AutoShap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Reliability = 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measure of continuous service accomplishment (or time to failure).</a:t>
            </a:r>
          </a:p>
          <a:p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Metrics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Mean Time To Failure (MTTF) measures reliability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Failures In Time (FIT) = 1/MTTF, the rate of failures </a:t>
            </a:r>
          </a:p>
          <a:p>
            <a:pPr lvl="2"/>
            <a:r>
              <a:rPr lang="en-US" sz="1800" dirty="0">
                <a:ea typeface="ＭＳ Ｐゴシック" charset="0"/>
              </a:rPr>
              <a:t>Traditionally reported as failures per 10</a:t>
            </a:r>
            <a:r>
              <a:rPr lang="en-US" sz="1800" baseline="30000" dirty="0">
                <a:ea typeface="ＭＳ Ｐゴシック" charset="0"/>
              </a:rPr>
              <a:t>9</a:t>
            </a:r>
            <a:r>
              <a:rPr lang="en-US" sz="1800" dirty="0">
                <a:ea typeface="ＭＳ Ｐゴシック" charset="0"/>
              </a:rPr>
              <a:t> hours of </a:t>
            </a:r>
            <a:r>
              <a:rPr lang="en-US" sz="1800" dirty="0" smtClean="0">
                <a:ea typeface="ＭＳ Ｐゴシック" charset="0"/>
              </a:rPr>
              <a:t>operation</a:t>
            </a:r>
          </a:p>
          <a:p>
            <a:pPr lvl="2"/>
            <a:r>
              <a:rPr lang="en-US" sz="1800" dirty="0" smtClean="0">
                <a:ea typeface="ＭＳ Ｐゴシック" charset="0"/>
              </a:rPr>
              <a:t>Ex. MTTF = 1,000,000           FIT = 10</a:t>
            </a:r>
            <a:r>
              <a:rPr lang="en-US" sz="1800" baseline="30000" dirty="0" smtClean="0">
                <a:ea typeface="ＭＳ Ｐゴシック" charset="0"/>
              </a:rPr>
              <a:t>9</a:t>
            </a:r>
            <a:r>
              <a:rPr lang="en-US" sz="1800" dirty="0" smtClean="0">
                <a:ea typeface="ＭＳ Ｐゴシック" charset="0"/>
              </a:rPr>
              <a:t>/10</a:t>
            </a:r>
            <a:r>
              <a:rPr lang="en-US" sz="1800" baseline="30000" dirty="0" smtClean="0">
                <a:ea typeface="ＭＳ Ｐゴシック" charset="0"/>
              </a:rPr>
              <a:t>6</a:t>
            </a:r>
            <a:r>
              <a:rPr lang="en-US" sz="1800" dirty="0" smtClean="0">
                <a:ea typeface="ＭＳ Ｐゴシック" charset="0"/>
              </a:rPr>
              <a:t> = 1000 </a:t>
            </a:r>
            <a:endParaRPr lang="en-US" sz="1800" dirty="0">
              <a:ea typeface="ＭＳ Ｐゴシック" charset="0"/>
            </a:endParaRP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Mean Time To Repair (MTTR) measures Service Interruption</a:t>
            </a:r>
          </a:p>
          <a:p>
            <a:pPr lvl="1"/>
            <a:r>
              <a:rPr lang="en-US" sz="2100" dirty="0">
                <a:ea typeface="ＭＳ Ｐゴシック" charset="0"/>
              </a:rPr>
              <a:t>Mean Time Between Failures (MTBF) = MTTF+</a:t>
            </a:r>
            <a:r>
              <a:rPr lang="en-US" sz="2100" dirty="0" smtClean="0">
                <a:ea typeface="ＭＳ Ｐゴシック" charset="0"/>
              </a:rPr>
              <a:t>MTTR</a:t>
            </a:r>
          </a:p>
          <a:p>
            <a:pPr lvl="2"/>
            <a:endParaRPr lang="en-US" sz="1800" dirty="0">
              <a:ea typeface="ＭＳ Ｐゴシック" charset="0"/>
            </a:endParaRPr>
          </a:p>
          <a:p>
            <a:pPr lvl="2"/>
            <a:endParaRPr lang="en-US" sz="1800" dirty="0" smtClean="0">
              <a:ea typeface="ＭＳ Ｐゴシック" charset="0"/>
            </a:endParaRPr>
          </a:p>
          <a:p>
            <a:pPr lvl="2"/>
            <a:endParaRPr lang="en-US" sz="1800" dirty="0">
              <a:ea typeface="ＭＳ Ｐゴシック" charset="0"/>
            </a:endParaRPr>
          </a:p>
          <a:p>
            <a:pPr lvl="2"/>
            <a:endParaRPr lang="en-US" sz="1800" dirty="0" smtClean="0">
              <a:ea typeface="ＭＳ Ｐゴシック" charset="0"/>
            </a:endParaRPr>
          </a:p>
          <a:p>
            <a:pPr marL="693737" lvl="2" indent="0">
              <a:buNone/>
            </a:pPr>
            <a:endParaRPr lang="en-US" sz="1800" dirty="0">
              <a:ea typeface="ＭＳ Ｐゴシック" charset="0"/>
            </a:endParaRPr>
          </a:p>
          <a:p>
            <a:pPr marL="693737" lvl="2" indent="0">
              <a:buNone/>
            </a:pPr>
            <a:endParaRPr lang="en-US" sz="1800" dirty="0" smtClean="0">
              <a:ea typeface="ＭＳ Ｐゴシック" charset="0"/>
            </a:endParaRPr>
          </a:p>
          <a:p>
            <a:pPr marL="693737" lvl="2" indent="0">
              <a:buNone/>
            </a:pPr>
            <a:r>
              <a:rPr lang="en-US" sz="1800" dirty="0">
                <a:ea typeface="ＭＳ Ｐゴシック" charset="0"/>
              </a:rPr>
              <a:t> </a:t>
            </a:r>
          </a:p>
          <a:p>
            <a:pPr marL="693737" lvl="2" indent="0">
              <a:buNone/>
            </a:pPr>
            <a:endParaRPr lang="en-US" sz="1800" dirty="0" smtClean="0">
              <a:ea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6979" t="28092" r="5284" b="16908"/>
          <a:stretch/>
        </p:blipFill>
        <p:spPr>
          <a:xfrm>
            <a:off x="2345995" y="3965927"/>
            <a:ext cx="4854784" cy="228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814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Define and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quantify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dependability</a:t>
            </a:r>
          </a:p>
        </p:txBody>
      </p:sp>
      <p:sp>
        <p:nvSpPr>
          <p:cNvPr id="21507" name="AutoShap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Availability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= 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measures service as alternate between the 2 states of accomplishment and interruption (number between 0 and 1, e.g. 0.9)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Module availability = MTTF / ( MTTF + MTTR)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6979" t="28092" r="5284" b="16908"/>
          <a:stretch/>
        </p:blipFill>
        <p:spPr>
          <a:xfrm>
            <a:off x="2345995" y="3965927"/>
            <a:ext cx="4854784" cy="228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820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to measure a system’s ability to tolerate faults?</a:t>
            </a:r>
          </a:p>
          <a:p>
            <a:pPr lvl="1"/>
            <a:r>
              <a:rPr lang="en-US" dirty="0" smtClean="0"/>
              <a:t>Reliability = Probability[no failure @ time t] = R(t)</a:t>
            </a:r>
          </a:p>
          <a:p>
            <a:pPr lvl="1"/>
            <a:r>
              <a:rPr lang="en-US" dirty="0" smtClean="0"/>
              <a:t>Availability = Probability[system operational]</a:t>
            </a:r>
          </a:p>
          <a:p>
            <a:pPr lvl="2"/>
            <a:r>
              <a:rPr lang="en-US" dirty="0" smtClean="0"/>
              <a:t>E.g. AT&amp;T ESS-1, one of the first computer-controlled telephone exchange (deployed in 1960s) was designed for less than two hours of downtime over its lifetime: 40 years. Availability = 99.9994%</a:t>
            </a:r>
          </a:p>
          <a:p>
            <a:r>
              <a:rPr lang="en-US" dirty="0" smtClean="0"/>
              <a:t>Failure rate</a:t>
            </a:r>
          </a:p>
          <a:p>
            <a:pPr lvl="1"/>
            <a:r>
              <a:rPr lang="en-US" dirty="0" smtClean="0"/>
              <a:t>Fraction of samples that fail per unit time</a:t>
            </a:r>
          </a:p>
          <a:p>
            <a:pPr lvl="1"/>
            <a:r>
              <a:rPr lang="en-US" dirty="0" smtClean="0"/>
              <a:t>Is NOT </a:t>
            </a:r>
            <a:r>
              <a:rPr lang="en-US" dirty="0" smtClean="0"/>
              <a:t>constant, changes over time</a:t>
            </a:r>
            <a:endParaRPr lang="en-US" dirty="0" smtClean="0"/>
          </a:p>
          <a:p>
            <a:pPr lvl="1"/>
            <a:r>
              <a:rPr lang="en-US" dirty="0" smtClean="0"/>
              <a:t>R(t) = N(t)/N(0), where N(t) is the number of operational units at time 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14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Example calculating reliability</a:t>
            </a:r>
          </a:p>
        </p:txBody>
      </p:sp>
      <p:sp>
        <p:nvSpPr>
          <p:cNvPr id="22532" name="AutoShap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382000" cy="2286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If modules have </a:t>
            </a:r>
            <a:r>
              <a:rPr lang="en-US" sz="2400" i="1" dirty="0">
                <a:solidFill>
                  <a:srgbClr val="114FFB"/>
                </a:solidFill>
                <a:latin typeface="Arial" charset="0"/>
                <a:ea typeface="ＭＳ Ｐゴシック" charset="0"/>
                <a:cs typeface="ＭＳ Ｐゴシック" charset="0"/>
              </a:rPr>
              <a:t>exponentially distributed lifetimes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(age of  module does not affect probability of failure),</a:t>
            </a:r>
          </a:p>
          <a:p>
            <a:pPr marL="800100" lvl="1" indent="-342900">
              <a:lnSpc>
                <a:spcPct val="90000"/>
              </a:lnSpc>
            </a:pPr>
            <a:r>
              <a:rPr lang="en-US" sz="2000" dirty="0" smtClean="0">
                <a:latin typeface="Arial" charset="0"/>
                <a:ea typeface="ＭＳ Ｐゴシック" charset="0"/>
              </a:rPr>
              <a:t>Overall </a:t>
            </a:r>
            <a:r>
              <a:rPr lang="en-US" sz="2000" dirty="0">
                <a:latin typeface="Arial" charset="0"/>
                <a:ea typeface="ＭＳ Ｐゴシック" charset="0"/>
              </a:rPr>
              <a:t>failure rate is the sum of failure rates of all the modules</a:t>
            </a:r>
          </a:p>
          <a:p>
            <a:pPr marL="800100" lvl="1" indent="-342900">
              <a:lnSpc>
                <a:spcPct val="9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Calculate FIT and MTTF for 10 disks (1M hour MTTF per disk), 1 disk controller (0.5M hour MTTF), and 1 power supply (0.2M hour MTTF):</a:t>
            </a:r>
          </a:p>
        </p:txBody>
      </p:sp>
      <p:graphicFrame>
        <p:nvGraphicFramePr>
          <p:cNvPr id="22530" name="Object 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371600" y="3663950"/>
          <a:ext cx="6800850" cy="252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3517900" imgH="1308100" progId="Equation.3">
                  <p:embed/>
                </p:oleObj>
              </mc:Choice>
              <mc:Fallback>
                <p:oleObj name="Equation" r:id="rId3" imgW="3517900" imgH="1308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63950"/>
                        <a:ext cx="6800850" cy="252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5363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/>
                <a:cs typeface="Arial"/>
              </a:rPr>
              <a:t>The</a:t>
            </a:r>
            <a:r>
              <a:rPr lang="en-US" b="1" dirty="0" smtClean="0">
                <a:latin typeface="Arial"/>
                <a:cs typeface="Arial"/>
              </a:rPr>
              <a:t> </a:t>
            </a:r>
            <a:r>
              <a:rPr lang="ja-JP" altLang="en-US" b="1" dirty="0">
                <a:latin typeface="Arial"/>
                <a:cs typeface="Arial"/>
              </a:rPr>
              <a:t>“</a:t>
            </a:r>
            <a:r>
              <a:rPr lang="en-US" b="1" dirty="0">
                <a:latin typeface="Arial"/>
                <a:cs typeface="Arial"/>
              </a:rPr>
              <a:t>Bathtub</a:t>
            </a:r>
            <a:r>
              <a:rPr lang="ja-JP" altLang="en-US" b="1" dirty="0">
                <a:latin typeface="Arial"/>
                <a:cs typeface="Arial"/>
              </a:rPr>
              <a:t>”</a:t>
            </a:r>
            <a:r>
              <a:rPr lang="en-US" b="1" dirty="0">
                <a:latin typeface="Arial"/>
                <a:cs typeface="Arial"/>
              </a:rPr>
              <a:t> Curve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66692" y="1463188"/>
            <a:ext cx="7472362" cy="4837112"/>
            <a:chOff x="820738" y="1868488"/>
            <a:chExt cx="7472362" cy="4837112"/>
          </a:xfrm>
        </p:grpSpPr>
        <p:sp>
          <p:nvSpPr>
            <p:cNvPr id="46083" name="Line 3"/>
            <p:cNvSpPr>
              <a:spLocks noChangeShapeType="1"/>
            </p:cNvSpPr>
            <p:nvPr/>
          </p:nvSpPr>
          <p:spPr bwMode="auto">
            <a:xfrm>
              <a:off x="1327150" y="6135688"/>
              <a:ext cx="6477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4" name="Line 4"/>
            <p:cNvSpPr>
              <a:spLocks noChangeShapeType="1"/>
            </p:cNvSpPr>
            <p:nvPr/>
          </p:nvSpPr>
          <p:spPr bwMode="auto">
            <a:xfrm flipV="1">
              <a:off x="1327150" y="1868488"/>
              <a:ext cx="0" cy="4267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725" name="Line 5"/>
            <p:cNvSpPr>
              <a:spLocks noChangeShapeType="1"/>
            </p:cNvSpPr>
            <p:nvPr/>
          </p:nvSpPr>
          <p:spPr bwMode="auto">
            <a:xfrm>
              <a:off x="2698750" y="2097088"/>
              <a:ext cx="0" cy="4038600"/>
            </a:xfrm>
            <a:prstGeom prst="line">
              <a:avLst/>
            </a:prstGeom>
            <a:noFill/>
            <a:ln w="19050">
              <a:solidFill>
                <a:srgbClr val="66FF33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726" name="Line 6"/>
            <p:cNvSpPr>
              <a:spLocks noChangeShapeType="1"/>
            </p:cNvSpPr>
            <p:nvPr/>
          </p:nvSpPr>
          <p:spPr bwMode="auto">
            <a:xfrm>
              <a:off x="6280150" y="2097088"/>
              <a:ext cx="0" cy="403860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7" name="Text Box 7"/>
            <p:cNvSpPr txBox="1">
              <a:spLocks noChangeArrowheads="1"/>
            </p:cNvSpPr>
            <p:nvPr/>
          </p:nvSpPr>
          <p:spPr bwMode="auto">
            <a:xfrm>
              <a:off x="7254875" y="6248400"/>
              <a:ext cx="10382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Black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9pPr>
            </a:lstStyle>
            <a:p>
              <a:r>
                <a:rPr lang="en-US" sz="2400" b="1">
                  <a:latin typeface="Times New Roman" charset="0"/>
                  <a:cs typeface="Times New Roman" charset="0"/>
                </a:rPr>
                <a:t>Time t</a:t>
              </a:r>
            </a:p>
          </p:txBody>
        </p:sp>
        <p:grpSp>
          <p:nvGrpSpPr>
            <p:cNvPr id="2" name="Group 8"/>
            <p:cNvGrpSpPr>
              <a:grpSpLocks/>
            </p:cNvGrpSpPr>
            <p:nvPr/>
          </p:nvGrpSpPr>
          <p:grpSpPr bwMode="auto">
            <a:xfrm>
              <a:off x="1323975" y="2362200"/>
              <a:ext cx="1374775" cy="3278188"/>
              <a:chOff x="989" y="1056"/>
              <a:chExt cx="866" cy="2065"/>
            </a:xfrm>
          </p:grpSpPr>
          <p:sp>
            <p:nvSpPr>
              <p:cNvPr id="46099" name="Freeform 9"/>
              <p:cNvSpPr>
                <a:spLocks/>
              </p:cNvSpPr>
              <p:nvPr/>
            </p:nvSpPr>
            <p:spPr bwMode="auto">
              <a:xfrm>
                <a:off x="1135" y="1248"/>
                <a:ext cx="720" cy="1440"/>
              </a:xfrm>
              <a:custGeom>
                <a:avLst/>
                <a:gdLst>
                  <a:gd name="T0" fmla="*/ 0 w 720"/>
                  <a:gd name="T1" fmla="*/ 0 h 1440"/>
                  <a:gd name="T2" fmla="*/ 288 w 720"/>
                  <a:gd name="T3" fmla="*/ 1152 h 1440"/>
                  <a:gd name="T4" fmla="*/ 720 w 720"/>
                  <a:gd name="T5" fmla="*/ 1440 h 1440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1440"/>
                  <a:gd name="T11" fmla="*/ 720 w 720"/>
                  <a:gd name="T12" fmla="*/ 1440 h 14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1440">
                    <a:moveTo>
                      <a:pt x="0" y="0"/>
                    </a:moveTo>
                    <a:cubicBezTo>
                      <a:pt x="84" y="456"/>
                      <a:pt x="168" y="912"/>
                      <a:pt x="288" y="1152"/>
                    </a:cubicBezTo>
                    <a:cubicBezTo>
                      <a:pt x="408" y="1392"/>
                      <a:pt x="564" y="1416"/>
                      <a:pt x="720" y="1440"/>
                    </a:cubicBezTo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0" name="Oval 10"/>
              <p:cNvSpPr>
                <a:spLocks noChangeArrowheads="1"/>
              </p:cNvSpPr>
              <p:nvPr/>
            </p:nvSpPr>
            <p:spPr bwMode="auto">
              <a:xfrm>
                <a:off x="1279" y="1056"/>
                <a:ext cx="432" cy="432"/>
              </a:xfrm>
              <a:prstGeom prst="ellipse">
                <a:avLst/>
              </a:prstGeom>
              <a:solidFill>
                <a:srgbClr val="002060"/>
              </a:solidFill>
              <a:ln w="9525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2400" b="1">
                    <a:solidFill>
                      <a:schemeClr val="bg1"/>
                    </a:solidFill>
                    <a:latin typeface="Times New Roman" charset="0"/>
                    <a:cs typeface="Times New Roman" charset="0"/>
                  </a:rPr>
                  <a:t>1</a:t>
                </a:r>
              </a:p>
            </p:txBody>
          </p:sp>
          <p:sp>
            <p:nvSpPr>
              <p:cNvPr id="46101" name="Text Box 11"/>
              <p:cNvSpPr txBox="1">
                <a:spLocks noChangeArrowheads="1"/>
              </p:cNvSpPr>
              <p:nvPr/>
            </p:nvSpPr>
            <p:spPr bwMode="auto">
              <a:xfrm>
                <a:off x="989" y="2714"/>
                <a:ext cx="787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 Black" charset="0"/>
                    <a:ea typeface="ＭＳ Ｐゴシック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n-US" b="1">
                    <a:latin typeface="Times New Roman" charset="0"/>
                    <a:cs typeface="Times New Roman" charset="0"/>
                  </a:rPr>
                  <a:t>Early Life </a:t>
                </a:r>
              </a:p>
              <a:p>
                <a:pPr algn="ctr"/>
                <a:r>
                  <a:rPr lang="en-US" b="1">
                    <a:latin typeface="Times New Roman" charset="0"/>
                    <a:cs typeface="Times New Roman" charset="0"/>
                  </a:rPr>
                  <a:t>Region</a:t>
                </a:r>
              </a:p>
            </p:txBody>
          </p:sp>
        </p:grp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2667000" y="3962400"/>
              <a:ext cx="3581400" cy="1936750"/>
              <a:chOff x="1855" y="2064"/>
              <a:chExt cx="2256" cy="1220"/>
            </a:xfrm>
          </p:grpSpPr>
          <p:sp>
            <p:nvSpPr>
              <p:cNvPr id="46096" name="Line 13"/>
              <p:cNvSpPr>
                <a:spLocks noChangeShapeType="1"/>
              </p:cNvSpPr>
              <p:nvPr/>
            </p:nvSpPr>
            <p:spPr bwMode="auto">
              <a:xfrm>
                <a:off x="1855" y="2688"/>
                <a:ext cx="2256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7" name="Oval 14"/>
              <p:cNvSpPr>
                <a:spLocks noChangeArrowheads="1"/>
              </p:cNvSpPr>
              <p:nvPr/>
            </p:nvSpPr>
            <p:spPr bwMode="auto">
              <a:xfrm>
                <a:off x="2767" y="2064"/>
                <a:ext cx="432" cy="432"/>
              </a:xfrm>
              <a:prstGeom prst="ellipse">
                <a:avLst/>
              </a:prstGeom>
              <a:solidFill>
                <a:srgbClr val="66FF33"/>
              </a:solidFill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2400" b="1">
                    <a:solidFill>
                      <a:schemeClr val="bg2"/>
                    </a:solidFill>
                    <a:latin typeface="Times New Roman" charset="0"/>
                    <a:cs typeface="Times New Roman" charset="0"/>
                  </a:rPr>
                  <a:t>2</a:t>
                </a:r>
              </a:p>
            </p:txBody>
          </p:sp>
          <p:sp>
            <p:nvSpPr>
              <p:cNvPr id="46098" name="Text Box 15"/>
              <p:cNvSpPr txBox="1">
                <a:spLocks noChangeArrowheads="1"/>
              </p:cNvSpPr>
              <p:nvPr/>
            </p:nvSpPr>
            <p:spPr bwMode="auto">
              <a:xfrm>
                <a:off x="2047" y="2880"/>
                <a:ext cx="187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 Black" charset="0"/>
                    <a:ea typeface="ＭＳ Ｐゴシック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n-US" b="1">
                    <a:latin typeface="Times New Roman" charset="0"/>
                    <a:cs typeface="Times New Roman" charset="0"/>
                  </a:rPr>
                  <a:t>Constant Failure Rate Region</a:t>
                </a:r>
              </a:p>
            </p:txBody>
          </p:sp>
        </p:grp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6248400" y="2362200"/>
              <a:ext cx="1447800" cy="3287713"/>
              <a:chOff x="4111" y="1056"/>
              <a:chExt cx="912" cy="2071"/>
            </a:xfrm>
          </p:grpSpPr>
          <p:sp>
            <p:nvSpPr>
              <p:cNvPr id="46093" name="Freeform 17"/>
              <p:cNvSpPr>
                <a:spLocks/>
              </p:cNvSpPr>
              <p:nvPr/>
            </p:nvSpPr>
            <p:spPr bwMode="auto">
              <a:xfrm flipH="1">
                <a:off x="4111" y="1056"/>
                <a:ext cx="912" cy="1632"/>
              </a:xfrm>
              <a:custGeom>
                <a:avLst/>
                <a:gdLst>
                  <a:gd name="T0" fmla="*/ 0 w 720"/>
                  <a:gd name="T1" fmla="*/ 0 h 1440"/>
                  <a:gd name="T2" fmla="*/ 1506 w 720"/>
                  <a:gd name="T3" fmla="*/ 2766 h 1440"/>
                  <a:gd name="T4" fmla="*/ 3766 w 720"/>
                  <a:gd name="T5" fmla="*/ 3460 h 1440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1440"/>
                  <a:gd name="T11" fmla="*/ 720 w 720"/>
                  <a:gd name="T12" fmla="*/ 1440 h 14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1440">
                    <a:moveTo>
                      <a:pt x="0" y="0"/>
                    </a:moveTo>
                    <a:cubicBezTo>
                      <a:pt x="84" y="456"/>
                      <a:pt x="168" y="912"/>
                      <a:pt x="288" y="1152"/>
                    </a:cubicBezTo>
                    <a:cubicBezTo>
                      <a:pt x="408" y="1392"/>
                      <a:pt x="564" y="1416"/>
                      <a:pt x="720" y="1440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4" name="Oval 18"/>
              <p:cNvSpPr>
                <a:spLocks noChangeArrowheads="1"/>
              </p:cNvSpPr>
              <p:nvPr/>
            </p:nvSpPr>
            <p:spPr bwMode="auto">
              <a:xfrm>
                <a:off x="4255" y="1104"/>
                <a:ext cx="432" cy="43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2400" b="1">
                    <a:solidFill>
                      <a:schemeClr val="bg1"/>
                    </a:solidFill>
                    <a:latin typeface="Times New Roman" charset="0"/>
                    <a:cs typeface="Times New Roman" charset="0"/>
                  </a:rPr>
                  <a:t>3</a:t>
                </a:r>
              </a:p>
            </p:txBody>
          </p:sp>
          <p:sp>
            <p:nvSpPr>
              <p:cNvPr id="46095" name="Text Box 19"/>
              <p:cNvSpPr txBox="1">
                <a:spLocks noChangeArrowheads="1"/>
              </p:cNvSpPr>
              <p:nvPr/>
            </p:nvSpPr>
            <p:spPr bwMode="auto">
              <a:xfrm>
                <a:off x="4200" y="2720"/>
                <a:ext cx="777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 Black" charset="0"/>
                    <a:ea typeface="ＭＳ Ｐゴシック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charset="0"/>
                    <a:ea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n-US" b="1">
                    <a:latin typeface="Times New Roman" charset="0"/>
                    <a:cs typeface="Times New Roman" charset="0"/>
                  </a:rPr>
                  <a:t>Wear-Out </a:t>
                </a:r>
              </a:p>
              <a:p>
                <a:pPr algn="ctr"/>
                <a:r>
                  <a:rPr lang="en-US" b="1">
                    <a:latin typeface="Times New Roman" charset="0"/>
                    <a:cs typeface="Times New Roman" charset="0"/>
                  </a:rPr>
                  <a:t>Region</a:t>
                </a:r>
              </a:p>
            </p:txBody>
          </p:sp>
        </p:grpSp>
        <p:sp>
          <p:nvSpPr>
            <p:cNvPr id="46091" name="Text Box 20"/>
            <p:cNvSpPr txBox="1">
              <a:spLocks noChangeArrowheads="1"/>
            </p:cNvSpPr>
            <p:nvPr/>
          </p:nvSpPr>
          <p:spPr bwMode="auto">
            <a:xfrm rot="-5400000">
              <a:off x="141288" y="3170238"/>
              <a:ext cx="1816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Black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9pPr>
            </a:lstStyle>
            <a:p>
              <a:r>
                <a:rPr lang="en-US" sz="2400" b="1">
                  <a:latin typeface="Times New Roman" charset="0"/>
                  <a:cs typeface="Times New Roman" charset="0"/>
                </a:rPr>
                <a:t>Failure Rate</a:t>
              </a:r>
            </a:p>
          </p:txBody>
        </p:sp>
        <p:sp>
          <p:nvSpPr>
            <p:cNvPr id="46092" name="Text Box 21"/>
            <p:cNvSpPr txBox="1">
              <a:spLocks noChangeArrowheads="1"/>
            </p:cNvSpPr>
            <p:nvPr/>
          </p:nvSpPr>
          <p:spPr bwMode="auto">
            <a:xfrm>
              <a:off x="1089025" y="62484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Black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9pPr>
            </a:lstStyle>
            <a:p>
              <a:r>
                <a:rPr lang="en-US" sz="2400" b="1">
                  <a:latin typeface="Times New Roman" charset="0"/>
                  <a:cs typeface="Times New Roman" charset="0"/>
                </a:rPr>
                <a:t>0</a:t>
              </a: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20526"/>
      </p:ext>
    </p:extLst>
  </p:cSld>
  <p:clrMapOvr>
    <a:masterClrMapping/>
  </p:clrMapOvr>
  <p:transition xmlns:p14="http://schemas.microsoft.com/office/powerpoint/2010/main" advClick="0">
    <p:sndAc>
      <p:stSnd>
        <p:snd r:embed="rId3" name="click.wav"/>
      </p:stSnd>
    </p:sndAc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Line 3"/>
          <p:cNvSpPr>
            <a:spLocks noChangeShapeType="1"/>
          </p:cNvSpPr>
          <p:nvPr/>
        </p:nvSpPr>
        <p:spPr bwMode="auto">
          <a:xfrm>
            <a:off x="1327150" y="5907088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V="1">
            <a:off x="1327150" y="1639888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2698750" y="1868488"/>
            <a:ext cx="0" cy="4038600"/>
          </a:xfrm>
          <a:prstGeom prst="line">
            <a:avLst/>
          </a:prstGeom>
          <a:noFill/>
          <a:ln w="19050">
            <a:solidFill>
              <a:srgbClr val="3CCACA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7254875" y="6019800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400" b="1">
                <a:latin typeface="Times New Roman" charset="0"/>
                <a:cs typeface="Times New Roman" charset="0"/>
              </a:rPr>
              <a:t>Time t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1323975" y="2173288"/>
            <a:ext cx="1374775" cy="3278187"/>
            <a:chOff x="989" y="1056"/>
            <a:chExt cx="866" cy="2065"/>
          </a:xfrm>
        </p:grpSpPr>
        <p:sp>
          <p:nvSpPr>
            <p:cNvPr id="47115" name="Freeform 8"/>
            <p:cNvSpPr>
              <a:spLocks/>
            </p:cNvSpPr>
            <p:nvPr/>
          </p:nvSpPr>
          <p:spPr bwMode="auto">
            <a:xfrm>
              <a:off x="1135" y="1248"/>
              <a:ext cx="720" cy="1440"/>
            </a:xfrm>
            <a:custGeom>
              <a:avLst/>
              <a:gdLst>
                <a:gd name="T0" fmla="*/ 0 w 720"/>
                <a:gd name="T1" fmla="*/ 0 h 1440"/>
                <a:gd name="T2" fmla="*/ 288 w 720"/>
                <a:gd name="T3" fmla="*/ 1152 h 1440"/>
                <a:gd name="T4" fmla="*/ 720 w 720"/>
                <a:gd name="T5" fmla="*/ 1440 h 1440"/>
                <a:gd name="T6" fmla="*/ 0 60000 65536"/>
                <a:gd name="T7" fmla="*/ 0 60000 65536"/>
                <a:gd name="T8" fmla="*/ 0 60000 65536"/>
                <a:gd name="T9" fmla="*/ 0 w 720"/>
                <a:gd name="T10" fmla="*/ 0 h 1440"/>
                <a:gd name="T11" fmla="*/ 720 w 720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0">
                  <a:moveTo>
                    <a:pt x="0" y="0"/>
                  </a:moveTo>
                  <a:cubicBezTo>
                    <a:pt x="84" y="456"/>
                    <a:pt x="168" y="912"/>
                    <a:pt x="288" y="1152"/>
                  </a:cubicBezTo>
                  <a:cubicBezTo>
                    <a:pt x="408" y="1392"/>
                    <a:pt x="564" y="1416"/>
                    <a:pt x="720" y="1440"/>
                  </a:cubicBez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6" name="Oval 9"/>
            <p:cNvSpPr>
              <a:spLocks noChangeArrowheads="1"/>
            </p:cNvSpPr>
            <p:nvPr/>
          </p:nvSpPr>
          <p:spPr bwMode="auto">
            <a:xfrm>
              <a:off x="1279" y="1056"/>
              <a:ext cx="432" cy="432"/>
            </a:xfrm>
            <a:prstGeom prst="ellipse">
              <a:avLst/>
            </a:prstGeom>
            <a:solidFill>
              <a:srgbClr val="5646D0"/>
            </a:solidFill>
            <a:ln w="9525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  <a:latin typeface="Times New Roman" charset="0"/>
                  <a:cs typeface="Times New Roman" charset="0"/>
                </a:rPr>
                <a:t>1</a:t>
              </a:r>
            </a:p>
          </p:txBody>
        </p:sp>
        <p:sp>
          <p:nvSpPr>
            <p:cNvPr id="47117" name="Text Box 10"/>
            <p:cNvSpPr txBox="1">
              <a:spLocks noChangeArrowheads="1"/>
            </p:cNvSpPr>
            <p:nvPr/>
          </p:nvSpPr>
          <p:spPr bwMode="auto">
            <a:xfrm>
              <a:off x="989" y="2714"/>
              <a:ext cx="787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Black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9pPr>
            </a:lstStyle>
            <a:p>
              <a:pPr algn="ctr"/>
              <a:r>
                <a:rPr lang="en-US" b="1">
                  <a:latin typeface="Times New Roman" charset="0"/>
                  <a:cs typeface="Times New Roman" charset="0"/>
                </a:rPr>
                <a:t>Early Life </a:t>
              </a:r>
            </a:p>
            <a:p>
              <a:pPr algn="ctr"/>
              <a:r>
                <a:rPr lang="en-US" b="1">
                  <a:latin typeface="Times New Roman" charset="0"/>
                  <a:cs typeface="Times New Roman" charset="0"/>
                </a:rPr>
                <a:t>Region</a:t>
              </a:r>
            </a:p>
          </p:txBody>
        </p:sp>
      </p:grpSp>
      <p:sp>
        <p:nvSpPr>
          <p:cNvPr id="47112" name="Text Box 11"/>
          <p:cNvSpPr txBox="1">
            <a:spLocks noChangeArrowheads="1"/>
          </p:cNvSpPr>
          <p:nvPr/>
        </p:nvSpPr>
        <p:spPr bwMode="auto">
          <a:xfrm rot="-5400000">
            <a:off x="141288" y="2941638"/>
            <a:ext cx="181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400" b="1">
                <a:latin typeface="Times New Roman" charset="0"/>
                <a:cs typeface="Times New Roman" charset="0"/>
              </a:rPr>
              <a:t>Failure Rate</a:t>
            </a:r>
          </a:p>
        </p:txBody>
      </p:sp>
      <p:sp>
        <p:nvSpPr>
          <p:cNvPr id="47113" name="Text Box 12"/>
          <p:cNvSpPr txBox="1">
            <a:spLocks noChangeArrowheads="1"/>
          </p:cNvSpPr>
          <p:nvPr/>
        </p:nvSpPr>
        <p:spPr bwMode="auto">
          <a:xfrm>
            <a:off x="1089025" y="6019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400" b="1">
                <a:latin typeface="Times New Roman" charset="0"/>
                <a:cs typeface="Times New Roman" charset="0"/>
              </a:rPr>
              <a:t>0</a:t>
            </a:r>
          </a:p>
        </p:txBody>
      </p:sp>
      <p:sp>
        <p:nvSpPr>
          <p:cNvPr id="47114" name="Text Box 13"/>
          <p:cNvSpPr txBox="1">
            <a:spLocks noChangeArrowheads="1"/>
          </p:cNvSpPr>
          <p:nvPr/>
        </p:nvSpPr>
        <p:spPr bwMode="auto">
          <a:xfrm>
            <a:off x="2976670" y="1926090"/>
            <a:ext cx="5105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000" dirty="0">
                <a:latin typeface="Times New Roman" charset="0"/>
                <a:cs typeface="Times New Roman" charset="0"/>
              </a:rPr>
              <a:t>B</a:t>
            </a:r>
            <a:r>
              <a:rPr lang="en-US" sz="2000" dirty="0" smtClean="0">
                <a:latin typeface="Times New Roman" charset="0"/>
                <a:cs typeface="Times New Roman" charset="0"/>
              </a:rPr>
              <a:t>urn</a:t>
            </a:r>
            <a:r>
              <a:rPr lang="en-US" sz="2000" dirty="0">
                <a:latin typeface="Times New Roman" charset="0"/>
                <a:cs typeface="Times New Roman" charset="0"/>
              </a:rPr>
              <a:t>-in is a test performed to screen or eliminate marginal components with inherent defects or defects resulting from manufacturing process.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The </a:t>
            </a:r>
            <a:r>
              <a:rPr lang="ja-JP" altLang="en-US" dirty="0">
                <a:cs typeface="Arial"/>
              </a:rPr>
              <a:t>“</a:t>
            </a:r>
            <a:r>
              <a:rPr lang="en-US" dirty="0">
                <a:cs typeface="Arial"/>
              </a:rPr>
              <a:t>Bathtub</a:t>
            </a:r>
            <a:r>
              <a:rPr lang="ja-JP" altLang="en-US" dirty="0">
                <a:cs typeface="Arial"/>
              </a:rPr>
              <a:t>”</a:t>
            </a:r>
            <a:r>
              <a:rPr lang="en-US" dirty="0">
                <a:cs typeface="Arial"/>
              </a:rPr>
              <a:t> Curve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74279"/>
      </p:ext>
    </p:extLst>
  </p:cSld>
  <p:clrMapOvr>
    <a:masterClrMapping/>
  </p:clrMapOvr>
  <p:transition xmlns:p14="http://schemas.microsoft.com/office/powerpoint/2010/main" advClick="0">
    <p:sndAc>
      <p:stSnd>
        <p:snd r:embed="rId3" name="click.wav"/>
      </p:stSnd>
    </p:sndAc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ine 3"/>
          <p:cNvSpPr>
            <a:spLocks noChangeShapeType="1"/>
          </p:cNvSpPr>
          <p:nvPr/>
        </p:nvSpPr>
        <p:spPr bwMode="auto">
          <a:xfrm>
            <a:off x="1570360" y="5919527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flipV="1">
            <a:off x="1570360" y="1652327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2941960" y="1880927"/>
            <a:ext cx="0" cy="4038600"/>
          </a:xfrm>
          <a:prstGeom prst="line">
            <a:avLst/>
          </a:prstGeom>
          <a:noFill/>
          <a:ln w="19050">
            <a:solidFill>
              <a:srgbClr val="66FF33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6523360" y="1880927"/>
            <a:ext cx="0" cy="403860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7498085" y="6032239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400" b="1">
                <a:latin typeface="Times New Roman" charset="0"/>
                <a:cs typeface="Times New Roman" charset="0"/>
              </a:rPr>
              <a:t>Time t</a:t>
            </a:r>
          </a:p>
        </p:txBody>
      </p:sp>
      <p:grpSp>
        <p:nvGrpSpPr>
          <p:cNvPr id="25" name="Group 12"/>
          <p:cNvGrpSpPr>
            <a:grpSpLocks/>
          </p:cNvGrpSpPr>
          <p:nvPr/>
        </p:nvGrpSpPr>
        <p:grpSpPr bwMode="auto">
          <a:xfrm>
            <a:off x="2910210" y="3746239"/>
            <a:ext cx="3581400" cy="1936750"/>
            <a:chOff x="1855" y="2064"/>
            <a:chExt cx="2256" cy="1220"/>
          </a:xfrm>
        </p:grpSpPr>
        <p:sp>
          <p:nvSpPr>
            <p:cNvPr id="32" name="Line 13"/>
            <p:cNvSpPr>
              <a:spLocks noChangeShapeType="1"/>
            </p:cNvSpPr>
            <p:nvPr/>
          </p:nvSpPr>
          <p:spPr bwMode="auto">
            <a:xfrm>
              <a:off x="1855" y="2688"/>
              <a:ext cx="2256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14"/>
            <p:cNvSpPr>
              <a:spLocks noChangeArrowheads="1"/>
            </p:cNvSpPr>
            <p:nvPr/>
          </p:nvSpPr>
          <p:spPr bwMode="auto">
            <a:xfrm>
              <a:off x="2767" y="2064"/>
              <a:ext cx="432" cy="432"/>
            </a:xfrm>
            <a:prstGeom prst="ellipse">
              <a:avLst/>
            </a:prstGeom>
            <a:solidFill>
              <a:srgbClr val="66FF33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b="1">
                  <a:solidFill>
                    <a:schemeClr val="bg2"/>
                  </a:solidFill>
                  <a:latin typeface="Times New Roman" charset="0"/>
                  <a:cs typeface="Times New Roman" charset="0"/>
                </a:rPr>
                <a:t>2</a:t>
              </a:r>
            </a:p>
          </p:txBody>
        </p:sp>
        <p:sp>
          <p:nvSpPr>
            <p:cNvPr id="34" name="Text Box 15"/>
            <p:cNvSpPr txBox="1">
              <a:spLocks noChangeArrowheads="1"/>
            </p:cNvSpPr>
            <p:nvPr/>
          </p:nvSpPr>
          <p:spPr bwMode="auto">
            <a:xfrm>
              <a:off x="2047" y="2880"/>
              <a:ext cx="18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Black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charset="0"/>
                  <a:ea typeface="Arial" charset="0"/>
                  <a:cs typeface="Arial" charset="0"/>
                </a:defRPr>
              </a:lvl9pPr>
            </a:lstStyle>
            <a:p>
              <a:pPr algn="ctr"/>
              <a:r>
                <a:rPr lang="en-US" b="1">
                  <a:latin typeface="Times New Roman" charset="0"/>
                  <a:cs typeface="Times New Roman" charset="0"/>
                </a:rPr>
                <a:t>Constant Failure Rate Region</a:t>
              </a:r>
            </a:p>
          </p:txBody>
        </p:sp>
      </p:grpSp>
      <p:sp>
        <p:nvSpPr>
          <p:cNvPr id="27" name="Text Box 20"/>
          <p:cNvSpPr txBox="1">
            <a:spLocks noChangeArrowheads="1"/>
          </p:cNvSpPr>
          <p:nvPr/>
        </p:nvSpPr>
        <p:spPr bwMode="auto">
          <a:xfrm rot="16200000">
            <a:off x="384498" y="2954077"/>
            <a:ext cx="181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400" b="1">
                <a:latin typeface="Times New Roman" charset="0"/>
                <a:cs typeface="Times New Roman" charset="0"/>
              </a:rPr>
              <a:t>Failure Rate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1332235" y="6032239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400" b="1">
                <a:latin typeface="Times New Roman" charset="0"/>
                <a:cs typeface="Times New Roman" charset="0"/>
              </a:rPr>
              <a:t>0</a:t>
            </a:r>
          </a:p>
        </p:txBody>
      </p:sp>
      <p:sp>
        <p:nvSpPr>
          <p:cNvPr id="48138" name="Text Box 13"/>
          <p:cNvSpPr txBox="1">
            <a:spLocks noChangeArrowheads="1"/>
          </p:cNvSpPr>
          <p:nvPr/>
        </p:nvSpPr>
        <p:spPr bwMode="auto">
          <a:xfrm>
            <a:off x="1564533" y="1198110"/>
            <a:ext cx="6785657" cy="1323439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charset="0"/>
                <a:ea typeface="Arial" charset="0"/>
                <a:cs typeface="Arial" charset="0"/>
              </a:defRPr>
            </a:lvl9pPr>
          </a:lstStyle>
          <a:p>
            <a:r>
              <a:rPr lang="en-US" sz="2000" dirty="0" smtClean="0">
                <a:latin typeface="Times New Roman" charset="0"/>
                <a:cs typeface="Times New Roman" charset="0"/>
              </a:rPr>
              <a:t>An </a:t>
            </a:r>
            <a:r>
              <a:rPr lang="en-US" sz="2000" dirty="0">
                <a:latin typeface="Times New Roman" charset="0"/>
                <a:cs typeface="Times New Roman" charset="0"/>
              </a:rPr>
              <a:t>important assumption for effective maintenance is that components will eventually have an Increasing Failure Rate. Maintenance  can return the component to the Constant Failure Region.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The </a:t>
            </a:r>
            <a:r>
              <a:rPr lang="ja-JP" altLang="en-US" dirty="0">
                <a:cs typeface="Arial"/>
              </a:rPr>
              <a:t>“</a:t>
            </a:r>
            <a:r>
              <a:rPr lang="en-US" dirty="0">
                <a:cs typeface="Arial"/>
              </a:rPr>
              <a:t>Bathtub</a:t>
            </a:r>
            <a:r>
              <a:rPr lang="ja-JP" altLang="en-US" dirty="0">
                <a:cs typeface="Arial"/>
              </a:rPr>
              <a:t>”</a:t>
            </a:r>
            <a:r>
              <a:rPr lang="en-US" dirty="0">
                <a:cs typeface="Arial"/>
              </a:rPr>
              <a:t> Curve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58686"/>
      </p:ext>
    </p:extLst>
  </p:cSld>
  <p:clrMapOvr>
    <a:masterClrMapping/>
  </p:clrMapOvr>
  <p:transition xmlns:p14="http://schemas.microsoft.com/office/powerpoint/2010/main" advClick="0">
    <p:sndAc>
      <p:stSnd>
        <p:snd r:embed="rId3" name="click.wav"/>
      </p:stSnd>
    </p:sndAc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CR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UCRTemplate_custom.pot</Template>
  <TotalTime>5472</TotalTime>
  <Words>877</Words>
  <Application>Microsoft Macintosh PowerPoint</Application>
  <PresentationFormat>On-screen Show (4:3)</PresentationFormat>
  <Paragraphs>146</Paragraphs>
  <Slides>17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UCRTemplate4</vt:lpstr>
      <vt:lpstr>Equation</vt:lpstr>
      <vt:lpstr>CS203 – Advanced Computer Architecture</vt:lpstr>
      <vt:lpstr>Failures in Chips</vt:lpstr>
      <vt:lpstr>Define and quantify dependability</vt:lpstr>
      <vt:lpstr>Define and quantify dependability</vt:lpstr>
      <vt:lpstr>Fault-Tolerance</vt:lpstr>
      <vt:lpstr>Example calculating reliability</vt:lpstr>
      <vt:lpstr>The “Bathtub” Curve </vt:lpstr>
      <vt:lpstr>The “Bathtub” Curve </vt:lpstr>
      <vt:lpstr>The “Bathtub” Curve </vt:lpstr>
      <vt:lpstr>The “Bathtub” Curve </vt:lpstr>
      <vt:lpstr>Derivation of R(t)</vt:lpstr>
      <vt:lpstr>System Reliability</vt:lpstr>
      <vt:lpstr>Triple Modular Redundancy</vt:lpstr>
      <vt:lpstr>Simplex v/s TMR Reliability</vt:lpstr>
      <vt:lpstr>MTTF - Mean-Time To Failure</vt:lpstr>
      <vt:lpstr>MTBF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66</cp:revision>
  <dcterms:created xsi:type="dcterms:W3CDTF">2015-12-30T09:03:10Z</dcterms:created>
  <dcterms:modified xsi:type="dcterms:W3CDTF">2016-01-12T18:38:27Z</dcterms:modified>
</cp:coreProperties>
</file>