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59" r:id="rId5"/>
    <p:sldId id="277" r:id="rId6"/>
    <p:sldId id="260" r:id="rId7"/>
    <p:sldId id="261" r:id="rId8"/>
    <p:sldId id="263" r:id="rId9"/>
    <p:sldId id="278" r:id="rId10"/>
    <p:sldId id="264" r:id="rId11"/>
    <p:sldId id="266" r:id="rId12"/>
    <p:sldId id="279" r:id="rId13"/>
    <p:sldId id="280" r:id="rId14"/>
    <p:sldId id="267" r:id="rId15"/>
    <p:sldId id="268" r:id="rId16"/>
    <p:sldId id="269" r:id="rId17"/>
    <p:sldId id="281" r:id="rId18"/>
    <p:sldId id="271" r:id="rId19"/>
    <p:sldId id="272" r:id="rId20"/>
    <p:sldId id="273" r:id="rId21"/>
    <p:sldId id="282" r:id="rId22"/>
    <p:sldId id="275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568E11D-FE8E-6D44-8DAB-02E9563415D5}">
          <p14:sldIdLst>
            <p14:sldId id="256"/>
            <p14:sldId id="257"/>
            <p14:sldId id="258"/>
            <p14:sldId id="259"/>
          </p14:sldIdLst>
        </p14:section>
        <p14:section name="Transistors" id="{A56A61A1-5362-DB48-AE85-C89C7B407F8A}">
          <p14:sldIdLst>
            <p14:sldId id="277"/>
            <p14:sldId id="260"/>
            <p14:sldId id="261"/>
            <p14:sldId id="263"/>
            <p14:sldId id="278"/>
            <p14:sldId id="264"/>
            <p14:sldId id="266"/>
          </p14:sldIdLst>
        </p14:section>
        <p14:section name="Power and Energy" id="{F550C50D-DF04-644D-9B68-4561E50435A6}">
          <p14:sldIdLst>
            <p14:sldId id="279"/>
            <p14:sldId id="280"/>
            <p14:sldId id="267"/>
            <p14:sldId id="268"/>
            <p14:sldId id="269"/>
            <p14:sldId id="281"/>
            <p14:sldId id="271"/>
            <p14:sldId id="272"/>
            <p14:sldId id="273"/>
          </p14:sldIdLst>
        </p14:section>
        <p14:section name="Cost" id="{26394251-33B1-D84C-BF76-E4B15BEAB10A}">
          <p14:sldIdLst>
            <p14:sldId id="282"/>
            <p14:sldId id="275"/>
            <p14:sldId id="27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4FB3"/>
    <a:srgbClr val="EA9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2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5E1E6-B388-854A-871A-F410DFA16DE9}" type="datetimeFigureOut">
              <a:rPr lang="en-US" smtClean="0"/>
              <a:t>1/4/16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E9CD4-197F-4F40-8589-60F84AAB0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324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A2BEC-5DCF-B74E-9F74-1999361AA18B}" type="datetimeFigureOut">
              <a:rPr lang="en-US" smtClean="0"/>
              <a:t>1/4/16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FF544-3B26-184B-8E3E-D76FB84F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082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4 January 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4 January 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4 January 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4 January 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4 January 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4 January 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4 January 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4 January 2016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ull_blue_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00400" y="381000"/>
            <a:ext cx="5562600" cy="2743200"/>
          </a:xfrm>
          <a:noFill/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276600"/>
            <a:ext cx="5562600" cy="2362200"/>
          </a:xfrm>
        </p:spPr>
        <p:txBody>
          <a:bodyPr/>
          <a:lstStyle>
            <a:lvl1pPr marL="0" indent="0">
              <a:buFont typeface="Wingdings" charset="0"/>
              <a:buNone/>
              <a:defRPr sz="3200">
                <a:solidFill>
                  <a:srgbClr val="F1AB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10D86E55-6AD2-814B-BA4E-229281B310F3}" type="datetime1">
              <a:rPr lang="en-US" smtClean="0"/>
              <a:t>1/4/16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7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5BB1D3-3979-FE41-808E-964A334BB504}" type="datetime1">
              <a:rPr lang="en-US" smtClean="0"/>
              <a:t>1/4/16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6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E0B5DA-A37A-A54B-80F2-8333FA4F39DB}" type="datetime1">
              <a:rPr lang="en-US" smtClean="0"/>
              <a:t>1/4/16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034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15888"/>
            <a:ext cx="8281987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4213" y="1125538"/>
            <a:ext cx="8270875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042988" y="6381750"/>
            <a:ext cx="7272337" cy="358775"/>
          </a:xfrm>
        </p:spPr>
        <p:txBody>
          <a:bodyPr/>
          <a:lstStyle>
            <a:lvl1pPr>
              <a:defRPr/>
            </a:lvl1pPr>
          </a:lstStyle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0408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B39F91-2624-2A44-A249-D1191DFC9865}" type="datetime1">
              <a:rPr lang="en-US" smtClean="0"/>
              <a:t>1/4/16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0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C47F0-4012-A34B-B185-505D81243FB8}" type="datetime1">
              <a:rPr lang="en-US" smtClean="0"/>
              <a:t>1/4/16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4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3FBDC7-303A-CC45-A54B-9D590DB9A029}" type="datetime1">
              <a:rPr lang="en-US" smtClean="0"/>
              <a:t>1/4/16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65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ADC99E-3381-2748-9116-CD3CADBEED56}" type="datetime1">
              <a:rPr lang="en-US" smtClean="0"/>
              <a:t>1/4/16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2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5B5143-2F14-F148-B56A-B2238AFB7CBE}" type="datetime1">
              <a:rPr lang="en-US" smtClean="0"/>
              <a:t>1/4/16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8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A3D6F-A150-DD44-BA3E-6DB01A2844C4}" type="datetime1">
              <a:rPr lang="en-US" smtClean="0"/>
              <a:t>1/4/16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56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D846DE-E3CC-E44C-861B-0F5F05A1D8F9}" type="datetime1">
              <a:rPr lang="en-US" smtClean="0"/>
              <a:t>1/4/16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60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602A36-4272-5148-9576-8363F7BC6128}" type="datetime1">
              <a:rPr lang="en-US" smtClean="0"/>
              <a:t>1/4/16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4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openxmlformats.org/officeDocument/2006/relationships/image" Target="../media/image2.png"/><Relationship Id="rId16" Type="http://schemas.openxmlformats.org/officeDocument/2006/relationships/image" Target="../media/image3.png"/><Relationship Id="rId17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rgbClr val="204DB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27" name="Picture 41" descr="small_logo_inside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055" y="59764"/>
            <a:ext cx="1117004" cy="1005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432800" cy="762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 smtClean="0">
                <a:solidFill>
                  <a:schemeClr val="bg1"/>
                </a:solidFill>
                <a:cs typeface="+mn-cs"/>
              </a:defRPr>
            </a:lvl1pPr>
          </a:lstStyle>
          <a:p>
            <a:fld id="{3B0E7903-5929-A64C-BEE8-DC0D936B5A3C}" type="datetime1">
              <a:rPr lang="en-US" smtClean="0"/>
              <a:t>1/4/16</a:t>
            </a:fld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Blip>
          <a:blip r:embed="rId15"/>
        </a:buBlip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Blip>
          <a:blip r:embed="rId16"/>
        </a:buBlip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Blip>
          <a:blip r:embed="rId17"/>
        </a:buBlip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7"/>
        </a:buBlip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7"/>
        </a:buBlip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7"/>
        </a:buBlip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7"/>
        </a:buBlip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7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3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Relationship Id="rId3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CS203 – Advanced Computer Architecture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Technology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124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Effects of Technology Scaling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Scaling dimensions doubles device density</a:t>
            </a:r>
          </a:p>
          <a:p>
            <a:pPr lvl="1"/>
            <a:r>
              <a:rPr lang="en-US" dirty="0"/>
              <a:t>Frequency increases by 41%</a:t>
            </a:r>
          </a:p>
          <a:p>
            <a:pPr lvl="1"/>
            <a:r>
              <a:rPr lang="en-US" dirty="0"/>
              <a:t>Scaling voltage simultaneously keep the power constant</a:t>
            </a:r>
          </a:p>
          <a:p>
            <a:pPr lvl="1"/>
            <a:r>
              <a:rPr lang="en-US" dirty="0"/>
              <a:t>If voltage is not scaled then clock frequency can scale even faster but dynamic power grows!</a:t>
            </a:r>
          </a:p>
          <a:p>
            <a:pPr lvl="1"/>
            <a:r>
              <a:rPr lang="en-US" dirty="0"/>
              <a:t>Threshold voltage scaling causes gate leakage power growth!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39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Technology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Wire delays don’t scale like logic delays</a:t>
            </a:r>
          </a:p>
          <a:p>
            <a:pPr lvl="1"/>
            <a:r>
              <a:rPr lang="en-US" dirty="0" smtClean="0"/>
              <a:t>Processor structures must expand to support more instructions</a:t>
            </a:r>
          </a:p>
          <a:p>
            <a:pPr lvl="1"/>
            <a:r>
              <a:rPr lang="en-US" dirty="0" smtClean="0"/>
              <a:t>Thus wire delays dominate the cycle time; slow wires must be local</a:t>
            </a:r>
          </a:p>
          <a:p>
            <a:r>
              <a:rPr lang="en-US" dirty="0" smtClean="0"/>
              <a:t>Design complexity</a:t>
            </a:r>
          </a:p>
          <a:p>
            <a:pPr lvl="1"/>
            <a:r>
              <a:rPr lang="en-US" dirty="0" smtClean="0"/>
              <a:t>Processors are becoming so complex that a large fraction of the development of a processor or system is dedicated to verification</a:t>
            </a:r>
          </a:p>
          <a:p>
            <a:pPr lvl="1"/>
            <a:r>
              <a:rPr lang="en-US" dirty="0" smtClean="0"/>
              <a:t>Chip density is increasing much faster than the productivity of verification engineers (new tools, speed of systems)</a:t>
            </a:r>
          </a:p>
          <a:p>
            <a:r>
              <a:rPr lang="en-US" dirty="0" smtClean="0"/>
              <a:t>CMOS endpoint</a:t>
            </a:r>
          </a:p>
          <a:p>
            <a:pPr lvl="1"/>
            <a:r>
              <a:rPr lang="en-US" dirty="0" smtClean="0"/>
              <a:t>CMOS is rapidly reaching the limits of miniaturization</a:t>
            </a:r>
          </a:p>
          <a:p>
            <a:pPr lvl="1"/>
            <a:r>
              <a:rPr lang="en-US" dirty="0" smtClean="0"/>
              <a:t>Feature sizes will reach atomic dimensions in less than 15 years</a:t>
            </a:r>
          </a:p>
          <a:p>
            <a:r>
              <a:rPr lang="en-US" dirty="0" smtClean="0"/>
              <a:t>Options????</a:t>
            </a:r>
          </a:p>
          <a:p>
            <a:pPr lvl="1"/>
            <a:r>
              <a:rPr lang="en-US" dirty="0" smtClean="0"/>
              <a:t>Quantum computing</a:t>
            </a:r>
          </a:p>
          <a:p>
            <a:pPr lvl="1"/>
            <a:r>
              <a:rPr lang="en-US" dirty="0" smtClean="0"/>
              <a:t>Nanotechnology</a:t>
            </a:r>
          </a:p>
          <a:p>
            <a:pPr lvl="1"/>
            <a:r>
              <a:rPr lang="en-US" dirty="0" smtClean="0"/>
              <a:t>Analog computing</a:t>
            </a:r>
          </a:p>
          <a:p>
            <a:r>
              <a:rPr lang="en-US" dirty="0" smtClean="0"/>
              <a:t>Performance remains a critical design factor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58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and energy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170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Total power: dynamic + static (leakage) 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endParaRPr lang="en-US" dirty="0"/>
          </a:p>
          <a:p>
            <a:pPr marL="0" indent="0" algn="ctr">
              <a:buNone/>
            </a:pPr>
            <a:r>
              <a:rPr lang="en-US" dirty="0" err="1"/>
              <a:t>P</a:t>
            </a:r>
            <a:r>
              <a:rPr lang="en-US" baseline="-25000" dirty="0" err="1"/>
              <a:t>dynamic</a:t>
            </a:r>
            <a:r>
              <a:rPr lang="en-US" baseline="-25000" dirty="0"/>
              <a:t> </a:t>
            </a:r>
            <a:r>
              <a:rPr lang="en-US" dirty="0"/>
              <a:t>=</a:t>
            </a:r>
            <a:r>
              <a:rPr lang="en-US" baseline="-25000" dirty="0"/>
              <a:t> </a:t>
            </a:r>
            <a:r>
              <a:rPr lang="en-US" dirty="0">
                <a:latin typeface="Lucida Grande"/>
                <a:ea typeface="Lucida Grande"/>
                <a:cs typeface="Lucida Grande"/>
              </a:rPr>
              <a:t>αCV</a:t>
            </a:r>
            <a:r>
              <a:rPr lang="en-US" baseline="30000" dirty="0">
                <a:latin typeface="Lucida Grande"/>
                <a:ea typeface="Lucida Grande"/>
                <a:cs typeface="Lucida Grande"/>
              </a:rPr>
              <a:t>2</a:t>
            </a:r>
            <a:r>
              <a:rPr lang="en-US" dirty="0">
                <a:latin typeface="Lucida Grande"/>
                <a:ea typeface="Lucida Grande"/>
                <a:cs typeface="Lucida Grande"/>
              </a:rPr>
              <a:t>f</a:t>
            </a:r>
          </a:p>
          <a:p>
            <a:pPr marL="0" indent="0" algn="ctr">
              <a:buNone/>
            </a:pPr>
            <a:endParaRPr lang="en-US" dirty="0">
              <a:latin typeface="Lucida Grande"/>
              <a:ea typeface="Lucida Grande"/>
              <a:cs typeface="Lucida Grande"/>
            </a:endParaRPr>
          </a:p>
          <a:p>
            <a:pPr marL="0" indent="0" algn="ctr">
              <a:buNone/>
            </a:pPr>
            <a:r>
              <a:rPr lang="en-US" dirty="0" err="1"/>
              <a:t>P</a:t>
            </a:r>
            <a:r>
              <a:rPr lang="en-US" baseline="-25000" dirty="0" err="1"/>
              <a:t>static</a:t>
            </a:r>
            <a:r>
              <a:rPr lang="en-US" baseline="-25000" dirty="0"/>
              <a:t> </a:t>
            </a:r>
            <a:r>
              <a:rPr lang="en-US" dirty="0"/>
              <a:t>=</a:t>
            </a:r>
            <a:r>
              <a:rPr lang="en-US" baseline="-25000" dirty="0"/>
              <a:t> </a:t>
            </a:r>
            <a:r>
              <a:rPr lang="en-US" dirty="0" err="1"/>
              <a:t>VI</a:t>
            </a:r>
            <a:r>
              <a:rPr lang="en-US" baseline="-25000" dirty="0" err="1"/>
              <a:t>sub</a:t>
            </a:r>
            <a:r>
              <a:rPr lang="en-US" dirty="0">
                <a:latin typeface="Lucida Grande"/>
                <a:ea typeface="Lucida Grande"/>
                <a:cs typeface="Lucida Grande"/>
              </a:rPr>
              <a:t> ≈ </a:t>
            </a:r>
            <a:r>
              <a:rPr lang="en-US" dirty="0" err="1">
                <a:latin typeface="Lucida Grande"/>
                <a:ea typeface="Lucida Grande"/>
                <a:cs typeface="Lucida Grande"/>
              </a:rPr>
              <a:t>Ve</a:t>
            </a:r>
            <a:r>
              <a:rPr lang="en-US" baseline="30000" dirty="0" err="1">
                <a:latin typeface="Lucida Grande"/>
                <a:ea typeface="Lucida Grande"/>
                <a:cs typeface="Lucida Grande"/>
              </a:rPr>
              <a:t>-KVt</a:t>
            </a:r>
            <a:r>
              <a:rPr lang="en-US" baseline="30000" dirty="0">
                <a:latin typeface="Lucida Grande"/>
                <a:ea typeface="Lucida Grande"/>
                <a:cs typeface="Lucida Grande"/>
              </a:rPr>
              <a:t>/</a:t>
            </a:r>
            <a:r>
              <a:rPr lang="en-US" baseline="30000" dirty="0" smtClean="0">
                <a:latin typeface="Lucida Grande"/>
                <a:ea typeface="Lucida Grande"/>
                <a:cs typeface="Lucida Grande"/>
              </a:rPr>
              <a:t>T</a:t>
            </a:r>
            <a:br>
              <a:rPr lang="en-US" baseline="30000" dirty="0" smtClean="0">
                <a:latin typeface="Lucida Grande"/>
                <a:ea typeface="Lucida Grande"/>
                <a:cs typeface="Lucida Grande"/>
              </a:rPr>
            </a:br>
            <a:endParaRPr lang="en-US" dirty="0" smtClean="0"/>
          </a:p>
          <a:p>
            <a:r>
              <a:rPr lang="en-US" dirty="0" smtClean="0"/>
              <a:t>Power/energy are critical problems</a:t>
            </a:r>
          </a:p>
          <a:p>
            <a:pPr lvl="1"/>
            <a:r>
              <a:rPr lang="en-US" dirty="0" smtClean="0"/>
              <a:t>Power (immediate energy dissipation) must be dissipated</a:t>
            </a:r>
          </a:p>
          <a:p>
            <a:pPr lvl="2"/>
            <a:r>
              <a:rPr lang="en-US" dirty="0" smtClean="0"/>
              <a:t>Otherwise temperature goes up (affects performance, correctness and may possibly destroy the circuit, short term or long term)</a:t>
            </a:r>
          </a:p>
          <a:p>
            <a:pPr lvl="2"/>
            <a:r>
              <a:rPr lang="en-US" dirty="0" smtClean="0"/>
              <a:t>Effect on the supply of power to the chip</a:t>
            </a:r>
          </a:p>
          <a:p>
            <a:pPr lvl="1"/>
            <a:r>
              <a:rPr lang="en-US" dirty="0" smtClean="0"/>
              <a:t>Energy (depends on power and speed)</a:t>
            </a:r>
          </a:p>
          <a:p>
            <a:pPr lvl="2"/>
            <a:r>
              <a:rPr lang="en-US" dirty="0" smtClean="0"/>
              <a:t>Costly; global problem</a:t>
            </a:r>
          </a:p>
          <a:p>
            <a:pPr lvl="2"/>
            <a:r>
              <a:rPr lang="en-US" dirty="0" smtClean="0"/>
              <a:t>Battery operated devices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012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Power and Energy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Problem:  Get power in, get power out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Thermal Design Power (TDP)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Characterizes sustained power consumption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Used as target for power supply and cooling system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Lower than peak power, higher than average power consumption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Clock rate can be reduced dynamically to limit power consumption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Energy per task is often a better measurement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225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Dynamic power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P</a:t>
            </a:r>
            <a:r>
              <a:rPr lang="en-US" sz="2400" baseline="-25000" dirty="0" err="1"/>
              <a:t>dynamic</a:t>
            </a:r>
            <a:r>
              <a:rPr lang="en-US" sz="2400" baseline="-25000" dirty="0"/>
              <a:t> </a:t>
            </a:r>
            <a:r>
              <a:rPr lang="en-US" sz="2400" dirty="0"/>
              <a:t>=</a:t>
            </a:r>
            <a:r>
              <a:rPr lang="en-US" sz="2400" baseline="-25000" dirty="0"/>
              <a:t> </a:t>
            </a:r>
            <a:r>
              <a:rPr lang="en-US" sz="2000" dirty="0" smtClean="0">
                <a:latin typeface="Lucida Grande"/>
                <a:ea typeface="Lucida Grande"/>
                <a:cs typeface="Lucida Grande"/>
              </a:rPr>
              <a:t>α</a:t>
            </a:r>
            <a:r>
              <a:rPr lang="en-US" sz="2400" dirty="0" smtClean="0">
                <a:latin typeface="Lucida Grande"/>
                <a:ea typeface="Lucida Grande"/>
                <a:cs typeface="Lucida Grande"/>
              </a:rPr>
              <a:t>CV</a:t>
            </a:r>
            <a:r>
              <a:rPr lang="en-US" sz="2400" baseline="30000" dirty="0" smtClean="0">
                <a:latin typeface="Lucida Grande"/>
                <a:ea typeface="Lucida Grande"/>
                <a:cs typeface="Lucida Grande"/>
              </a:rPr>
              <a:t>2</a:t>
            </a:r>
            <a:r>
              <a:rPr lang="en-US" sz="2400" dirty="0" smtClean="0">
                <a:latin typeface="Lucida Grande"/>
                <a:ea typeface="Lucida Grande"/>
                <a:cs typeface="Lucida Grande"/>
              </a:rPr>
              <a:t>f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Lucida Grande"/>
                <a:ea typeface="Lucida Grande"/>
                <a:cs typeface="Lucida Grande"/>
              </a:rPr>
              <a:t>α = fraction of clock period where output 0 </a:t>
            </a:r>
            <a:r>
              <a:rPr lang="en-US" sz="2000" dirty="0" smtClean="0">
                <a:latin typeface="Lucida Grande"/>
                <a:ea typeface="Lucida Grande"/>
                <a:cs typeface="Lucida Grande"/>
                <a:sym typeface="Wingdings"/>
              </a:rPr>
              <a:t> 1</a:t>
            </a:r>
            <a:r>
              <a:rPr lang="en-US" sz="2000" dirty="0" smtClean="0">
                <a:latin typeface="Lucida Grande"/>
                <a:ea typeface="Lucida Grande"/>
                <a:cs typeface="Lucida Grande"/>
              </a:rPr>
              <a:t> (at most ½)</a:t>
            </a:r>
            <a:endParaRPr lang="en-US" sz="2400" dirty="0" smtClean="0">
              <a:latin typeface="Lucida Grande"/>
              <a:ea typeface="Lucida Grande"/>
              <a:cs typeface="Lucida Grande"/>
            </a:endParaRPr>
          </a:p>
          <a:p>
            <a:pPr lvl="1">
              <a:lnSpc>
                <a:spcPct val="90000"/>
              </a:lnSpc>
            </a:pPr>
            <a:endParaRPr lang="en-US" sz="2400" dirty="0">
              <a:latin typeface="Lucida Grande"/>
              <a:ea typeface="Lucida Grande"/>
              <a:cs typeface="Lucida Grande"/>
            </a:endParaRP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Lucida Grande"/>
              <a:ea typeface="Lucida Grande"/>
              <a:cs typeface="Lucida Grande"/>
            </a:endParaRPr>
          </a:p>
          <a:p>
            <a:pPr lvl="1">
              <a:lnSpc>
                <a:spcPct val="90000"/>
              </a:lnSpc>
            </a:pPr>
            <a:endParaRPr lang="en-US" sz="2400" dirty="0">
              <a:latin typeface="Lucida Grande"/>
              <a:ea typeface="Lucida Grande"/>
              <a:cs typeface="Lucida Grande"/>
            </a:endParaRP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Lucida Grande"/>
              <a:ea typeface="Lucida Grande"/>
              <a:cs typeface="Lucida Grande"/>
            </a:endParaRP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Lucida Grande"/>
              <a:ea typeface="Lucida Grande"/>
              <a:cs typeface="Lucida Grande"/>
            </a:endParaRPr>
          </a:p>
          <a:p>
            <a:pPr lvl="1">
              <a:lnSpc>
                <a:spcPct val="90000"/>
              </a:lnSpc>
            </a:pPr>
            <a:endParaRPr lang="en-US" sz="2400" dirty="0">
              <a:latin typeface="Lucida Grande"/>
              <a:ea typeface="Lucida Grande"/>
              <a:cs typeface="Lucida Grande"/>
            </a:endParaRPr>
          </a:p>
          <a:p>
            <a:pPr lvl="1">
              <a:lnSpc>
                <a:spcPct val="90000"/>
              </a:lnSpc>
            </a:pPr>
            <a:endParaRPr lang="en-US" sz="2400" dirty="0">
              <a:latin typeface="Lucida Grande"/>
              <a:ea typeface="Lucida Grande"/>
              <a:cs typeface="Lucida Grande"/>
            </a:endParaRP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Lucida Grande"/>
              <a:ea typeface="Lucida Grande"/>
              <a:cs typeface="Lucida Grande"/>
            </a:endParaRPr>
          </a:p>
          <a:p>
            <a:pPr>
              <a:lnSpc>
                <a:spcPct val="90000"/>
              </a:lnSpc>
            </a:pPr>
            <a:endParaRPr lang="en-US" sz="2400" dirty="0">
              <a:latin typeface="Lucida Grande"/>
              <a:ea typeface="Lucida Grande"/>
              <a:cs typeface="Lucida Grande"/>
            </a:endParaRPr>
          </a:p>
          <a:p>
            <a:pPr>
              <a:lnSpc>
                <a:spcPct val="90000"/>
              </a:lnSpc>
            </a:pPr>
            <a:r>
              <a:rPr lang="en-US" sz="2800" dirty="0" smtClean="0"/>
              <a:t>Dynamic energy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Transistor switch from 0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sz="2400" dirty="0" smtClean="0"/>
              <a:t> 1 or 1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sz="2400" dirty="0" smtClean="0"/>
              <a:t> 0</a:t>
            </a:r>
          </a:p>
          <a:p>
            <a:pPr lvl="1">
              <a:lnSpc>
                <a:spcPct val="90000"/>
              </a:lnSpc>
            </a:pPr>
            <a:r>
              <a:rPr lang="en-US" sz="2400" dirty="0" err="1" smtClean="0"/>
              <a:t>E</a:t>
            </a:r>
            <a:r>
              <a:rPr lang="en-US" sz="2400" baseline="-25000" dirty="0" err="1" smtClean="0"/>
              <a:t>dynamic</a:t>
            </a:r>
            <a:r>
              <a:rPr lang="en-US" sz="2400" baseline="-25000" dirty="0" smtClean="0"/>
              <a:t> </a:t>
            </a:r>
            <a:r>
              <a:rPr lang="en-US" sz="2400" dirty="0"/>
              <a:t>=</a:t>
            </a:r>
            <a:r>
              <a:rPr lang="en-US" sz="2400" baseline="-25000" dirty="0"/>
              <a:t> </a:t>
            </a:r>
            <a:r>
              <a:rPr lang="en-US" sz="2000" dirty="0">
                <a:latin typeface="Lucida Grande"/>
                <a:ea typeface="Lucida Grande"/>
                <a:cs typeface="Lucida Grande"/>
              </a:rPr>
              <a:t>α</a:t>
            </a:r>
            <a:r>
              <a:rPr lang="en-US" sz="2400" dirty="0" smtClean="0">
                <a:latin typeface="Lucida Grande"/>
                <a:ea typeface="Lucida Grande"/>
                <a:cs typeface="Lucida Grande"/>
              </a:rPr>
              <a:t>CV</a:t>
            </a:r>
            <a:r>
              <a:rPr lang="en-US" sz="2400" baseline="30000" dirty="0" smtClean="0">
                <a:latin typeface="Lucida Grande"/>
                <a:ea typeface="Lucida Grande"/>
                <a:cs typeface="Lucida Grande"/>
              </a:rPr>
              <a:t>2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Reducing clock rate reduces power, not energy</a:t>
            </a:r>
            <a:endParaRPr lang="en-US" dirty="0" smtClean="0"/>
          </a:p>
        </p:txBody>
      </p:sp>
      <p:pic>
        <p:nvPicPr>
          <p:cNvPr id="4" name="Picture 3" descr="Screen shot 2010-09-01 at 1.11.53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6226" y="2031995"/>
            <a:ext cx="5923279" cy="2794000"/>
          </a:xfrm>
          <a:prstGeom prst="rect">
            <a:avLst/>
          </a:prstGeom>
        </p:spPr>
      </p:pic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Energy and Power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680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1412776"/>
            <a:ext cx="5909435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Power Trends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25538"/>
            <a:ext cx="3024335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Intel 80386 consumed ~ 2 W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3.3 GHz Intel Core i7 consumes 130 W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Heat must be dissipated from 1.5 x 1.5 cm chip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This is the limit of what can be cooled by air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80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multi-core?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</a:t>
            </a:r>
            <a:r>
              <a:rPr lang="en-US" baseline="-25000" dirty="0" err="1"/>
              <a:t>dynamic</a:t>
            </a:r>
            <a:r>
              <a:rPr lang="en-US" baseline="-25000" dirty="0"/>
              <a:t> </a:t>
            </a:r>
            <a:r>
              <a:rPr lang="en-US" dirty="0"/>
              <a:t>=</a:t>
            </a:r>
            <a:r>
              <a:rPr lang="en-US" baseline="-25000" dirty="0"/>
              <a:t> </a:t>
            </a:r>
            <a:r>
              <a:rPr lang="en-US" dirty="0" smtClean="0">
                <a:latin typeface="Lucida Grande"/>
                <a:ea typeface="Lucida Grande"/>
                <a:cs typeface="Lucida Grande"/>
              </a:rPr>
              <a:t>αCV</a:t>
            </a:r>
            <a:r>
              <a:rPr lang="en-US" baseline="30000" dirty="0" smtClean="0">
                <a:latin typeface="Lucida Grande"/>
                <a:ea typeface="Lucida Grande"/>
                <a:cs typeface="Lucida Grande"/>
              </a:rPr>
              <a:t>2</a:t>
            </a:r>
            <a:r>
              <a:rPr lang="en-US" dirty="0" smtClean="0">
                <a:latin typeface="Lucida Grande"/>
                <a:ea typeface="Lucida Grande"/>
                <a:cs typeface="Lucida Grande"/>
              </a:rPr>
              <a:t>f</a:t>
            </a:r>
          </a:p>
          <a:p>
            <a:endParaRPr lang="en-US" dirty="0" smtClean="0"/>
          </a:p>
          <a:p>
            <a:r>
              <a:rPr lang="en-US" dirty="0" smtClean="0"/>
              <a:t>Dynamic </a:t>
            </a:r>
            <a:r>
              <a:rPr lang="en-US" dirty="0"/>
              <a:t>power favors parallel processing over higher clock rate</a:t>
            </a:r>
          </a:p>
          <a:p>
            <a:pPr lvl="1"/>
            <a:r>
              <a:rPr lang="en-US" dirty="0"/>
              <a:t>Dynamic power roughly proportional to </a:t>
            </a:r>
            <a:r>
              <a:rPr lang="en-US" dirty="0" smtClean="0"/>
              <a:t>f</a:t>
            </a:r>
            <a:r>
              <a:rPr lang="en-US" baseline="30000" dirty="0" smtClean="0"/>
              <a:t>3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/>
              <a:t>Take a proc. and replicate it 4 times: 4x speedup &amp; 4x power</a:t>
            </a:r>
          </a:p>
          <a:p>
            <a:pPr lvl="1"/>
            <a:r>
              <a:rPr lang="en-US" dirty="0"/>
              <a:t>Take a </a:t>
            </a:r>
            <a:r>
              <a:rPr lang="en-US" dirty="0" err="1"/>
              <a:t>proc</a:t>
            </a:r>
            <a:r>
              <a:rPr lang="en-US" dirty="0"/>
              <a:t> and clock it 4 times faster: 4x speedup but 64x dynamic power!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590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Example of  quantifying power </a:t>
            </a:r>
          </a:p>
        </p:txBody>
      </p:sp>
      <p:sp>
        <p:nvSpPr>
          <p:cNvPr id="18436" name="AutoShape 1027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Suppose 15% reduction in voltage results in a 15% reduction in frequency. What is impact on dynamic power?</a:t>
            </a:r>
          </a:p>
        </p:txBody>
      </p:sp>
      <p:graphicFrame>
        <p:nvGraphicFramePr>
          <p:cNvPr id="18434" name="Object 2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647700" y="2632075"/>
          <a:ext cx="8007350" cy="160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3" imgW="4737496" imgH="965597" progId="Equation.3">
                  <p:embed/>
                </p:oleObj>
              </mc:Choice>
              <mc:Fallback>
                <p:oleObj name="Equation" r:id="rId3" imgW="4737496" imgH="96559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2632075"/>
                        <a:ext cx="8007350" cy="160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880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AutoShape 10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Because leakage current flows even when a transistor is off, now static power important too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Leakage current increases in processors with smaller transistor sizes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Increasing the number of transistors increases power even if they are turned off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Very low power systems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gate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voltage to inactive modules to control loss due to leakage</a:t>
            </a:r>
          </a:p>
          <a:p>
            <a:pPr lvl="1">
              <a:buFontTx/>
              <a:buNone/>
            </a:pP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703263" y="2755900"/>
            <a:ext cx="8002587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0"/>
              </a:spcBef>
            </a:pPr>
            <a:endParaRPr lang="en-US" sz="2400" b="0">
              <a:solidFill>
                <a:schemeClr val="bg2"/>
              </a:solidFill>
              <a:latin typeface="Times New Roman" charset="0"/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851953"/>
              </p:ext>
            </p:extLst>
          </p:nvPr>
        </p:nvGraphicFramePr>
        <p:xfrm>
          <a:off x="2278479" y="2393950"/>
          <a:ext cx="4352509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3" imgW="2032396" imgH="228997" progId="Equation.3">
                  <p:embed/>
                </p:oleObj>
              </mc:Choice>
              <mc:Fallback>
                <p:oleObj name="Equation" r:id="rId3" imgW="2032396" imgH="22899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479" y="2393950"/>
                        <a:ext cx="4352509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Static Power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070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Trends in Technology - Density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Integrated circuit technology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Transistor density:  35%/year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Die size:  10-20%/year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Integration overall:  40-55%/year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400" dirty="0"/>
              <a:t>DRAM capacity:  25-40%/year (slowing)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Flash capacity:  50-60%/year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15-20X cheaper/bit than DRAM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Magnetic disk technology:  40%/year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15-25X cheaper/bit then Flash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300-500X cheaper/bit than </a:t>
            </a:r>
            <a:r>
              <a:rPr lang="en-US" sz="2000" dirty="0" smtClean="0"/>
              <a:t>DRAM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62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Reducing Power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Techniques for reducing power: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Do nothing well (Idle low power modes)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Dynamic Voltage-Frequency Scaling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Low power state for DRAM, disks</a:t>
            </a:r>
          </a:p>
          <a:p>
            <a:pPr lvl="1">
              <a:lnSpc>
                <a:spcPct val="90000"/>
              </a:lnSpc>
            </a:pPr>
            <a:r>
              <a:rPr lang="en-US" dirty="0" err="1" smtClean="0"/>
              <a:t>Overclocking</a:t>
            </a:r>
            <a:r>
              <a:rPr lang="en-US" dirty="0" smtClean="0"/>
              <a:t>, turning off cores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615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05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Trends in Cost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Cost driven down by learning curve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Yield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DRAM:  price closely tracks cost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Microprocessors:  price depends on volume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10% less for each doubling of volume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413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Integrated Circuit Cost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Integrated circuit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  <a:buNone/>
            </a:pPr>
            <a:endParaRPr lang="en-US" sz="2000" dirty="0" smtClean="0"/>
          </a:p>
          <a:p>
            <a:pPr>
              <a:lnSpc>
                <a:spcPct val="90000"/>
              </a:lnSpc>
            </a:pPr>
            <a:endParaRPr lang="en-US" sz="11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Defects per unit area = 0.016-0.057 defects per square cm (2010)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N = process-complexity factor = 11.5-15.5 (40 nm, 2010)</a:t>
            </a:r>
          </a:p>
        </p:txBody>
      </p:sp>
      <p:sp>
        <p:nvSpPr>
          <p:cNvPr id="5099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59" name="Rectangle 7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099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996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8948" y="1725466"/>
            <a:ext cx="65722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956" y="2499327"/>
            <a:ext cx="30861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28588" y="2412125"/>
            <a:ext cx="468630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71872" y="3362028"/>
            <a:ext cx="47529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63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99" y="228600"/>
            <a:ext cx="8449733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Bandwidth and Latency Trends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Bandwidth or throughput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Total work done in a given time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10,000-25,000X improvement for processors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300-1200X improvement for memory and disks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Latency or response time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Time between start and completion of an event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30-80X improvement for processors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6-8X improvement for memory and disks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485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79053"/>
            <a:ext cx="8281987" cy="701675"/>
          </a:xfrm>
        </p:spPr>
        <p:txBody>
          <a:bodyPr>
            <a:normAutofit/>
          </a:bodyPr>
          <a:lstStyle/>
          <a:p>
            <a:r>
              <a:rPr lang="en-US" dirty="0" smtClean="0"/>
              <a:t>Bandwidth and Latency</a:t>
            </a:r>
            <a:endParaRPr lang="en-GB" dirty="0"/>
          </a:p>
        </p:txBody>
      </p:sp>
      <p:sp>
        <p:nvSpPr>
          <p:cNvPr id="483336" name="Text Box 8"/>
          <p:cNvSpPr txBox="1">
            <a:spLocks noChangeArrowheads="1"/>
          </p:cNvSpPr>
          <p:nvPr/>
        </p:nvSpPr>
        <p:spPr bwMode="auto">
          <a:xfrm>
            <a:off x="1437914" y="5805264"/>
            <a:ext cx="5798382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 smtClean="0">
                <a:solidFill>
                  <a:srgbClr val="000066"/>
                </a:solidFill>
                <a:latin typeface="Arial" charset="0"/>
              </a:rPr>
              <a:t>Log-log plot of bandwidth and latency milestones</a:t>
            </a:r>
            <a:endParaRPr lang="en-GB" sz="2000" dirty="0">
              <a:solidFill>
                <a:srgbClr val="000066"/>
              </a:solidFill>
              <a:latin typeface="Arial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5840" y="980728"/>
            <a:ext cx="5486400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89915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Transistors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607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Transistors and Wires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Feature size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Minimum size of transistor or wire in x or y dimension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10 microns in 1971 to .032 microns in 2011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32nm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22nm (‘12) </a:t>
            </a:r>
            <a:r>
              <a:rPr lang="en-US" dirty="0" smtClean="0">
                <a:sym typeface="Wingdings"/>
              </a:rPr>
              <a:t> 14nm (‘14)  10nm (?)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Transistor performance scales linearly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Wire delay does not improve with feature size!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Integration density scales </a:t>
            </a:r>
            <a:r>
              <a:rPr lang="en-US" dirty="0" err="1" smtClean="0"/>
              <a:t>quadratically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907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Technology Scaling</a:t>
            </a:r>
            <a:endParaRPr lang="en-US" dirty="0"/>
          </a:p>
        </p:txBody>
      </p:sp>
      <p:pic>
        <p:nvPicPr>
          <p:cNvPr id="4" name="Content Placeholder 54" descr="Screen shot 2010-07-16 at 1.27.57 PM.png"/>
          <p:cNvPicPr>
            <a:picLocks noChangeAspect="1"/>
          </p:cNvPicPr>
          <p:nvPr/>
        </p:nvPicPr>
        <p:blipFill>
          <a:blip r:embed="rId2"/>
          <a:srcRect t="-15942" b="-15942"/>
          <a:stretch>
            <a:fillRect/>
          </a:stretch>
        </p:blipFill>
        <p:spPr>
          <a:xfrm>
            <a:off x="261777" y="1826745"/>
            <a:ext cx="4987925" cy="2743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5693" y="1766413"/>
            <a:ext cx="3200400" cy="3238500"/>
          </a:xfrm>
          <a:prstGeom prst="rect">
            <a:avLst/>
          </a:prstGeom>
        </p:spPr>
      </p:pic>
      <p:sp>
        <p:nvSpPr>
          <p:cNvPr id="6" name="TextBox 60"/>
          <p:cNvSpPr txBox="1">
            <a:spLocks noChangeArrowheads="1"/>
          </p:cNvSpPr>
          <p:nvPr/>
        </p:nvSpPr>
        <p:spPr bwMode="auto">
          <a:xfrm>
            <a:off x="332901" y="4960876"/>
            <a:ext cx="5733301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/>
              <a:t>Moore’s Law:</a:t>
            </a:r>
          </a:p>
          <a:p>
            <a:r>
              <a:rPr lang="en-US" sz="2400" dirty="0"/>
              <a:t>All these features scale by 1/S,</a:t>
            </a:r>
          </a:p>
          <a:p>
            <a:r>
              <a:rPr lang="en-US" sz="2400" dirty="0"/>
              <a:t>S=SQRT(2) every 2 years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88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Moore’s Law</a:t>
            </a:r>
            <a:endParaRPr lang="en-US" dirty="0"/>
          </a:p>
        </p:txBody>
      </p:sp>
      <p:pic>
        <p:nvPicPr>
          <p:cNvPr id="5" name="Picture 4" descr="Transistor_Count_and_Moore's_Law_-_2011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167" y="889002"/>
            <a:ext cx="6426200" cy="577554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286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of Scaling on Characteristics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8184903"/>
              </p:ext>
            </p:extLst>
          </p:nvPr>
        </p:nvGraphicFramePr>
        <p:xfrm>
          <a:off x="457200" y="1600200"/>
          <a:ext cx="8229600" cy="3886199"/>
        </p:xfrm>
        <a:graphic>
          <a:graphicData uri="http://schemas.openxmlformats.org/drawingml/2006/table">
            <a:tbl>
              <a:tblPr firstRow="1" bandRow="1"/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Device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Characteristics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Feature Dependence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Scaling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Transistor Gain (</a:t>
                      </a:r>
                      <a:r>
                        <a:rPr lang="en-US" dirty="0" err="1" smtClean="0"/>
                        <a:t>β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W/(L. </a:t>
                      </a:r>
                      <a:r>
                        <a:rPr lang="en-US" dirty="0" err="1" smtClean="0"/>
                        <a:t>t</a:t>
                      </a:r>
                      <a:r>
                        <a:rPr lang="en-US" baseline="-25000" dirty="0" err="1" smtClean="0"/>
                        <a:t>ox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Current (I</a:t>
                      </a:r>
                      <a:r>
                        <a:rPr lang="en-US" baseline="-25000" dirty="0" smtClean="0"/>
                        <a:t>ds</a:t>
                      </a:r>
                      <a:r>
                        <a:rPr lang="en-US" dirty="0" smtClean="0"/>
                        <a:t>)</a:t>
                      </a:r>
                      <a:endParaRPr lang="en-US" baseline="-250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β(V</a:t>
                      </a:r>
                      <a:r>
                        <a:rPr lang="en-US" baseline="-25000" dirty="0" smtClean="0"/>
                        <a:t>dd</a:t>
                      </a:r>
                      <a:r>
                        <a:rPr lang="en-US" baseline="0" dirty="0" smtClean="0"/>
                        <a:t>-</a:t>
                      </a:r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th</a:t>
                      </a:r>
                      <a:r>
                        <a:rPr lang="en-US" dirty="0" smtClean="0"/>
                        <a:t>)</a:t>
                      </a:r>
                      <a:r>
                        <a:rPr lang="en-US" baseline="30000" dirty="0" smtClean="0"/>
                        <a:t>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aseline="-25000" dirty="0" smtClean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Resistance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V</a:t>
                      </a:r>
                      <a:r>
                        <a:rPr lang="en-US" baseline="-25000" dirty="0" smtClean="0"/>
                        <a:t>dd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dirty="0" smtClean="0"/>
                        <a:t>I</a:t>
                      </a:r>
                      <a:r>
                        <a:rPr lang="en-US" baseline="-25000" dirty="0" smtClean="0"/>
                        <a:t>ds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Gate Capacitance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(W.L)/</a:t>
                      </a:r>
                      <a:r>
                        <a:rPr lang="en-US" dirty="0" err="1" smtClean="0"/>
                        <a:t>t</a:t>
                      </a:r>
                      <a:r>
                        <a:rPr lang="en-US" baseline="-25000" dirty="0" err="1" smtClean="0"/>
                        <a:t>ox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1/S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Gate delay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R.C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1/S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Clock</a:t>
                      </a:r>
                      <a:r>
                        <a:rPr lang="en-US" baseline="0" dirty="0" smtClean="0"/>
                        <a:t> Frequency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1/(R.C)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Circuit</a:t>
                      </a:r>
                      <a:r>
                        <a:rPr lang="en-US" baseline="0" dirty="0" smtClean="0"/>
                        <a:t> Area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W.L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1/S</a:t>
                      </a:r>
                      <a:r>
                        <a:rPr lang="en-US" baseline="30000" dirty="0" smtClean="0"/>
                        <a:t>2</a:t>
                      </a:r>
                      <a:endParaRPr lang="en-US" baseline="300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Wire Resistance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1/(w.h)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S</a:t>
                      </a:r>
                      <a:r>
                        <a:rPr lang="en-US" baseline="30000" dirty="0" smtClean="0"/>
                        <a:t>2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Wire Capacitance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err="1" smtClean="0"/>
                        <a:t>h/s</a:t>
                      </a:r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 smtClean="0"/>
                        <a:t>1</a:t>
                      </a:r>
                      <a:endParaRPr lang="en-US" baseline="30000" dirty="0" smtClean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789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UCRTemplate4">
  <a:themeElements>
    <a:clrScheme name="UCRTemplate4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UCRTemplate4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UCRTemplate4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RTemplate4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UCRTemplate_custom.pot</Template>
  <TotalTime>5430</TotalTime>
  <Words>1074</Words>
  <Application>Microsoft Macintosh PowerPoint</Application>
  <PresentationFormat>On-screen Show (4:3)</PresentationFormat>
  <Paragraphs>236</Paragraphs>
  <Slides>23</Slides>
  <Notes>8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UCRTemplate4</vt:lpstr>
      <vt:lpstr>Equation</vt:lpstr>
      <vt:lpstr>CS203 – Advanced Computer Architecture</vt:lpstr>
      <vt:lpstr>Trends in Technology - Density</vt:lpstr>
      <vt:lpstr>Bandwidth and Latency Trends</vt:lpstr>
      <vt:lpstr>Bandwidth and Latency</vt:lpstr>
      <vt:lpstr>Transistors</vt:lpstr>
      <vt:lpstr>Transistors and Wires</vt:lpstr>
      <vt:lpstr>Technology Scaling</vt:lpstr>
      <vt:lpstr>Moore’s Law</vt:lpstr>
      <vt:lpstr>Impact of Scaling on Characteristics</vt:lpstr>
      <vt:lpstr>Effects of Technology Scaling</vt:lpstr>
      <vt:lpstr>Technology Trends</vt:lpstr>
      <vt:lpstr>Power and energy</vt:lpstr>
      <vt:lpstr>Power</vt:lpstr>
      <vt:lpstr>Power and Energy</vt:lpstr>
      <vt:lpstr>Dynamic Energy and Power</vt:lpstr>
      <vt:lpstr>Power Trends</vt:lpstr>
      <vt:lpstr>Why multi-core?</vt:lpstr>
      <vt:lpstr>Example of  quantifying power </vt:lpstr>
      <vt:lpstr>Static Power</vt:lpstr>
      <vt:lpstr>Reducing Power</vt:lpstr>
      <vt:lpstr>Cost</vt:lpstr>
      <vt:lpstr>Trends in Cost</vt:lpstr>
      <vt:lpstr>Integrated Circuit Cost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Daniel</cp:lastModifiedBy>
  <cp:revision>46</cp:revision>
  <dcterms:created xsi:type="dcterms:W3CDTF">2015-12-30T09:03:10Z</dcterms:created>
  <dcterms:modified xsi:type="dcterms:W3CDTF">2016-01-05T06:05:50Z</dcterms:modified>
</cp:coreProperties>
</file>