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2.xml" ContentType="application/vnd.openxmlformats-officedocument.presentationml.notesSlide+xml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70" r:id="rId3"/>
    <p:sldId id="272" r:id="rId4"/>
    <p:sldId id="271" r:id="rId5"/>
    <p:sldId id="273" r:id="rId6"/>
    <p:sldId id="274" r:id="rId7"/>
    <p:sldId id="275" r:id="rId8"/>
    <p:sldId id="276" r:id="rId9"/>
    <p:sldId id="261" r:id="rId10"/>
    <p:sldId id="257" r:id="rId11"/>
    <p:sldId id="258" r:id="rId12"/>
    <p:sldId id="259" r:id="rId13"/>
    <p:sldId id="262" r:id="rId14"/>
    <p:sldId id="260" r:id="rId15"/>
    <p:sldId id="263" r:id="rId16"/>
    <p:sldId id="268" r:id="rId17"/>
    <p:sldId id="265" r:id="rId18"/>
    <p:sldId id="264" r:id="rId19"/>
    <p:sldId id="266" r:id="rId20"/>
    <p:sldId id="267" r:id="rId21"/>
    <p:sldId id="269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C1EC70A-8A72-034D-ACB4-BBE8187CC1C4}">
          <p14:sldIdLst>
            <p14:sldId id="256"/>
          </p14:sldIdLst>
        </p14:section>
        <p14:section name="Performance Trends" id="{D67AF009-65B3-494D-AECE-6870CA409362}">
          <p14:sldIdLst>
            <p14:sldId id="270"/>
            <p14:sldId id="272"/>
            <p14:sldId id="271"/>
            <p14:sldId id="273"/>
            <p14:sldId id="274"/>
            <p14:sldId id="275"/>
            <p14:sldId id="276"/>
          </p14:sldIdLst>
        </p14:section>
        <p14:section name="Measuring Performance" id="{2FA31CE5-BBF5-3048-9A1A-BC7C10D9C978}">
          <p14:sldIdLst>
            <p14:sldId id="261"/>
            <p14:sldId id="257"/>
            <p14:sldId id="258"/>
            <p14:sldId id="259"/>
          </p14:sldIdLst>
        </p14:section>
        <p14:section name="Benchmarks" id="{106B2575-721C-B740-BE9E-1250270CB79A}">
          <p14:sldIdLst>
            <p14:sldId id="262"/>
            <p14:sldId id="260"/>
            <p14:sldId id="263"/>
            <p14:sldId id="268"/>
          </p14:sldIdLst>
        </p14:section>
        <p14:section name="Principles of Computer Design" id="{025EE5E0-7963-2540-BEC7-B9955364CE90}">
          <p14:sldIdLst>
            <p14:sldId id="265"/>
            <p14:sldId id="264"/>
            <p14:sldId id="266"/>
            <p14:sldId id="267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4FB3"/>
    <a:srgbClr val="EA9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18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Relationship Id="rId2" Type="http://schemas.openxmlformats.org/officeDocument/2006/relationships/image" Target="../media/image23.emf"/><Relationship Id="rId3" Type="http://schemas.openxmlformats.org/officeDocument/2006/relationships/image" Target="../media/image2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5E1E6-B388-854A-871A-F410DFA16DE9}" type="datetimeFigureOut">
              <a:rPr lang="en-US" smtClean="0"/>
              <a:t>1/20/16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E9CD4-197F-4F40-8589-60F84AAB0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324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A2BEC-5DCF-B74E-9F74-1999361AA18B}" type="datetimeFigureOut">
              <a:rPr lang="en-US" smtClean="0"/>
              <a:t>1/20/16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FF544-3B26-184B-8E3E-D76FB84FC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082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1.19 curve corresponds to process improvements alone.</a:t>
            </a:r>
            <a:r>
              <a:rPr lang="en-US" baseline="0" dirty="0" smtClean="0"/>
              <a:t> All other improvement due to architecture and circuits.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4FF544-3B26-184B-8E3E-D76FB84FCC0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650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Geometric mean of speedup comparison are independent of reference</a:t>
            </a:r>
            <a:r>
              <a:rPr lang="en-US" baseline="0" dirty="0" smtClean="0"/>
              <a:t> machine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4FF544-3B26-184B-8E3E-D76FB84FCC0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946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3" descr="full_blue_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00400" y="381000"/>
            <a:ext cx="5562600" cy="2743200"/>
          </a:xfrm>
          <a:noFill/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276600"/>
            <a:ext cx="5562600" cy="2362200"/>
          </a:xfrm>
        </p:spPr>
        <p:txBody>
          <a:bodyPr/>
          <a:lstStyle>
            <a:lvl1pPr marL="0" indent="0">
              <a:buFont typeface="Wingdings" charset="0"/>
              <a:buNone/>
              <a:defRPr sz="3200">
                <a:solidFill>
                  <a:srgbClr val="F1AB0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F9B95B35-0D17-4741-B451-5C93330B1713}" type="datetime1">
              <a:rPr lang="en-US" smtClean="0"/>
              <a:t>1/20/16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172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402B14-1E9F-214B-B3AB-3F4BA5049712}" type="datetime1">
              <a:rPr lang="en-US" smtClean="0"/>
              <a:t>1/20/16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6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9B369B-E070-EE45-ABD7-FD4376224AB6}" type="datetime1">
              <a:rPr lang="en-US" smtClean="0"/>
              <a:t>1/20/16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10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0976FB-97CC-264D-98AE-D8A60E68692E}" type="datetime1">
              <a:rPr lang="en-US" smtClean="0"/>
              <a:t>1/20/16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09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05D3F6-B18C-1443-9C10-ED107BEFDDB9}" type="datetime1">
              <a:rPr lang="en-US" smtClean="0"/>
              <a:t>1/20/16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846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70A6E1-D31C-AA45-B7A3-DC83FF74E453}" type="datetime1">
              <a:rPr lang="en-US" smtClean="0"/>
              <a:t>1/20/16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65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03EC3C-DACA-7243-B268-F534611C1DD1}" type="datetime1">
              <a:rPr lang="en-US" smtClean="0"/>
              <a:t>1/20/16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2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059374-8DED-C841-87BA-472C10B09F41}" type="datetime1">
              <a:rPr lang="en-US" smtClean="0"/>
              <a:t>1/20/16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387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E28E68-9E9A-DF48-AF81-DE6AE9289ED5}" type="datetime1">
              <a:rPr lang="en-US" smtClean="0"/>
              <a:t>1/20/16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356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BBA9E-D741-1047-9757-CA8D8288A6C4}" type="datetime1">
              <a:rPr lang="en-US" smtClean="0"/>
              <a:t>1/20/16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60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B94D98-11C7-4846-9516-1046CB8BC6A3}" type="datetime1">
              <a:rPr lang="en-US" smtClean="0"/>
              <a:t>1/20/16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848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rgbClr val="204DB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27" name="Picture 41" descr="small_logo_insid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0025" y="0"/>
            <a:ext cx="1323975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199" y="228600"/>
            <a:ext cx="8492565" cy="762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 smtClean="0">
                <a:solidFill>
                  <a:schemeClr val="bg1"/>
                </a:solidFill>
                <a:cs typeface="+mn-cs"/>
              </a:defRPr>
            </a:lvl1pPr>
          </a:lstStyle>
          <a:p>
            <a:fld id="{F8FC7CD3-9B30-EC46-9924-517BFBFCFD4F}" type="datetime1">
              <a:rPr lang="en-US" smtClean="0"/>
              <a:t>1/20/16</a:t>
            </a:fld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0"/>
        <a:buBlip>
          <a:blip r:embed="rId14"/>
        </a:buBlip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Blip>
          <a:blip r:embed="rId15"/>
        </a:buBlip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0"/>
        <a:buBlip>
          <a:blip r:embed="rId16"/>
        </a:buBlip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0"/>
        <a:buBlip>
          <a:blip r:embed="rId15"/>
        </a:buBlip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oleObject" Target="../embeddings/oleObject1.bin"/><Relationship Id="rId7" Type="http://schemas.openxmlformats.org/officeDocument/2006/relationships/image" Target="../media/image8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4" Type="http://schemas.openxmlformats.org/officeDocument/2006/relationships/image" Target="../media/image18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16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16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4" Type="http://schemas.openxmlformats.org/officeDocument/2006/relationships/image" Target="../media/image21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22.emf"/><Relationship Id="rId5" Type="http://schemas.openxmlformats.org/officeDocument/2006/relationships/oleObject" Target="../embeddings/oleObject5.bin"/><Relationship Id="rId6" Type="http://schemas.openxmlformats.org/officeDocument/2006/relationships/image" Target="../media/image23.emf"/><Relationship Id="rId7" Type="http://schemas.openxmlformats.org/officeDocument/2006/relationships/oleObject" Target="../embeddings/oleObject6.bin"/><Relationship Id="rId8" Type="http://schemas.openxmlformats.org/officeDocument/2006/relationships/image" Target="../media/image24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25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CS203 – Advanced Computer Architecture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Performance Evaluation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124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Typical performance metrics: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Response time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Throughput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Speedup of X relative to 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Execution </a:t>
            </a:r>
            <a:r>
              <a:rPr lang="en-US" sz="2000" dirty="0" err="1"/>
              <a:t>time</a:t>
            </a:r>
            <a:r>
              <a:rPr lang="en-US" sz="2000" baseline="-25000" dirty="0" err="1"/>
              <a:t>Y</a:t>
            </a:r>
            <a:r>
              <a:rPr lang="en-US" sz="2000" dirty="0"/>
              <a:t> / Execution </a:t>
            </a:r>
            <a:r>
              <a:rPr lang="en-US" sz="2000" dirty="0" err="1"/>
              <a:t>time</a:t>
            </a:r>
            <a:r>
              <a:rPr lang="en-US" sz="2000" baseline="-25000" dirty="0" err="1"/>
              <a:t>X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400" dirty="0"/>
              <a:t>Execution time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Wall clock time:  includes all system overheads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CPU time:  only computation time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Benchmarks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Kernels (e.g. matrix multiply)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Toy programs (e.g. sorting)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Synthetic benchmarks (e.g. Dhrystone)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Benchmark suites (e.g. SPEC06fp, TPC-</a:t>
            </a:r>
            <a:r>
              <a:rPr lang="en-US" sz="2000" dirty="0" smtClean="0"/>
              <a:t>C, SPLASH)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Measuring Performance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994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28600"/>
            <a:ext cx="8398934" cy="762000"/>
          </a:xfrm>
          <a:solidFill>
            <a:schemeClr val="bg1">
              <a:alpha val="50000"/>
            </a:schemeClr>
          </a:solidFill>
        </p:spPr>
        <p:txBody>
          <a:bodyPr>
            <a:noAutofit/>
          </a:bodyPr>
          <a:lstStyle/>
          <a:p>
            <a:r>
              <a:rPr lang="en-US" sz="3200" dirty="0" smtClean="0"/>
              <a:t>Fundamental Equations of Performance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We typically use IPC (instructions per </a:t>
            </a:r>
            <a:r>
              <a:rPr lang="en-US" dirty="0" smtClean="0"/>
              <a:t>cycle)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387" y="1354581"/>
            <a:ext cx="6554533" cy="5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9613" y="2025344"/>
            <a:ext cx="4724080" cy="871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83440" y="3093134"/>
            <a:ext cx="4036426" cy="80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7115179"/>
              </p:ext>
            </p:extLst>
          </p:nvPr>
        </p:nvGraphicFramePr>
        <p:xfrm>
          <a:off x="3688410" y="4921221"/>
          <a:ext cx="1634111" cy="8734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6" imgW="736600" imgH="393700" progId="Equation.3">
                  <p:embed/>
                </p:oleObj>
              </mc:Choice>
              <mc:Fallback>
                <p:oleObj name="Equation" r:id="rId6" imgW="7366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688410" y="4921221"/>
                        <a:ext cx="1634111" cy="8734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Measuring Performance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71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Different </a:t>
            </a:r>
            <a:r>
              <a:rPr lang="en-US" sz="2800" dirty="0"/>
              <a:t>instruction types having different CPIs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12</a:t>
            </a:fld>
            <a:endParaRPr lang="en-US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92649" y="5019675"/>
            <a:ext cx="561975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92633" y="3910432"/>
            <a:ext cx="4600575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06108" y="1143000"/>
            <a:ext cx="7391091" cy="618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16637" y="2085003"/>
            <a:ext cx="6170033" cy="82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Measuring Performance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170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1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use as a Benchmark?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Real programs: </a:t>
            </a:r>
          </a:p>
          <a:p>
            <a:pPr lvl="1"/>
            <a:r>
              <a:rPr lang="en-US" dirty="0"/>
              <a:t>Porting problem; too complex to understand.</a:t>
            </a:r>
          </a:p>
          <a:p>
            <a:r>
              <a:rPr lang="en-US" dirty="0"/>
              <a:t>Kernels</a:t>
            </a:r>
          </a:p>
          <a:p>
            <a:pPr lvl="1"/>
            <a:r>
              <a:rPr lang="en-US" dirty="0"/>
              <a:t>Computationally intense piece of real program. </a:t>
            </a:r>
          </a:p>
          <a:p>
            <a:r>
              <a:rPr lang="en-US" dirty="0"/>
              <a:t>Benchmark suites</a:t>
            </a:r>
          </a:p>
          <a:p>
            <a:pPr lvl="1"/>
            <a:r>
              <a:rPr lang="en-US" dirty="0"/>
              <a:t>Spec: standard performance evaluation corporation</a:t>
            </a:r>
          </a:p>
          <a:p>
            <a:pPr lvl="2"/>
            <a:r>
              <a:rPr lang="en-US" dirty="0"/>
              <a:t>Scientific/</a:t>
            </a:r>
            <a:r>
              <a:rPr lang="en-US" dirty="0" err="1"/>
              <a:t>engineeing</a:t>
            </a:r>
            <a:r>
              <a:rPr lang="en-US" dirty="0"/>
              <a:t>/general purpose</a:t>
            </a:r>
          </a:p>
          <a:p>
            <a:pPr lvl="2"/>
            <a:r>
              <a:rPr lang="en-US" dirty="0"/>
              <a:t>Integer and floating point</a:t>
            </a:r>
          </a:p>
          <a:p>
            <a:pPr lvl="2"/>
            <a:r>
              <a:rPr lang="en-US" dirty="0"/>
              <a:t>New set every so many years (95,98,2000,2006)</a:t>
            </a:r>
          </a:p>
          <a:p>
            <a:pPr lvl="1"/>
            <a:r>
              <a:rPr lang="en-US" dirty="0" err="1"/>
              <a:t>Tpc</a:t>
            </a:r>
            <a:r>
              <a:rPr lang="en-US" dirty="0"/>
              <a:t> benchmarks: </a:t>
            </a:r>
          </a:p>
          <a:p>
            <a:pPr lvl="2"/>
            <a:r>
              <a:rPr lang="en-US" dirty="0"/>
              <a:t>For commercial systems</a:t>
            </a:r>
          </a:p>
          <a:p>
            <a:pPr lvl="2"/>
            <a:r>
              <a:rPr lang="en-US" dirty="0" err="1"/>
              <a:t>Tpc</a:t>
            </a:r>
            <a:r>
              <a:rPr lang="en-US" dirty="0"/>
              <a:t>-b, </a:t>
            </a:r>
            <a:r>
              <a:rPr lang="en-US" dirty="0" err="1"/>
              <a:t>tpc</a:t>
            </a:r>
            <a:r>
              <a:rPr lang="en-US" dirty="0"/>
              <a:t>-c, </a:t>
            </a:r>
            <a:r>
              <a:rPr lang="en-US" dirty="0" err="1"/>
              <a:t>tpc</a:t>
            </a:r>
            <a:r>
              <a:rPr lang="en-US" dirty="0"/>
              <a:t>-h, and </a:t>
            </a:r>
            <a:r>
              <a:rPr lang="en-US" dirty="0" err="1"/>
              <a:t>tpc</a:t>
            </a:r>
            <a:r>
              <a:rPr lang="en-US" dirty="0"/>
              <a:t>-w</a:t>
            </a:r>
          </a:p>
          <a:p>
            <a:pPr lvl="1"/>
            <a:r>
              <a:rPr lang="en-US" dirty="0"/>
              <a:t>Embedded benchmarks</a:t>
            </a:r>
          </a:p>
          <a:p>
            <a:pPr lvl="1"/>
            <a:r>
              <a:rPr lang="en-US" dirty="0"/>
              <a:t>Media benchmarks </a:t>
            </a:r>
          </a:p>
          <a:p>
            <a:r>
              <a:rPr lang="en-US" dirty="0"/>
              <a:t>Others, poor choices</a:t>
            </a:r>
          </a:p>
          <a:p>
            <a:pPr lvl="1"/>
            <a:r>
              <a:rPr lang="en-US" dirty="0"/>
              <a:t>Toy benchmarks (e.g. quicksort, matrix multiply)</a:t>
            </a:r>
          </a:p>
          <a:p>
            <a:pPr lvl="1"/>
            <a:r>
              <a:rPr lang="en-US" dirty="0"/>
              <a:t>Synthetic benchmarks (not real)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311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28600"/>
            <a:ext cx="8449733" cy="762000"/>
          </a:xfrm>
        </p:spPr>
        <p:txBody>
          <a:bodyPr/>
          <a:lstStyle/>
          <a:p>
            <a:r>
              <a:rPr lang="en-US" dirty="0" smtClean="0"/>
              <a:t>Aggregate performance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a group of programs, test suite</a:t>
            </a:r>
          </a:p>
          <a:p>
            <a:r>
              <a:rPr lang="en-US" dirty="0"/>
              <a:t>Execution time: weighted arithmetic mean</a:t>
            </a:r>
          </a:p>
          <a:p>
            <a:pPr lvl="1"/>
            <a:r>
              <a:rPr lang="en-US" dirty="0"/>
              <a:t>Program with longest execution time dominates</a:t>
            </a:r>
          </a:p>
          <a:p>
            <a:pPr lvl="1"/>
            <a:endParaRPr lang="en-US" dirty="0"/>
          </a:p>
          <a:p>
            <a:pPr marL="344487" lvl="1" indent="0">
              <a:buNone/>
            </a:pPr>
            <a:endParaRPr lang="en-US" dirty="0"/>
          </a:p>
          <a:p>
            <a:r>
              <a:rPr lang="en-US" dirty="0"/>
              <a:t>Speedup: geometric mean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15</a:t>
            </a:fld>
            <a:endParaRPr lang="en-US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00760" y="2671727"/>
            <a:ext cx="1003593" cy="860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26452" y="2684057"/>
            <a:ext cx="1260255" cy="840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294026"/>
              </p:ext>
            </p:extLst>
          </p:nvPr>
        </p:nvGraphicFramePr>
        <p:xfrm>
          <a:off x="3073867" y="4260322"/>
          <a:ext cx="2684094" cy="1522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5" imgW="850900" imgH="482600" progId="Equation.3">
                  <p:embed/>
                </p:oleObj>
              </mc:Choice>
              <mc:Fallback>
                <p:oleObj name="Equation" r:id="rId5" imgW="850900" imgH="482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73867" y="4260322"/>
                        <a:ext cx="2684094" cy="15223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296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Geometric Mean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Comparison independent of </a:t>
            </a:r>
            <a:br>
              <a:rPr lang="en-US" dirty="0" smtClean="0"/>
            </a:br>
            <a:r>
              <a:rPr lang="en-US" dirty="0" smtClean="0"/>
              <a:t>reference machine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16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9877480"/>
              </p:ext>
            </p:extLst>
          </p:nvPr>
        </p:nvGraphicFramePr>
        <p:xfrm>
          <a:off x="7200307" y="1143000"/>
          <a:ext cx="1481200" cy="8400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4" imgW="850900" imgH="482600" progId="Equation.3">
                  <p:embed/>
                </p:oleObj>
              </mc:Choice>
              <mc:Fallback>
                <p:oleObj name="Equation" r:id="rId4" imgW="850900" imgH="482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200307" y="1143000"/>
                        <a:ext cx="1481200" cy="8400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9638215"/>
              </p:ext>
            </p:extLst>
          </p:nvPr>
        </p:nvGraphicFramePr>
        <p:xfrm>
          <a:off x="1717435" y="2182521"/>
          <a:ext cx="5482872" cy="2001519"/>
        </p:xfrm>
        <a:graphic>
          <a:graphicData uri="http://schemas.openxmlformats.org/drawingml/2006/table">
            <a:tbl>
              <a:tblPr firstRow="1" bandRow="1"/>
              <a:tblGrid>
                <a:gridCol w="1370718"/>
                <a:gridCol w="1370718"/>
                <a:gridCol w="1370718"/>
                <a:gridCol w="1370718"/>
              </a:tblGrid>
              <a:tr h="37084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Program</a:t>
                      </a:r>
                      <a:r>
                        <a:rPr lang="en-US" sz="1400" baseline="0" dirty="0" smtClean="0"/>
                        <a:t> A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Program</a:t>
                      </a:r>
                      <a:r>
                        <a:rPr lang="en-US" sz="1400" baseline="0" dirty="0" smtClean="0"/>
                        <a:t> B</a:t>
                      </a:r>
                      <a:endParaRPr lang="en-US" sz="1400" dirty="0" smtClean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Arithmetic</a:t>
                      </a:r>
                      <a:r>
                        <a:rPr lang="en-US" sz="1400" baseline="0" dirty="0" smtClean="0"/>
                        <a:t> Mean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Machine 1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10 sec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100 sec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55 sec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Machine</a:t>
                      </a:r>
                      <a:r>
                        <a:rPr lang="en-US" sz="1400" baseline="0" dirty="0" smtClean="0"/>
                        <a:t> 2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1 sec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200 sec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100.5 sec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Reference 1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100 sec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10000 sec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5050 sec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Reference 2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100 sec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1000 sec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550 sec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91585"/>
              </p:ext>
            </p:extLst>
          </p:nvPr>
        </p:nvGraphicFramePr>
        <p:xfrm>
          <a:off x="457200" y="4340840"/>
          <a:ext cx="7552267" cy="1854200"/>
        </p:xfrm>
        <a:graphic>
          <a:graphicData uri="http://schemas.openxmlformats.org/drawingml/2006/table">
            <a:tbl>
              <a:tblPr firstRow="1" bandRow="1"/>
              <a:tblGrid>
                <a:gridCol w="1562832"/>
                <a:gridCol w="1480039"/>
                <a:gridCol w="1177304"/>
                <a:gridCol w="1184354"/>
                <a:gridCol w="1080938"/>
                <a:gridCol w="1066800"/>
              </a:tblGrid>
              <a:tr h="37084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Program A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Program B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Arithmetic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Geometric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370840">
                <a:tc rowSpan="2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err="1" smtClean="0"/>
                        <a:t>Wrt</a:t>
                      </a:r>
                      <a:r>
                        <a:rPr lang="en-US" sz="1400" baseline="0" dirty="0" smtClean="0"/>
                        <a:t> Reference 1</a:t>
                      </a:r>
                      <a:br>
                        <a:rPr lang="en-US" sz="1400" baseline="0" dirty="0" smtClean="0"/>
                      </a:br>
                      <a:r>
                        <a:rPr lang="en-US" sz="1400" baseline="0" dirty="0" smtClean="0"/>
                        <a:t>(speedup)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Machine 1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100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55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31.6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Machine 2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100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50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75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70.7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70840">
                <a:tc rowSpan="2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err="1" smtClean="0"/>
                        <a:t>Wrt</a:t>
                      </a:r>
                      <a:r>
                        <a:rPr lang="en-US" sz="1400" baseline="0" dirty="0" smtClean="0"/>
                        <a:t> Reference 2</a:t>
                      </a:r>
                      <a:br>
                        <a:rPr lang="en-US" sz="1400" baseline="0" dirty="0" smtClean="0"/>
                      </a:br>
                      <a:r>
                        <a:rPr lang="en-US" sz="1400" baseline="0" smtClean="0"/>
                        <a:t>(speedup)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Machine 1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Machine 2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100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52.5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22.4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Benchmarks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953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Principles of Computer design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Principles of Computer Design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1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Principles of Computer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Take Advantage of Parallelism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e.g. multiple processors, disks, memory banks, pipelining, multiple functional units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/>
              <a:t>Principle of Locality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Reuse of data and instructions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/>
              <a:t>Focus on the Common Case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Amdahl’s Law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Principles of Computer Design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163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7467" y="5318133"/>
            <a:ext cx="5544616" cy="1019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5460" y="4826734"/>
            <a:ext cx="6120679" cy="70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Amdahl’s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Speedup is due to enhancement(E)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Let </a:t>
            </a:r>
            <a:r>
              <a:rPr lang="en-US" dirty="0"/>
              <a:t>F be the fraction where enhancement is </a:t>
            </a:r>
            <a:r>
              <a:rPr lang="en-US" dirty="0" smtClean="0"/>
              <a:t>applied</a:t>
            </a:r>
          </a:p>
          <a:p>
            <a:pPr lvl="2"/>
            <a:r>
              <a:rPr lang="en-US" dirty="0" smtClean="0"/>
              <a:t>Also, called parallel fraction and (1-F) as the serial fraction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19</a:t>
            </a:fld>
            <a:endParaRPr lang="en-US"/>
          </a:p>
        </p:txBody>
      </p:sp>
      <p:pic>
        <p:nvPicPr>
          <p:cNvPr id="18" name="Picture 17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82125" y="1597667"/>
            <a:ext cx="7315200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Principles of Computer Design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408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trends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Performance Trends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35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Amdahl’s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Law of diminishing returns</a:t>
            </a:r>
          </a:p>
          <a:p>
            <a:pPr lvl="1"/>
            <a:r>
              <a:rPr lang="en-US" dirty="0"/>
              <a:t>Program with execution time T</a:t>
            </a:r>
          </a:p>
          <a:p>
            <a:pPr lvl="1"/>
            <a:r>
              <a:rPr lang="en-US" dirty="0"/>
              <a:t>Fraction f of the program can be sped up by a factor s</a:t>
            </a:r>
          </a:p>
          <a:p>
            <a:pPr lvl="1"/>
            <a:r>
              <a:rPr lang="en-US" dirty="0"/>
              <a:t>New execution time, enhanced, is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e</a:t>
            </a:r>
            <a:endParaRPr lang="en-US" baseline="-25000" dirty="0" smtClean="0"/>
          </a:p>
          <a:p>
            <a:pPr lvl="1"/>
            <a:endParaRPr lang="en-US" baseline="-25000" dirty="0"/>
          </a:p>
          <a:p>
            <a:endParaRPr lang="en-US" baseline="-25000" dirty="0" smtClean="0"/>
          </a:p>
          <a:p>
            <a:endParaRPr lang="en-US" baseline="-25000" dirty="0"/>
          </a:p>
          <a:p>
            <a:endParaRPr lang="en-US" baseline="-25000" dirty="0" smtClean="0"/>
          </a:p>
          <a:p>
            <a:endParaRPr lang="en-US" baseline="-25000" dirty="0"/>
          </a:p>
          <a:p>
            <a:endParaRPr lang="en-US" baseline="-25000" dirty="0" smtClean="0"/>
          </a:p>
          <a:p>
            <a:endParaRPr lang="en-US" baseline="-25000" dirty="0"/>
          </a:p>
          <a:p>
            <a:endParaRPr lang="en-US" baseline="-25000" dirty="0" smtClean="0"/>
          </a:p>
          <a:p>
            <a:r>
              <a:rPr lang="en-US" dirty="0" smtClean="0"/>
              <a:t>Optimize the common case!</a:t>
            </a:r>
          </a:p>
          <a:p>
            <a:pPr lvl="1"/>
            <a:r>
              <a:rPr lang="en-US" dirty="0" smtClean="0"/>
              <a:t>Execute rare case in software (e.g. exceptions)</a:t>
            </a:r>
            <a:endParaRPr lang="en-US" baseline="-250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20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1890417"/>
              </p:ext>
            </p:extLst>
          </p:nvPr>
        </p:nvGraphicFramePr>
        <p:xfrm>
          <a:off x="1479562" y="2985256"/>
          <a:ext cx="2641686" cy="9355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0" name="Equation" r:id="rId3" imgW="1219200" imgH="431800" progId="Equation.DSMT4">
                  <p:embed/>
                </p:oleObj>
              </mc:Choice>
              <mc:Fallback>
                <p:oleObj name="Equation" r:id="rId3" imgW="1219200" imgH="431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79562" y="2985256"/>
                        <a:ext cx="2641686" cy="9355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7782210"/>
              </p:ext>
            </p:extLst>
          </p:nvPr>
        </p:nvGraphicFramePr>
        <p:xfrm>
          <a:off x="897336" y="4091484"/>
          <a:ext cx="4894263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" name="Equation" r:id="rId5" imgW="2895600" imgH="609600" progId="Equation.DSMT4">
                  <p:embed/>
                </p:oleObj>
              </mc:Choice>
              <mc:Fallback>
                <p:oleObj name="Equation" r:id="rId5" imgW="2895600" imgH="60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97336" y="4091484"/>
                        <a:ext cx="4894263" cy="1031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4619643"/>
              </p:ext>
            </p:extLst>
          </p:nvPr>
        </p:nvGraphicFramePr>
        <p:xfrm>
          <a:off x="6018923" y="4082955"/>
          <a:ext cx="2576512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2" name="Equation" r:id="rId7" imgW="1524000" imgH="419100" progId="Equation.DSMT4">
                  <p:embed/>
                </p:oleObj>
              </mc:Choice>
              <mc:Fallback>
                <p:oleObj name="Equation" r:id="rId7" imgW="1524000" imgH="4191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018923" y="4082955"/>
                        <a:ext cx="2576512" cy="709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Principles of Computer Design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271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Gustafson’s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As more cores are integrated, the workloads are also growing!</a:t>
            </a:r>
          </a:p>
          <a:p>
            <a:pPr lvl="1"/>
            <a:r>
              <a:rPr lang="en-US" dirty="0" smtClean="0"/>
              <a:t>Let </a:t>
            </a:r>
            <a:r>
              <a:rPr lang="en-US" dirty="0"/>
              <a:t>s be the serial time of a program and p the time that can be done in parallel</a:t>
            </a:r>
          </a:p>
          <a:p>
            <a:pPr lvl="1"/>
            <a:r>
              <a:rPr lang="en-US" dirty="0"/>
              <a:t>Let f = p/(</a:t>
            </a:r>
            <a:r>
              <a:rPr lang="en-US" dirty="0" err="1"/>
              <a:t>s+p</a:t>
            </a:r>
            <a:r>
              <a:rPr lang="en-US" dirty="0"/>
              <a:t>)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21</a:t>
            </a:fld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057400" y="3721100"/>
            <a:ext cx="812800" cy="203200"/>
          </a:xfrm>
          <a:prstGeom prst="rect">
            <a:avLst/>
          </a:prstGeom>
          <a:solidFill>
            <a:srgbClr val="C0504D"/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946400" y="3175000"/>
            <a:ext cx="812800" cy="1308100"/>
            <a:chOff x="3327400" y="3835400"/>
            <a:chExt cx="812800" cy="1308100"/>
          </a:xfrm>
        </p:grpSpPr>
        <p:sp>
          <p:nvSpPr>
            <p:cNvPr id="19" name="Rectangle 18"/>
            <p:cNvSpPr/>
            <p:nvPr/>
          </p:nvSpPr>
          <p:spPr>
            <a:xfrm>
              <a:off x="3327400" y="3835400"/>
              <a:ext cx="812800" cy="203200"/>
            </a:xfrm>
            <a:prstGeom prst="rect">
              <a:avLst/>
            </a:prstGeom>
            <a:solidFill>
              <a:srgbClr val="4F81BD"/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327400" y="4111625"/>
              <a:ext cx="812800" cy="203200"/>
            </a:xfrm>
            <a:prstGeom prst="rect">
              <a:avLst/>
            </a:prstGeom>
            <a:solidFill>
              <a:srgbClr val="4F81BD"/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327400" y="4387850"/>
              <a:ext cx="812800" cy="203200"/>
            </a:xfrm>
            <a:prstGeom prst="rect">
              <a:avLst/>
            </a:prstGeom>
            <a:solidFill>
              <a:srgbClr val="4F81BD"/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327400" y="4664075"/>
              <a:ext cx="812800" cy="203200"/>
            </a:xfrm>
            <a:prstGeom prst="rect">
              <a:avLst/>
            </a:prstGeom>
            <a:solidFill>
              <a:srgbClr val="4F81BD"/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327400" y="4940300"/>
              <a:ext cx="812800" cy="203200"/>
            </a:xfrm>
            <a:prstGeom prst="rect">
              <a:avLst/>
            </a:prstGeom>
            <a:solidFill>
              <a:srgbClr val="4F81BD"/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2324100" y="3416300"/>
            <a:ext cx="274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13100" y="4406900"/>
            <a:ext cx="30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</a:t>
            </a:r>
          </a:p>
        </p:txBody>
      </p:sp>
      <p:sp>
        <p:nvSpPr>
          <p:cNvPr id="26" name="Right Brace 25"/>
          <p:cNvSpPr/>
          <p:nvPr/>
        </p:nvSpPr>
        <p:spPr>
          <a:xfrm>
            <a:off x="3797300" y="3022600"/>
            <a:ext cx="431800" cy="1625600"/>
          </a:xfrm>
          <a:prstGeom prst="rightBrace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279900" y="3657600"/>
            <a:ext cx="86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 cores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7464245"/>
              </p:ext>
            </p:extLst>
          </p:nvPr>
        </p:nvGraphicFramePr>
        <p:xfrm>
          <a:off x="1301749" y="5285316"/>
          <a:ext cx="5419629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3" imgW="2730500" imgH="419100" progId="Equation.DSMT4">
                  <p:embed/>
                </p:oleObj>
              </mc:Choice>
              <mc:Fallback>
                <p:oleObj name="Equation" r:id="rId3" imgW="2730500" imgH="4191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01749" y="5285316"/>
                        <a:ext cx="5419629" cy="831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Principles of Computer Design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803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Historically the clock rates of microprocessors have increased exponentially</a:t>
            </a:r>
          </a:p>
          <a:p>
            <a:pPr lvl="1"/>
            <a:r>
              <a:rPr lang="en-US" b="1" dirty="0" smtClean="0"/>
              <a:t> Highest clock rate of </a:t>
            </a:r>
            <a:r>
              <a:rPr lang="en-US" b="1" dirty="0" err="1" smtClean="0"/>
              <a:t>intel</a:t>
            </a:r>
            <a:r>
              <a:rPr lang="en-US" b="1" dirty="0" smtClean="0"/>
              <a:t> processors in every year from 1990 to 2008 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r>
              <a:rPr lang="en-US" dirty="0" smtClean="0"/>
              <a:t>Due to process improvements</a:t>
            </a:r>
          </a:p>
          <a:p>
            <a:pPr lvl="2"/>
            <a:r>
              <a:rPr lang="en-US" dirty="0" smtClean="0"/>
              <a:t>Deeper pipeline</a:t>
            </a:r>
          </a:p>
          <a:p>
            <a:pPr lvl="2"/>
            <a:r>
              <a:rPr lang="en-US" dirty="0" smtClean="0"/>
              <a:t>Circuit design techniques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If trend kept up, today’s clock rate would be &gt; 30GHz!</a:t>
            </a:r>
            <a:endParaRPr lang="en-US" sz="19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209" y="1974897"/>
            <a:ext cx="5879805" cy="290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6718745" y="4941168"/>
            <a:ext cx="2231019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Arial" charset="0"/>
              </a:rPr>
              <a:t>Process</a:t>
            </a:r>
            <a:br>
              <a:rPr lang="en-US" sz="2000" dirty="0" smtClean="0">
                <a:solidFill>
                  <a:srgbClr val="FF0000"/>
                </a:solidFill>
                <a:latin typeface="Arial" charset="0"/>
              </a:rPr>
            </a:br>
            <a:r>
              <a:rPr lang="en-US" sz="2000" dirty="0" smtClean="0">
                <a:solidFill>
                  <a:srgbClr val="FF0000"/>
                </a:solidFill>
                <a:latin typeface="Arial" charset="0"/>
              </a:rPr>
              <a:t>Improvement</a:t>
            </a:r>
            <a:endParaRPr lang="en-GB" sz="2000" dirty="0">
              <a:solidFill>
                <a:srgbClr val="FF0000"/>
              </a:solidFill>
              <a:latin typeface="Arial" charset="0"/>
            </a:endParaRPr>
          </a:p>
        </p:txBody>
      </p:sp>
      <p:cxnSp>
        <p:nvCxnSpPr>
          <p:cNvPr id="7" name="Straight Arrow Connector 6"/>
          <p:cNvCxnSpPr>
            <a:stCxn id="6" idx="0"/>
          </p:cNvCxnSpPr>
          <p:nvPr/>
        </p:nvCxnSpPr>
        <p:spPr bwMode="auto">
          <a:xfrm flipH="1" flipV="1">
            <a:off x="6942666" y="4131734"/>
            <a:ext cx="891589" cy="809434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6942666" y="2067524"/>
            <a:ext cx="2007098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Arial" charset="0"/>
              </a:rPr>
              <a:t>Arch. &amp; Circuit</a:t>
            </a:r>
            <a:br>
              <a:rPr lang="en-US" sz="2000" dirty="0" smtClean="0">
                <a:solidFill>
                  <a:srgbClr val="FF0000"/>
                </a:solidFill>
                <a:latin typeface="Arial" charset="0"/>
              </a:rPr>
            </a:br>
            <a:r>
              <a:rPr lang="en-US" sz="2000" dirty="0" smtClean="0">
                <a:solidFill>
                  <a:srgbClr val="FF0000"/>
                </a:solidFill>
                <a:latin typeface="Arial" charset="0"/>
              </a:rPr>
              <a:t>Improvement</a:t>
            </a:r>
            <a:endParaRPr lang="en-GB" sz="2000" dirty="0">
              <a:solidFill>
                <a:srgbClr val="FF0000"/>
              </a:solidFill>
              <a:latin typeface="Arial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>
            <a:off x="6248401" y="2775410"/>
            <a:ext cx="1585854" cy="729790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6248401" y="2741544"/>
            <a:ext cx="0" cy="1390190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942666" y="4013200"/>
            <a:ext cx="0" cy="270934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Performance Trends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05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Processor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964" y="949333"/>
            <a:ext cx="9156964" cy="4988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460448" y="3636592"/>
            <a:ext cx="115212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Arial" charset="0"/>
              </a:rPr>
              <a:t>RISC</a:t>
            </a:r>
            <a:endParaRPr lang="en-GB" sz="2000" dirty="0">
              <a:solidFill>
                <a:srgbClr val="FF0000"/>
              </a:solidFill>
              <a:latin typeface="Arial" charset="0"/>
            </a:endParaRPr>
          </a:p>
        </p:txBody>
      </p:sp>
      <p:cxnSp>
        <p:nvCxnSpPr>
          <p:cNvPr id="8" name="Straight Arrow Connector 7"/>
          <p:cNvCxnSpPr>
            <a:stCxn id="7" idx="2"/>
          </p:cNvCxnSpPr>
          <p:nvPr/>
        </p:nvCxnSpPr>
        <p:spPr bwMode="auto">
          <a:xfrm>
            <a:off x="2036512" y="4036702"/>
            <a:ext cx="941786" cy="904466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220462" y="1118313"/>
            <a:ext cx="324036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Arial" charset="0"/>
              </a:rPr>
              <a:t>Move to multi-processor</a:t>
            </a:r>
            <a:br>
              <a:rPr lang="en-US" sz="2000" dirty="0" smtClean="0">
                <a:solidFill>
                  <a:srgbClr val="FF0000"/>
                </a:solidFill>
                <a:latin typeface="Arial" charset="0"/>
              </a:rPr>
            </a:br>
            <a:r>
              <a:rPr lang="en-US" sz="2000" dirty="0" smtClean="0">
                <a:solidFill>
                  <a:srgbClr val="FF0000"/>
                </a:solidFill>
                <a:latin typeface="Arial" charset="0"/>
              </a:rPr>
              <a:t>(Power Wall)</a:t>
            </a:r>
            <a:endParaRPr lang="en-GB" sz="2000" dirty="0">
              <a:solidFill>
                <a:srgbClr val="FF0000"/>
              </a:solidFill>
              <a:latin typeface="Arial" charset="0"/>
            </a:endParaRPr>
          </a:p>
        </p:txBody>
      </p:sp>
      <p:cxnSp>
        <p:nvCxnSpPr>
          <p:cNvPr id="10" name="Straight Arrow Connector 9"/>
          <p:cNvCxnSpPr>
            <a:stCxn id="9" idx="3"/>
          </p:cNvCxnSpPr>
          <p:nvPr/>
        </p:nvCxnSpPr>
        <p:spPr bwMode="auto">
          <a:xfrm>
            <a:off x="5460822" y="1472256"/>
            <a:ext cx="1271418" cy="670125"/>
          </a:xfrm>
          <a:prstGeom prst="straightConnector1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6732240" y="4735597"/>
            <a:ext cx="1224136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600" dirty="0" err="1" smtClean="0">
                <a:solidFill>
                  <a:srgbClr val="FF0000"/>
                </a:solidFill>
                <a:latin typeface="Arial" charset="0"/>
              </a:rPr>
              <a:t>Multicore</a:t>
            </a:r>
            <a:r>
              <a:rPr lang="en-US" sz="1600" b="1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Arial" charset="0"/>
              </a:rPr>
              <a:t>processor</a:t>
            </a:r>
            <a:endParaRPr lang="en-GB" sz="16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55976" y="4797152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Instruction Level Parallelism (ILP)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Performance Trends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236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of Computers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Personal Mobile Device (PMD)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e.g. start phones, tablet computers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Emphasis on energy efficiency and real-time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Desktop Computing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Emphasis on price-performance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Servers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Emphasis on availability, scalability, throughput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Clusters / Warehouse Scale Computers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Used for “Software as a Service (</a:t>
            </a:r>
            <a:r>
              <a:rPr lang="en-US" sz="2000" dirty="0" err="1"/>
              <a:t>SaaS</a:t>
            </a:r>
            <a:r>
              <a:rPr lang="en-US" sz="2000" dirty="0"/>
              <a:t>)”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Emphasis on availability and price-performance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Sub-class:  Supercomputers, emphasis:  floating-point performance and fast internal networks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Embedded Computers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Emphasis:  </a:t>
            </a:r>
            <a:r>
              <a:rPr lang="en-US" sz="2000" dirty="0" smtClean="0"/>
              <a:t>price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Performance Trends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350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Trends in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Cannot continue to leverage Instruction-Level parallelism (ILP)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Single processor performance improvement ended in 2003 due to the power wall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/>
              <a:t>New models for performance: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Data-level parallelism (DLP)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Thread-level parallelism (TLP)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Request-level parallelism (RLP)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These require explicit restructuring of the application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Performance Trends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29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Classes of parallelism in applications: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Data-Level Parallelism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Task-Level Parallelism 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/>
              <a:t>Classes of architectural parallelism: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Instruction-Level Parallelism (ILP)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Vector architectures/Graphic Processor Units (GPUs)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Thread-Level </a:t>
            </a:r>
            <a:r>
              <a:rPr lang="en-US" sz="2400" dirty="0" smtClean="0"/>
              <a:t>Parallelism (Multi-processors)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Request-Level </a:t>
            </a:r>
            <a:r>
              <a:rPr lang="en-US" sz="2400" dirty="0" smtClean="0"/>
              <a:t>Parallelism (Server clusters)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Performance Trends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276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Flynn’s Taxonomy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Single instruction stream, single data stream (SISD)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Single instruction stream, multiple data streams (SIMD)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Vector architectures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Multimedia extensions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Graphics processor units</a:t>
            </a:r>
          </a:p>
          <a:p>
            <a:pPr lvl="1"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400" dirty="0"/>
              <a:t>Multiple instruction streams, single data stream (MISD)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No commercial implementation</a:t>
            </a:r>
          </a:p>
          <a:p>
            <a:pPr lvl="1"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400" dirty="0"/>
              <a:t>Multiple instruction streams, multiple data streams (MIMD)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Tightly-coupled MIMD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Loosely-coupled </a:t>
            </a:r>
            <a:r>
              <a:rPr lang="en-US" sz="2000" dirty="0" smtClean="0"/>
              <a:t>MIMD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Performance Trends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860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performance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Measuring Performance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4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UCRTemplate4">
  <a:themeElements>
    <a:clrScheme name="UCRTemplate4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UCRTemplate4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UCRTemplate4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RTemplate4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UCRTemplate_custom.pot</Template>
  <TotalTime>4462</TotalTime>
  <Words>888</Words>
  <Application>Microsoft Macintosh PowerPoint</Application>
  <PresentationFormat>On-screen Show (4:3)</PresentationFormat>
  <Paragraphs>274</Paragraphs>
  <Slides>21</Slides>
  <Notes>2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UCRTemplate4</vt:lpstr>
      <vt:lpstr>Equation</vt:lpstr>
      <vt:lpstr>CS203 – Advanced Computer Architecture</vt:lpstr>
      <vt:lpstr>Performance trends</vt:lpstr>
      <vt:lpstr>Clock Rate</vt:lpstr>
      <vt:lpstr>Single Processor Performance</vt:lpstr>
      <vt:lpstr>Classes of Computers</vt:lpstr>
      <vt:lpstr>Current Trends in Architecture</vt:lpstr>
      <vt:lpstr>Parallelism</vt:lpstr>
      <vt:lpstr>Flynn’s Taxonomy</vt:lpstr>
      <vt:lpstr>Measuring performance</vt:lpstr>
      <vt:lpstr>Measuring Performance</vt:lpstr>
      <vt:lpstr>Fundamental Equations of Performance</vt:lpstr>
      <vt:lpstr>More equations</vt:lpstr>
      <vt:lpstr>Benchmarks</vt:lpstr>
      <vt:lpstr>What to use as a Benchmark?</vt:lpstr>
      <vt:lpstr>Aggregate performance measures</vt:lpstr>
      <vt:lpstr>Geometric Mean Example</vt:lpstr>
      <vt:lpstr>Principles of Computer design</vt:lpstr>
      <vt:lpstr>Principles of Computer Design</vt:lpstr>
      <vt:lpstr>Amdahl’s Law</vt:lpstr>
      <vt:lpstr>Amdahl’s Law</vt:lpstr>
      <vt:lpstr>Gustafson’s Law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</dc:creator>
  <cp:lastModifiedBy>Daniel</cp:lastModifiedBy>
  <cp:revision>50</cp:revision>
  <dcterms:created xsi:type="dcterms:W3CDTF">2015-12-30T09:03:10Z</dcterms:created>
  <dcterms:modified xsi:type="dcterms:W3CDTF">2016-01-21T06:46:19Z</dcterms:modified>
</cp:coreProperties>
</file>