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</p:sldMasterIdLst>
  <p:notesMasterIdLst>
    <p:notesMasterId r:id="rId81"/>
  </p:notesMasterIdLst>
  <p:handoutMasterIdLst>
    <p:handoutMasterId r:id="rId82"/>
  </p:handoutMasterIdLst>
  <p:sldIdLst>
    <p:sldId id="256" r:id="rId3"/>
    <p:sldId id="257" r:id="rId4"/>
    <p:sldId id="259" r:id="rId5"/>
    <p:sldId id="258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3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23" r:id="rId50"/>
    <p:sldId id="324" r:id="rId51"/>
    <p:sldId id="325" r:id="rId52"/>
    <p:sldId id="327" r:id="rId53"/>
    <p:sldId id="328" r:id="rId54"/>
    <p:sldId id="329" r:id="rId55"/>
    <p:sldId id="330" r:id="rId56"/>
    <p:sldId id="302" r:id="rId57"/>
    <p:sldId id="333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348" r:id="rId72"/>
    <p:sldId id="349" r:id="rId73"/>
    <p:sldId id="350" r:id="rId74"/>
    <p:sldId id="351" r:id="rId75"/>
    <p:sldId id="352" r:id="rId76"/>
    <p:sldId id="353" r:id="rId77"/>
    <p:sldId id="354" r:id="rId78"/>
    <p:sldId id="355" r:id="rId79"/>
    <p:sldId id="356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1969F1-F390-4E61-B0ED-DDB52366E71D}">
          <p14:sldIdLst>
            <p14:sldId id="256"/>
            <p14:sldId id="257"/>
            <p14:sldId id="259"/>
            <p14:sldId id="258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3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23"/>
            <p14:sldId id="324"/>
            <p14:sldId id="325"/>
            <p14:sldId id="327"/>
            <p14:sldId id="328"/>
            <p14:sldId id="329"/>
            <p14:sldId id="330"/>
            <p14:sldId id="302"/>
            <p14:sldId id="333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224FB3"/>
    <a:srgbClr val="EA9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5E1E6-B388-854A-871A-F410DFA16DE9}" type="datetimeFigureOut">
              <a:rPr lang="en-US" smtClean="0"/>
              <a:t>3/3/16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E9CD4-197F-4F40-8589-60F84AAB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324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2BEC-5DCF-B74E-9F74-1999361AA18B}" type="datetimeFigureOut">
              <a:rPr lang="en-US" smtClean="0"/>
              <a:t>3/3/16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FF544-3B26-184B-8E3E-D76FB84FC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08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538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02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181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5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055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718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207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207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267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5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931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908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809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3998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36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55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60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5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41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369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5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DACBA-C9B8-3542-94C7-57F0792545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369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 descr="full_blue_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381000"/>
            <a:ext cx="5562600" cy="2743200"/>
          </a:xfrm>
          <a:noFill/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276600"/>
            <a:ext cx="5562600" cy="2362200"/>
          </a:xfrm>
        </p:spPr>
        <p:txBody>
          <a:bodyPr/>
          <a:lstStyle>
            <a:lvl1pPr marL="0" indent="0">
              <a:buFont typeface="Wingdings" charset="0"/>
              <a:buNone/>
              <a:defRPr sz="3200">
                <a:solidFill>
                  <a:srgbClr val="F1AB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fld id="{10D86E55-6AD2-814B-BA4E-229281B310F3}" type="datetime1">
              <a:rPr lang="en-US" smtClean="0"/>
              <a:t>3/3/16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7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BB1D3-3979-FE41-808E-964A334BB504}" type="datetime1">
              <a:rPr lang="en-US" smtClean="0"/>
              <a:t>3/3/16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6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0B5DA-A37A-A54B-80F2-8333FA4F39DB}" type="datetime1">
              <a:rPr lang="en-US" smtClean="0"/>
              <a:t>3/3/16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0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43642"/>
            <a:ext cx="9143999" cy="1347257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u="none" strike="noStrike" kern="1200" cap="none" spc="0" normalizeH="0" baseline="0" noProof="0">
                <a:latin typeface="Myriad Pro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PRESENTATION TITLE</a:t>
            </a:r>
            <a:r>
              <a:rPr kumimoji="0" lang="en-US" sz="440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440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275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Presentation Subtitle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645400" y="283633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endParaRPr lang="en-US" sz="3200" b="1" dirty="0" smtClean="0">
              <a:solidFill>
                <a:srgbClr val="990000"/>
              </a:solidFill>
              <a:latin typeface="Arial"/>
              <a:cs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399366"/>
            <a:ext cx="9143999" cy="398463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i="0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 smtClean="0"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380578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797456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242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bg1"/>
          </a:solidFill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77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97467"/>
            <a:ext cx="4038600" cy="53424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7467"/>
            <a:ext cx="4038600" cy="53424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 flipV="1">
            <a:off x="0" y="801689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27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3979"/>
            <a:ext cx="4040188" cy="639762"/>
          </a:xfrm>
          <a:solidFill>
            <a:schemeClr val="bg1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3741"/>
            <a:ext cx="4040188" cy="4666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33979"/>
            <a:ext cx="4041775" cy="639762"/>
          </a:xfrm>
          <a:solidFill>
            <a:schemeClr val="bg1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3741"/>
            <a:ext cx="4041775" cy="4666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16"/>
          <p:cNvSpPr>
            <a:spLocks noGrp="1"/>
          </p:cNvSpPr>
          <p:nvPr>
            <p:ph type="sldNum" sz="quarter" idx="10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797456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97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927100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78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30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10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39F91-2624-2A44-A249-D1191DFC9865}" type="datetime1">
              <a:rPr lang="en-US" smtClean="0"/>
              <a:t>3/3/16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09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294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797456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32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40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C47F0-4012-A34B-B185-505D81243FB8}" type="datetime1">
              <a:rPr lang="en-US" smtClean="0"/>
              <a:t>3/3/16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FBDC7-303A-CC45-A54B-9D590DB9A029}" type="datetime1">
              <a:rPr lang="en-US" smtClean="0"/>
              <a:t>3/3/16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6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DC99E-3381-2748-9116-CD3CADBEED56}" type="datetime1">
              <a:rPr lang="en-US" smtClean="0"/>
              <a:t>3/3/16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2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B5143-2F14-F148-B56A-B2238AFB7CBE}" type="datetime1">
              <a:rPr lang="en-US" smtClean="0"/>
              <a:t>3/3/16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8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A3D6F-A150-DD44-BA3E-6DB01A2844C4}" type="datetime1">
              <a:rPr lang="en-US" smtClean="0"/>
              <a:t>3/3/16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5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846DE-E3CC-E44C-861B-0F5F05A1D8F9}" type="datetime1">
              <a:rPr lang="en-US" smtClean="0"/>
              <a:t>3/3/16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0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02A36-4272-5148-9576-8363F7BC6128}" type="datetime1">
              <a:rPr lang="en-US" smtClean="0"/>
              <a:t>3/3/16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4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6.emf"/><Relationship Id="rId14" Type="http://schemas.openxmlformats.org/officeDocument/2006/relationships/image" Target="../media/image7.emf"/><Relationship Id="rId15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204D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41" descr="small_logo_insid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2055" y="59764"/>
            <a:ext cx="111700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32800" cy="762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dirty="0" smtClean="0">
                <a:solidFill>
                  <a:schemeClr val="bg1"/>
                </a:solidFill>
                <a:cs typeface="+mn-cs"/>
              </a:defRPr>
            </a:lvl1pPr>
          </a:lstStyle>
          <a:p>
            <a:fld id="{3B0E7903-5929-A64C-BEE8-DC0D936B5A3C}" type="datetime1">
              <a:rPr lang="en-US" smtClean="0"/>
              <a:t>3/3/16</a:t>
            </a:fld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chemeClr val="bg1"/>
                </a:solidFill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  <a:cs typeface="+mn-cs"/>
              </a:defRPr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Blip>
          <a:blip r:embed="rId15"/>
        </a:buBlip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Blip>
          <a:blip r:embed="rId16"/>
        </a:buBlip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Blip>
          <a:blip r:embed="rId15"/>
        </a:buBlip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3027"/>
            <a:ext cx="8229600" cy="724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5934"/>
            <a:ext cx="8229600" cy="53424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248400"/>
            <a:ext cx="9144000" cy="608218"/>
          </a:xfrm>
          <a:prstGeom prst="rect">
            <a:avLst/>
          </a:prstGeom>
          <a:solidFill>
            <a:srgbClr val="9A000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0" y="6248400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2" descr="1-lineWordmark_GoldOnCard_NoBG.ep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7700" y="6677929"/>
            <a:ext cx="1822126" cy="154821"/>
          </a:xfrm>
          <a:prstGeom prst="rect">
            <a:avLst/>
          </a:prstGeom>
        </p:spPr>
      </p:pic>
      <p:pic>
        <p:nvPicPr>
          <p:cNvPr id="14" name="Picture 13" descr="Formal_Viterbi_GoldOnCard_NoBG.ep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102" y="6398685"/>
            <a:ext cx="1358898" cy="366761"/>
          </a:xfrm>
          <a:prstGeom prst="rect">
            <a:avLst/>
          </a:prstGeom>
        </p:spPr>
      </p:pic>
      <p:pic>
        <p:nvPicPr>
          <p:cNvPr id="16" name="Picture 15" descr="Small Use Shield_GoldOnTrans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027" y="73027"/>
            <a:ext cx="748239" cy="748239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26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0" algn="l" defTabSz="457200" rtl="0" eaLnBrk="1" latinLnBrk="0" hangingPunct="1">
        <a:spcBef>
          <a:spcPct val="0"/>
        </a:spcBef>
        <a:buFontTx/>
        <a:buNone/>
        <a:defRPr sz="3500" b="1" i="0" kern="1200">
          <a:solidFill>
            <a:srgbClr val="990000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0000"/>
        </a:buClr>
        <a:buFont typeface="Lucida Grande"/>
        <a:buChar char="|"/>
        <a:defRPr sz="26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4B329"/>
        </a:buClr>
        <a:buSzPct val="100000"/>
        <a:buFont typeface="Arial Unicode MS"/>
        <a:buChar char="❖"/>
        <a:defRPr sz="260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Menlo Regular"/>
        <a:buChar char="✒"/>
        <a:defRPr sz="260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60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5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6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9.emf"/><Relationship Id="rId5" Type="http://schemas.openxmlformats.org/officeDocument/2006/relationships/image" Target="../media/image41.em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2.emf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43.em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44.em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CS203 – Advanced Computer Architecture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2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4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0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9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2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46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8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1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9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5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Reponse</a:t>
            </a:r>
            <a:r>
              <a:rPr lang="en-US" dirty="0"/>
              <a:t>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FPGA</a:t>
            </a:r>
          </a:p>
          <a:p>
            <a:r>
              <a:rPr lang="en-US" dirty="0"/>
              <a:t>Energy </a:t>
            </a:r>
            <a:r>
              <a:rPr lang="en-US" dirty="0" smtClean="0"/>
              <a:t>efficiency</a:t>
            </a:r>
          </a:p>
          <a:p>
            <a:r>
              <a:rPr lang="en-US" dirty="0" smtClean="0"/>
              <a:t>GPGPU</a:t>
            </a:r>
          </a:p>
          <a:p>
            <a:r>
              <a:rPr lang="en-US" dirty="0" smtClean="0"/>
              <a:t>Memory architecture / </a:t>
            </a:r>
            <a:br>
              <a:rPr lang="en-US" dirty="0" smtClean="0"/>
            </a:br>
            <a:r>
              <a:rPr lang="en-US" dirty="0" smtClean="0"/>
              <a:t>Emerging Non-volatile Memories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5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0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3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0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0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0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8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28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9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8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FPGA / Accelerators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19214"/>
            <a:ext cx="7772400" cy="1362075"/>
          </a:xfrm>
        </p:spPr>
        <p:txBody>
          <a:bodyPr/>
          <a:lstStyle/>
          <a:p>
            <a:r>
              <a:rPr lang="en-US" dirty="0" smtClean="0"/>
              <a:t>Energy efficiency</a:t>
            </a:r>
            <a:br>
              <a:rPr lang="en-US" dirty="0" smtClean="0"/>
            </a:br>
            <a:r>
              <a:rPr lang="en-US" dirty="0" smtClean="0"/>
              <a:t>(GPGPU, Multi-core, Parallel)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00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Mohammad Abdel-</a:t>
            </a:r>
            <a:r>
              <a:rPr lang="en-US" dirty="0" err="1"/>
              <a:t>Majeed</a:t>
            </a:r>
            <a:r>
              <a:rPr lang="en-US" dirty="0"/>
              <a:t>, Daniel Wong, and </a:t>
            </a:r>
            <a:r>
              <a:rPr lang="en-US" dirty="0" err="1"/>
              <a:t>Murali</a:t>
            </a:r>
            <a:r>
              <a:rPr lang="en-US" dirty="0"/>
              <a:t> </a:t>
            </a:r>
            <a:r>
              <a:rPr lang="en-US" dirty="0" err="1"/>
              <a:t>Annavaram</a:t>
            </a:r>
            <a:r>
              <a:rPr lang="en-US" dirty="0"/>
              <a:t>. 2013. Warped gates: gating aware scheduling and power gating for GPGPUs. In Proceedings of the 46th Annual IEEE/ACM International Symposium on Microarchitecture (MICRO-46)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98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654966"/>
            <a:ext cx="9143999" cy="1735934"/>
          </a:xfrm>
        </p:spPr>
        <p:txBody>
          <a:bodyPr>
            <a:noAutofit/>
          </a:bodyPr>
          <a:lstStyle/>
          <a:p>
            <a:r>
              <a:rPr lang="en-US" sz="4000" dirty="0" smtClean="0"/>
              <a:t>Warped Gates: Gating Aware Scheduling </a:t>
            </a:r>
          </a:p>
          <a:p>
            <a:r>
              <a:rPr lang="en-US" sz="4000" dirty="0"/>
              <a:t>a</a:t>
            </a:r>
            <a:r>
              <a:rPr lang="en-US" sz="4000" dirty="0" smtClean="0"/>
              <a:t>nd Power Gating for GPGPUs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640666"/>
            <a:ext cx="9143999" cy="2132466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latin typeface="Myriad Pro"/>
                <a:cs typeface="Myriad Pro"/>
              </a:rPr>
              <a:t>Mohammad Abdel-</a:t>
            </a:r>
            <a:r>
              <a:rPr lang="en-US" i="1" dirty="0" err="1" smtClean="0">
                <a:latin typeface="Myriad Pro"/>
                <a:cs typeface="Myriad Pro"/>
              </a:rPr>
              <a:t>Majeed</a:t>
            </a:r>
            <a:r>
              <a:rPr lang="en-US" i="1" dirty="0" smtClean="0">
                <a:latin typeface="Myriad Pro"/>
                <a:cs typeface="Myriad Pro"/>
              </a:rPr>
              <a:t>*       </a:t>
            </a:r>
            <a:r>
              <a:rPr lang="en-US" b="1" i="1" dirty="0" smtClean="0">
                <a:latin typeface="Myriad Pro"/>
                <a:cs typeface="Myriad Pro"/>
              </a:rPr>
              <a:t>Daniel Wong</a:t>
            </a:r>
            <a:r>
              <a:rPr lang="en-US" i="1" dirty="0" smtClean="0">
                <a:latin typeface="Myriad Pro"/>
                <a:cs typeface="Myriad Pro"/>
              </a:rPr>
              <a:t>*       </a:t>
            </a:r>
          </a:p>
          <a:p>
            <a:r>
              <a:rPr lang="en-US" i="1" dirty="0" err="1" smtClean="0">
                <a:latin typeface="Myriad Pro"/>
                <a:cs typeface="Myriad Pro"/>
              </a:rPr>
              <a:t>Murali</a:t>
            </a:r>
            <a:r>
              <a:rPr lang="en-US" i="1" dirty="0" smtClean="0">
                <a:latin typeface="Myriad Pro"/>
                <a:cs typeface="Myriad Pro"/>
              </a:rPr>
              <a:t> </a:t>
            </a:r>
            <a:r>
              <a:rPr lang="en-US" i="1" dirty="0" err="1" smtClean="0">
                <a:latin typeface="Myriad Pro"/>
                <a:cs typeface="Myriad Pro"/>
              </a:rPr>
              <a:t>Annavaram</a:t>
            </a:r>
            <a:endParaRPr lang="en-US" i="1" dirty="0" smtClean="0">
              <a:latin typeface="Myriad Pro"/>
              <a:cs typeface="Myriad Pro"/>
            </a:endParaRPr>
          </a:p>
          <a:p>
            <a:endParaRPr lang="en-US" i="1" dirty="0" smtClean="0">
              <a:latin typeface="Myriad Pro"/>
              <a:cs typeface="Myriad Pro"/>
            </a:endParaRPr>
          </a:p>
          <a:p>
            <a:r>
              <a:rPr lang="en-US" i="1" dirty="0" smtClean="0">
                <a:latin typeface="Myriad Pro"/>
                <a:cs typeface="Myriad Pro"/>
              </a:rPr>
              <a:t>Ming Hsieh Department of Electrical Engineering</a:t>
            </a:r>
          </a:p>
          <a:p>
            <a:r>
              <a:rPr lang="en-US" i="1" dirty="0" smtClean="0">
                <a:latin typeface="Myriad Pro"/>
                <a:cs typeface="Myriad Pro"/>
              </a:rPr>
              <a:t>University of Southern California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MICRO-2013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7677" y="5907840"/>
            <a:ext cx="2020242" cy="4155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  <a:latin typeface="Myriad Pro"/>
                <a:cs typeface="Myriad Pro"/>
              </a:rPr>
              <a:t>* Equal Contribution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45352" y="100788"/>
            <a:ext cx="954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1F497D">
                    <a:lumMod val="75000"/>
                  </a:srgbClr>
                </a:solidFill>
                <a:latin typeface="Arial"/>
                <a:cs typeface="Times New Roman"/>
              </a:rPr>
              <a:t>S</a:t>
            </a:r>
            <a:r>
              <a:rPr lang="en-US" sz="1100" smtClean="0">
                <a:solidFill>
                  <a:srgbClr val="1F497D">
                    <a:lumMod val="75000"/>
                  </a:srgbClr>
                </a:solidFill>
                <a:latin typeface="Arial"/>
                <a:cs typeface="Times New Roman"/>
              </a:rPr>
              <a:t>upported </a:t>
            </a:r>
            <a:r>
              <a:rPr lang="en-US" sz="1100" dirty="0" smtClean="0">
                <a:solidFill>
                  <a:srgbClr val="1F497D">
                    <a:lumMod val="75000"/>
                  </a:srgbClr>
                </a:solidFill>
                <a:latin typeface="Arial"/>
                <a:cs typeface="Times New Roman"/>
              </a:rPr>
              <a:t>by</a:t>
            </a:r>
            <a:endParaRPr lang="en-US" sz="1100" dirty="0">
              <a:solidFill>
                <a:srgbClr val="1F497D">
                  <a:lumMod val="75000"/>
                </a:srgbClr>
              </a:solidFill>
              <a:latin typeface="Arial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55" y="360644"/>
            <a:ext cx="756019" cy="4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9"/>
    </mc:Choice>
    <mc:Fallback xmlns="">
      <p:transition xmlns:p14="http://schemas.microsoft.com/office/powerpoint/2010/main" spd="slow" advTm="197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5934"/>
            <a:ext cx="4872391" cy="5342466"/>
          </a:xfrm>
        </p:spPr>
        <p:txBody>
          <a:bodyPr/>
          <a:lstStyle/>
          <a:p>
            <a:r>
              <a:rPr lang="en-US" dirty="0"/>
              <a:t>Execution unit accounts for majority of energy consumption in </a:t>
            </a:r>
            <a:r>
              <a:rPr lang="en-US" dirty="0" smtClean="0"/>
              <a:t>GPGPU, </a:t>
            </a:r>
            <a:br>
              <a:rPr lang="en-US" dirty="0" smtClean="0"/>
            </a:br>
            <a:r>
              <a:rPr lang="en-US" dirty="0" smtClean="0"/>
              <a:t>even more </a:t>
            </a:r>
            <a:r>
              <a:rPr lang="en-US" dirty="0"/>
              <a:t>than </a:t>
            </a:r>
            <a:r>
              <a:rPr lang="en-US" dirty="0" err="1" smtClean="0"/>
              <a:t>Mem</a:t>
            </a:r>
            <a:r>
              <a:rPr lang="en-US" dirty="0" smtClean="0"/>
              <a:t> and </a:t>
            </a:r>
            <a:r>
              <a:rPr lang="en-US" dirty="0" err="1" smtClean="0"/>
              <a:t>Reg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r>
              <a:rPr lang="en-US" dirty="0" smtClean="0"/>
              <a:t>Leakage energy is becoming a greater concern with technology scaling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4733967"/>
            <a:ext cx="8229600" cy="1135383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Myriad Pro"/>
                <a:cs typeface="Myriad Pro"/>
              </a:rPr>
              <a:t>Traditional microprocessor power gating techniques are ineffective in GPGPUs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590" y="797456"/>
            <a:ext cx="3814409" cy="32064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29590" y="4003944"/>
            <a:ext cx="3814409" cy="57731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400" b="1" dirty="0" smtClean="0">
                <a:solidFill>
                  <a:srgbClr val="990000"/>
                </a:solidFill>
                <a:latin typeface="Myriad Pro"/>
                <a:cs typeface="Myriad Pro"/>
              </a:rPr>
              <a:t>Component Energy Breakdown </a:t>
            </a:r>
            <a:br>
              <a:rPr lang="en-US" sz="1400" b="1" dirty="0" smtClean="0">
                <a:solidFill>
                  <a:srgbClr val="990000"/>
                </a:solidFill>
                <a:latin typeface="Myriad Pro"/>
                <a:cs typeface="Myriad Pro"/>
              </a:rPr>
            </a:br>
            <a:r>
              <a:rPr lang="en-US" sz="1400" b="1" dirty="0" smtClean="0">
                <a:solidFill>
                  <a:srgbClr val="990000"/>
                </a:solidFill>
                <a:latin typeface="Myriad Pro"/>
                <a:cs typeface="Myriad Pro"/>
              </a:rPr>
              <a:t>for GTX480</a:t>
            </a:r>
            <a:r>
              <a:rPr lang="en-US" sz="1400" b="1" baseline="30000" dirty="0" smtClean="0">
                <a:solidFill>
                  <a:srgbClr val="990000"/>
                </a:solidFill>
                <a:latin typeface="Myriad Pro"/>
                <a:cs typeface="Myriad Pro"/>
              </a:rPr>
              <a:t>[1]</a:t>
            </a:r>
            <a:endParaRPr lang="en-US" sz="1400" b="1" dirty="0" smtClean="0">
              <a:solidFill>
                <a:srgbClr val="990000"/>
              </a:solidFill>
              <a:latin typeface="Myriad Pro"/>
              <a:cs typeface="Myriad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5925372"/>
            <a:ext cx="9143998" cy="3790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800" dirty="0" smtClean="0">
                <a:solidFill>
                  <a:srgbClr val="990000"/>
                </a:solidFill>
                <a:latin typeface="Myriad Pro"/>
                <a:cs typeface="Myriad Pro"/>
              </a:rPr>
              <a:t>[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1] </a:t>
            </a:r>
            <a:r>
              <a:rPr lang="en-US" sz="800" dirty="0" smtClean="0">
                <a:solidFill>
                  <a:srgbClr val="990000"/>
                </a:solidFill>
                <a:latin typeface="Myriad Pro"/>
                <a:cs typeface="Myriad Pro"/>
              </a:rPr>
              <a:t>J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. </a:t>
            </a:r>
            <a:r>
              <a:rPr lang="en-US" sz="800" dirty="0" err="1">
                <a:solidFill>
                  <a:srgbClr val="990000"/>
                </a:solidFill>
                <a:latin typeface="Myriad Pro"/>
                <a:cs typeface="Myriad Pro"/>
              </a:rPr>
              <a:t>Leng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, T. Hetherington, A. </a:t>
            </a:r>
            <a:r>
              <a:rPr lang="en-US" sz="800" dirty="0" err="1">
                <a:solidFill>
                  <a:srgbClr val="990000"/>
                </a:solidFill>
                <a:latin typeface="Myriad Pro"/>
                <a:cs typeface="Myriad Pro"/>
              </a:rPr>
              <a:t>ElTantawy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, S. </a:t>
            </a:r>
            <a:r>
              <a:rPr lang="en-US" sz="800" dirty="0" err="1">
                <a:solidFill>
                  <a:srgbClr val="990000"/>
                </a:solidFill>
                <a:latin typeface="Myriad Pro"/>
                <a:cs typeface="Myriad Pro"/>
              </a:rPr>
              <a:t>Gilani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, N. S. Kim, T. M. </a:t>
            </a:r>
            <a:r>
              <a:rPr lang="en-US" sz="800" dirty="0" err="1">
                <a:solidFill>
                  <a:srgbClr val="990000"/>
                </a:solidFill>
                <a:latin typeface="Myriad Pro"/>
                <a:cs typeface="Myriad Pro"/>
              </a:rPr>
              <a:t>Aamodt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, and V. J. </a:t>
            </a:r>
            <a:r>
              <a:rPr lang="en-US" sz="800" dirty="0" err="1">
                <a:solidFill>
                  <a:srgbClr val="990000"/>
                </a:solidFill>
                <a:latin typeface="Myriad Pro"/>
                <a:cs typeface="Myriad Pro"/>
              </a:rPr>
              <a:t>Reddi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, “</a:t>
            </a:r>
            <a:r>
              <a:rPr lang="en-US" sz="800" dirty="0" err="1">
                <a:solidFill>
                  <a:srgbClr val="990000"/>
                </a:solidFill>
                <a:latin typeface="Myriad Pro"/>
                <a:cs typeface="Myriad Pro"/>
              </a:rPr>
              <a:t>GPUWattch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: enabling energy optimizations in GPGPUs,” presented at the ISCA '13: Proceedings of the 40th Annual International Symposium on Computer Architecture, 2013.</a:t>
            </a:r>
            <a:endParaRPr lang="en-US" sz="800" dirty="0" smtClean="0">
              <a:solidFill>
                <a:srgbClr val="990000"/>
              </a:solidFill>
              <a:latin typeface="Myriad Pro"/>
              <a:cs typeface="Myriad Pro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Overview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33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4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65"/>
    </mc:Choice>
    <mc:Fallback xmlns="">
      <p:transition xmlns:p14="http://schemas.microsoft.com/office/powerpoint/2010/main" spd="slow" advTm="4996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GPGPU Overview (GTX480)</a:t>
            </a:r>
            <a:endParaRPr lang="en-US" dirty="0"/>
          </a:p>
        </p:txBody>
      </p:sp>
      <p:graphicFrame>
        <p:nvGraphicFramePr>
          <p:cNvPr id="100" name="Table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325730"/>
              </p:ext>
            </p:extLst>
          </p:nvPr>
        </p:nvGraphicFramePr>
        <p:xfrm>
          <a:off x="289000" y="1146628"/>
          <a:ext cx="1409157" cy="947940"/>
        </p:xfrm>
        <a:graphic>
          <a:graphicData uri="http://schemas.openxmlformats.org/drawingml/2006/table">
            <a:tbl>
              <a:tblPr firstRow="1" bandRow="1"/>
              <a:tblGrid>
                <a:gridCol w="247813"/>
                <a:gridCol w="863857"/>
                <a:gridCol w="297487"/>
              </a:tblGrid>
              <a:tr h="20618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   V</a:t>
                      </a:r>
                      <a:endParaRPr lang="en-US" sz="1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   Dec_INST</a:t>
                      </a:r>
                      <a:endParaRPr lang="en-US" sz="1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  R</a:t>
                      </a:r>
                      <a:endParaRPr lang="en-US" sz="1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931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   V</a:t>
                      </a:r>
                      <a:endParaRPr lang="en-US" sz="1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   Dec_INST</a:t>
                      </a:r>
                      <a:endParaRPr lang="en-US" sz="1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  R</a:t>
                      </a:r>
                      <a:endParaRPr lang="en-US" sz="1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676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   V</a:t>
                      </a:r>
                      <a:endParaRPr lang="en-US" sz="1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   Dec_INST</a:t>
                      </a:r>
                      <a:endParaRPr lang="en-US" sz="1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  R</a:t>
                      </a:r>
                      <a:endParaRPr lang="en-US" sz="1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352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135" name="Rounded Rectangle 134"/>
          <p:cNvSpPr/>
          <p:nvPr/>
        </p:nvSpPr>
        <p:spPr>
          <a:xfrm>
            <a:off x="4067994" y="1053853"/>
            <a:ext cx="3018836" cy="4075306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Myriad Pro"/>
              <a:cs typeface="Myriad Pro"/>
            </a:endParaRPr>
          </a:p>
        </p:txBody>
      </p:sp>
      <p:grpSp>
        <p:nvGrpSpPr>
          <p:cNvPr id="136" name="Group 23"/>
          <p:cNvGrpSpPr/>
          <p:nvPr/>
        </p:nvGrpSpPr>
        <p:grpSpPr>
          <a:xfrm>
            <a:off x="5402286" y="1226049"/>
            <a:ext cx="733861" cy="3702215"/>
            <a:chOff x="3048000" y="2057400"/>
            <a:chExt cx="838200" cy="3276600"/>
          </a:xfrm>
        </p:grpSpPr>
        <p:sp>
          <p:nvSpPr>
            <p:cNvPr id="179" name="Rounded Rectangle 178"/>
            <p:cNvSpPr/>
            <p:nvPr/>
          </p:nvSpPr>
          <p:spPr>
            <a:xfrm>
              <a:off x="3048000" y="2057400"/>
              <a:ext cx="838200" cy="32766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0" name="Rounded Rectangle 179"/>
            <p:cNvSpPr/>
            <p:nvPr/>
          </p:nvSpPr>
          <p:spPr>
            <a:xfrm>
              <a:off x="3124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1" name="Rounded Rectangle 180"/>
            <p:cNvSpPr/>
            <p:nvPr/>
          </p:nvSpPr>
          <p:spPr>
            <a:xfrm>
              <a:off x="3505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2" name="Rounded Rectangle 181"/>
            <p:cNvSpPr/>
            <p:nvPr/>
          </p:nvSpPr>
          <p:spPr>
            <a:xfrm>
              <a:off x="3124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3" name="Rounded Rectangle 182"/>
            <p:cNvSpPr/>
            <p:nvPr/>
          </p:nvSpPr>
          <p:spPr>
            <a:xfrm>
              <a:off x="3505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4" name="Rounded Rectangle 183"/>
            <p:cNvSpPr/>
            <p:nvPr/>
          </p:nvSpPr>
          <p:spPr>
            <a:xfrm>
              <a:off x="3124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5" name="Rounded Rectangle 184"/>
            <p:cNvSpPr/>
            <p:nvPr/>
          </p:nvSpPr>
          <p:spPr>
            <a:xfrm>
              <a:off x="3505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6" name="Rounded Rectangle 185"/>
            <p:cNvSpPr/>
            <p:nvPr/>
          </p:nvSpPr>
          <p:spPr>
            <a:xfrm>
              <a:off x="3124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3505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8" name="Rounded Rectangle 187"/>
            <p:cNvSpPr/>
            <p:nvPr/>
          </p:nvSpPr>
          <p:spPr>
            <a:xfrm>
              <a:off x="3124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9" name="Rounded Rectangle 188"/>
            <p:cNvSpPr/>
            <p:nvPr/>
          </p:nvSpPr>
          <p:spPr>
            <a:xfrm>
              <a:off x="3505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124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91" name="Rounded Rectangle 190"/>
            <p:cNvSpPr/>
            <p:nvPr/>
          </p:nvSpPr>
          <p:spPr>
            <a:xfrm>
              <a:off x="3505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92" name="Rounded Rectangle 191"/>
            <p:cNvSpPr/>
            <p:nvPr/>
          </p:nvSpPr>
          <p:spPr>
            <a:xfrm>
              <a:off x="3124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93" name="Rounded Rectangle 192"/>
            <p:cNvSpPr/>
            <p:nvPr/>
          </p:nvSpPr>
          <p:spPr>
            <a:xfrm>
              <a:off x="3505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94" name="Rounded Rectangle 193"/>
            <p:cNvSpPr/>
            <p:nvPr/>
          </p:nvSpPr>
          <p:spPr>
            <a:xfrm>
              <a:off x="3124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3505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137" name="Group 24"/>
          <p:cNvGrpSpPr/>
          <p:nvPr/>
        </p:nvGrpSpPr>
        <p:grpSpPr>
          <a:xfrm>
            <a:off x="6202861" y="1226049"/>
            <a:ext cx="733861" cy="3702215"/>
            <a:chOff x="3048000" y="2057400"/>
            <a:chExt cx="838200" cy="3276600"/>
          </a:xfrm>
        </p:grpSpPr>
        <p:sp>
          <p:nvSpPr>
            <p:cNvPr id="162" name="Rounded Rectangle 161"/>
            <p:cNvSpPr/>
            <p:nvPr/>
          </p:nvSpPr>
          <p:spPr>
            <a:xfrm>
              <a:off x="3048000" y="2057400"/>
              <a:ext cx="838200" cy="32766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3124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4" name="Rounded Rectangle 163"/>
            <p:cNvSpPr/>
            <p:nvPr/>
          </p:nvSpPr>
          <p:spPr>
            <a:xfrm>
              <a:off x="3505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3124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6" name="Rounded Rectangle 165"/>
            <p:cNvSpPr/>
            <p:nvPr/>
          </p:nvSpPr>
          <p:spPr>
            <a:xfrm>
              <a:off x="3505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3124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3505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3124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3505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3124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3505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124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4" name="Rounded Rectangle 173"/>
            <p:cNvSpPr/>
            <p:nvPr/>
          </p:nvSpPr>
          <p:spPr>
            <a:xfrm>
              <a:off x="3505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5" name="Rounded Rectangle 174"/>
            <p:cNvSpPr/>
            <p:nvPr/>
          </p:nvSpPr>
          <p:spPr>
            <a:xfrm>
              <a:off x="3124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6" name="Rounded Rectangle 175"/>
            <p:cNvSpPr/>
            <p:nvPr/>
          </p:nvSpPr>
          <p:spPr>
            <a:xfrm>
              <a:off x="3505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7" name="Rounded Rectangle 176"/>
            <p:cNvSpPr/>
            <p:nvPr/>
          </p:nvSpPr>
          <p:spPr>
            <a:xfrm>
              <a:off x="3124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8" name="Rounded Rectangle 177"/>
            <p:cNvSpPr/>
            <p:nvPr/>
          </p:nvSpPr>
          <p:spPr>
            <a:xfrm>
              <a:off x="3505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138" name="Group 148"/>
          <p:cNvGrpSpPr/>
          <p:nvPr/>
        </p:nvGrpSpPr>
        <p:grpSpPr>
          <a:xfrm>
            <a:off x="4740700" y="1226049"/>
            <a:ext cx="600431" cy="3702215"/>
            <a:chOff x="3581400" y="2057400"/>
            <a:chExt cx="685800" cy="3276600"/>
          </a:xfrm>
        </p:grpSpPr>
        <p:sp>
          <p:nvSpPr>
            <p:cNvPr id="145" name="Rounded Rectangle 144"/>
            <p:cNvSpPr/>
            <p:nvPr/>
          </p:nvSpPr>
          <p:spPr>
            <a:xfrm>
              <a:off x="3581400" y="2057400"/>
              <a:ext cx="685800" cy="32766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3657601" y="2133600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3657601" y="2314892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3657601" y="2508250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3657601" y="2689542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3663950" y="2876550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3663950" y="3057842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3663950" y="3251200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3663950" y="3432492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3663950" y="3625850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3663950" y="3807142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3663950" y="4000500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>
              <a:off x="3663950" y="4181792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>
              <a:off x="3663950" y="4368800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3663950" y="4550092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3663950" y="4743450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3663950" y="4924742"/>
              <a:ext cx="533400" cy="1205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spAutoFit/>
            </a:bodyPr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LD/ST</a:t>
              </a:r>
              <a:endParaRPr lang="en-US" sz="8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139" name="Group 160"/>
          <p:cNvGrpSpPr/>
          <p:nvPr/>
        </p:nvGrpSpPr>
        <p:grpSpPr>
          <a:xfrm>
            <a:off x="4234781" y="1240399"/>
            <a:ext cx="433645" cy="3695040"/>
            <a:chOff x="3162300" y="2070100"/>
            <a:chExt cx="495300" cy="3270250"/>
          </a:xfrm>
        </p:grpSpPr>
        <p:sp>
          <p:nvSpPr>
            <p:cNvPr id="140" name="Rounded Rectangle 139"/>
            <p:cNvSpPr/>
            <p:nvPr/>
          </p:nvSpPr>
          <p:spPr>
            <a:xfrm>
              <a:off x="3162300" y="2070100"/>
              <a:ext cx="495300" cy="327025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3225800" y="2127250"/>
              <a:ext cx="381000" cy="698500"/>
            </a:xfrm>
            <a:prstGeom prst="round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SFU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3225800" y="2882900"/>
              <a:ext cx="381000" cy="698500"/>
            </a:xfrm>
            <a:prstGeom prst="round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SFU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225800" y="3632200"/>
              <a:ext cx="381000" cy="698500"/>
            </a:xfrm>
            <a:prstGeom prst="round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SFU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3219450" y="4381500"/>
              <a:ext cx="381000" cy="698500"/>
            </a:xfrm>
            <a:prstGeom prst="round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SFU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4190999" y="4634098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 SFU         LD/ST             SP0                  SP1</a:t>
            </a:r>
            <a:endParaRPr lang="en-US" sz="12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grpSp>
        <p:nvGrpSpPr>
          <p:cNvPr id="121" name="Group 174"/>
          <p:cNvGrpSpPr/>
          <p:nvPr/>
        </p:nvGrpSpPr>
        <p:grpSpPr>
          <a:xfrm>
            <a:off x="7482316" y="1300908"/>
            <a:ext cx="1495409" cy="1530262"/>
            <a:chOff x="4861708" y="2123653"/>
            <a:chExt cx="1708024" cy="1354340"/>
          </a:xfrm>
        </p:grpSpPr>
        <p:sp>
          <p:nvSpPr>
            <p:cNvPr id="124" name="Rounded Rectangle 123"/>
            <p:cNvSpPr/>
            <p:nvPr/>
          </p:nvSpPr>
          <p:spPr>
            <a:xfrm>
              <a:off x="4861708" y="2123653"/>
              <a:ext cx="1708024" cy="135434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5009683" y="2517582"/>
              <a:ext cx="641223" cy="52045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INT Unit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5009683" y="2215672"/>
              <a:ext cx="1434853" cy="184019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Operands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5032693" y="3187542"/>
              <a:ext cx="1434853" cy="184019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Result Queue</a:t>
              </a:r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5740027" y="2523340"/>
              <a:ext cx="641223" cy="520459"/>
            </a:xfrm>
            <a:prstGeom prst="round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FP Unit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29" name="Down Arrow 128"/>
            <p:cNvSpPr/>
            <p:nvPr/>
          </p:nvSpPr>
          <p:spPr>
            <a:xfrm>
              <a:off x="5254091" y="2416944"/>
              <a:ext cx="45719" cy="103517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130" name="Down Arrow 129"/>
            <p:cNvSpPr/>
            <p:nvPr/>
          </p:nvSpPr>
          <p:spPr>
            <a:xfrm>
              <a:off x="6018937" y="2396824"/>
              <a:ext cx="60384" cy="120770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131" name="Down Arrow 130"/>
            <p:cNvSpPr/>
            <p:nvPr/>
          </p:nvSpPr>
          <p:spPr>
            <a:xfrm>
              <a:off x="5268474" y="3061026"/>
              <a:ext cx="45719" cy="103517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132" name="Down Arrow 131"/>
            <p:cNvSpPr/>
            <p:nvPr/>
          </p:nvSpPr>
          <p:spPr>
            <a:xfrm>
              <a:off x="6024695" y="3066784"/>
              <a:ext cx="60384" cy="120770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</p:grpSp>
      <p:cxnSp>
        <p:nvCxnSpPr>
          <p:cNvPr id="122" name="Straight Connector 121"/>
          <p:cNvCxnSpPr/>
          <p:nvPr/>
        </p:nvCxnSpPr>
        <p:spPr>
          <a:xfrm flipV="1">
            <a:off x="6866153" y="1440067"/>
            <a:ext cx="637384" cy="317192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23" name="Straight Connector 122"/>
          <p:cNvCxnSpPr/>
          <p:nvPr/>
        </p:nvCxnSpPr>
        <p:spPr>
          <a:xfrm>
            <a:off x="6851048" y="2078907"/>
            <a:ext cx="663917" cy="618536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12" name="Rounded Rectangle 111"/>
          <p:cNvSpPr/>
          <p:nvPr/>
        </p:nvSpPr>
        <p:spPr>
          <a:xfrm>
            <a:off x="2102320" y="2353431"/>
            <a:ext cx="1442546" cy="62956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Warp Scheduler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(2-level)</a:t>
            </a:r>
            <a:endParaRPr lang="en-US" sz="14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2077152" y="3171925"/>
            <a:ext cx="1442546" cy="588469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Register File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128KB</a:t>
            </a:r>
            <a:endParaRPr lang="en-US" sz="14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2092251" y="3915511"/>
            <a:ext cx="1442546" cy="344433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t" anchorCtr="0"/>
          <a:lstStyle/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Execution Units</a:t>
            </a:r>
            <a:endParaRPr lang="en-US" sz="14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sp>
        <p:nvSpPr>
          <p:cNvPr id="115" name="Down Arrow 114"/>
          <p:cNvSpPr/>
          <p:nvPr/>
        </p:nvSpPr>
        <p:spPr>
          <a:xfrm>
            <a:off x="2774501" y="3016469"/>
            <a:ext cx="45316" cy="14620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Myriad Pro"/>
              <a:cs typeface="Myriad Pro"/>
            </a:endParaRPr>
          </a:p>
        </p:txBody>
      </p:sp>
      <p:sp>
        <p:nvSpPr>
          <p:cNvPr id="116" name="Down Arrow 115"/>
          <p:cNvSpPr/>
          <p:nvPr/>
        </p:nvSpPr>
        <p:spPr>
          <a:xfrm>
            <a:off x="2771990" y="3754042"/>
            <a:ext cx="47827" cy="159242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Myriad Pro"/>
              <a:cs typeface="Myriad Pro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2097292" y="4288153"/>
            <a:ext cx="1442546" cy="695324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t" anchorCtr="0"/>
          <a:lstStyle/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64KB shared Memory/L1 cache</a:t>
            </a:r>
            <a:endParaRPr lang="en-US" sz="14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1966373" y="949039"/>
            <a:ext cx="1661572" cy="4168259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t" anchorCtr="0"/>
          <a:lstStyle/>
          <a:p>
            <a:pPr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SM</a:t>
            </a:r>
            <a:endParaRPr lang="en-US" sz="14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2107361" y="1287222"/>
            <a:ext cx="1442546" cy="272914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Instruction Cache</a:t>
            </a:r>
            <a:endParaRPr lang="en-US" sz="14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 flipV="1">
            <a:off x="3538053" y="1370292"/>
            <a:ext cx="575610" cy="2560803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1" name="Straight Connector 110"/>
          <p:cNvCxnSpPr/>
          <p:nvPr/>
        </p:nvCxnSpPr>
        <p:spPr>
          <a:xfrm>
            <a:off x="3538053" y="4239508"/>
            <a:ext cx="658788" cy="673102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pSp>
        <p:nvGrpSpPr>
          <p:cNvPr id="103" name="Group 113"/>
          <p:cNvGrpSpPr/>
          <p:nvPr/>
        </p:nvGrpSpPr>
        <p:grpSpPr>
          <a:xfrm>
            <a:off x="1698162" y="1179102"/>
            <a:ext cx="1828464" cy="1186204"/>
            <a:chOff x="1104408" y="1876301"/>
            <a:chExt cx="1900051" cy="1187533"/>
          </a:xfrm>
        </p:grpSpPr>
        <p:sp>
          <p:nvSpPr>
            <p:cNvPr id="104" name="Rounded Rectangle 103"/>
            <p:cNvSpPr/>
            <p:nvPr/>
          </p:nvSpPr>
          <p:spPr>
            <a:xfrm>
              <a:off x="1518429" y="2244436"/>
              <a:ext cx="1486030" cy="819398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/>
            <a:lstStyle/>
            <a:p>
              <a:pPr algn="ctr" defTabSz="914400">
                <a:defRPr/>
              </a:pPr>
              <a:r>
                <a:rPr lang="en-US" sz="14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Fetch and decode</a:t>
              </a:r>
              <a:endParaRPr lang="en-US" sz="14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1658954" y="2586836"/>
              <a:ext cx="1179251" cy="322613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lIns="0" tIns="0" rIns="0" bIns="0" rtlCol="0" anchor="t" anchorCtr="0"/>
            <a:lstStyle/>
            <a:p>
              <a:pPr algn="ctr" defTabSz="914400">
                <a:defRPr/>
              </a:pPr>
              <a:r>
                <a:rPr lang="en-US" sz="14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I_Buffer</a:t>
              </a:r>
              <a:endParaRPr lang="en-US" sz="14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1104408" y="1876301"/>
              <a:ext cx="581891" cy="724395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>
            <a:xfrm>
              <a:off x="1116283" y="2802577"/>
              <a:ext cx="563848" cy="89985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93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Overview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34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94" name="Content Placeholder 2"/>
          <p:cNvSpPr>
            <a:spLocks noGrp="1"/>
          </p:cNvSpPr>
          <p:nvPr>
            <p:ph idx="1"/>
          </p:nvPr>
        </p:nvSpPr>
        <p:spPr>
          <a:xfrm>
            <a:off x="457199" y="5235223"/>
            <a:ext cx="8520525" cy="9303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SP accounts for 98% of Execution Unit Leakage Energy</a:t>
            </a:r>
          </a:p>
          <a:p>
            <a:r>
              <a:rPr lang="en-US" dirty="0" smtClean="0"/>
              <a:t>Execution units account for 68% of total on chip area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5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49"/>
    </mc:Choice>
    <mc:Fallback xmlns="">
      <p:transition xmlns:p14="http://schemas.microsoft.com/office/powerpoint/2010/main" spd="slow" advTm="9374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9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Gating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Cuts off leakage current that flows </a:t>
            </a:r>
            <a:r>
              <a:rPr lang="en-US" sz="2100" dirty="0" smtClean="0"/>
              <a:t>through a </a:t>
            </a:r>
            <a:r>
              <a:rPr lang="en-US" sz="2100" dirty="0"/>
              <a:t>circuit </a:t>
            </a:r>
            <a:r>
              <a:rPr lang="en-US" sz="2100" dirty="0" smtClean="0"/>
              <a:t>block</a:t>
            </a:r>
          </a:p>
          <a:p>
            <a:r>
              <a:rPr lang="en-US" sz="2100" dirty="0" smtClean="0"/>
              <a:t>Power gate at SP granularity</a:t>
            </a:r>
            <a:endParaRPr lang="en-US" sz="2100" dirty="0"/>
          </a:p>
          <a:p>
            <a:r>
              <a:rPr lang="en-US" sz="2100" dirty="0"/>
              <a:t>Important Parameters:</a:t>
            </a:r>
          </a:p>
          <a:p>
            <a:pPr lvl="1"/>
            <a:r>
              <a:rPr lang="en-US" sz="2100" dirty="0"/>
              <a:t>Wakeup Delay – Time to return to </a:t>
            </a:r>
            <a:r>
              <a:rPr lang="en-US" sz="2100" dirty="0" err="1"/>
              <a:t>Vdd</a:t>
            </a:r>
            <a:r>
              <a:rPr lang="en-US" sz="2100" dirty="0"/>
              <a:t> (3 cycles)</a:t>
            </a:r>
          </a:p>
          <a:p>
            <a:pPr lvl="1"/>
            <a:r>
              <a:rPr lang="en-US" sz="2100" dirty="0"/>
              <a:t>Breakeven Time – # of consecutive power gated cycles required to compensate </a:t>
            </a:r>
            <a:r>
              <a:rPr lang="en-US" sz="2100" dirty="0" smtClean="0"/>
              <a:t>PG </a:t>
            </a:r>
            <a:r>
              <a:rPr lang="en-US" sz="2100" dirty="0"/>
              <a:t>energy overhead (9-24 cycles</a:t>
            </a:r>
            <a:r>
              <a:rPr lang="en-US" sz="2100" dirty="0" smtClean="0"/>
              <a:t>)</a:t>
            </a:r>
          </a:p>
          <a:p>
            <a:pPr lvl="1"/>
            <a:r>
              <a:rPr lang="en-US" sz="2100" dirty="0" smtClean="0"/>
              <a:t>Idle Detect - # of idle cycles before power gating</a:t>
            </a:r>
            <a:r>
              <a:rPr lang="en-US" sz="2100" baseline="30000" dirty="0" smtClean="0"/>
              <a:t>[2]</a:t>
            </a:r>
            <a:endParaRPr lang="en-US" sz="2100" dirty="0"/>
          </a:p>
        </p:txBody>
      </p:sp>
      <p:sp>
        <p:nvSpPr>
          <p:cNvPr id="43" name="TextBox 42"/>
          <p:cNvSpPr txBox="1"/>
          <p:nvPr/>
        </p:nvSpPr>
        <p:spPr>
          <a:xfrm>
            <a:off x="1980227" y="6008493"/>
            <a:ext cx="698292" cy="322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100" b="1" kern="0" dirty="0" smtClean="0">
                <a:solidFill>
                  <a:sysClr val="windowText" lastClr="000000"/>
                </a:solidFill>
                <a:latin typeface="Arial"/>
              </a:rPr>
              <a:t>Time</a:t>
            </a:r>
            <a:endParaRPr lang="en-US" sz="1100" b="1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0188" y="3815263"/>
            <a:ext cx="430887" cy="160830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914400"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Static Energy</a:t>
            </a:r>
            <a:endParaRPr lang="en-US" sz="1600" b="1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cxnSp>
        <p:nvCxnSpPr>
          <p:cNvPr id="61" name="Straight Arrow Connector 4"/>
          <p:cNvCxnSpPr/>
          <p:nvPr/>
        </p:nvCxnSpPr>
        <p:spPr>
          <a:xfrm>
            <a:off x="783157" y="5781429"/>
            <a:ext cx="3092434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62" name="Straight Arrow Connector 5"/>
          <p:cNvCxnSpPr/>
          <p:nvPr/>
        </p:nvCxnSpPr>
        <p:spPr>
          <a:xfrm flipV="1">
            <a:off x="783157" y="3201157"/>
            <a:ext cx="0" cy="258027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grpSp>
        <p:nvGrpSpPr>
          <p:cNvPr id="81" name="Group 80"/>
          <p:cNvGrpSpPr/>
          <p:nvPr/>
        </p:nvGrpSpPr>
        <p:grpSpPr>
          <a:xfrm>
            <a:off x="2079984" y="4934222"/>
            <a:ext cx="498780" cy="1190957"/>
            <a:chOff x="3376285" y="5115217"/>
            <a:chExt cx="404668" cy="966242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3538152" y="5115217"/>
              <a:ext cx="0" cy="732695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tailEnd type="none"/>
            </a:ln>
            <a:effectLst/>
          </p:spPr>
        </p:cxnSp>
        <p:sp>
          <p:nvSpPr>
            <p:cNvPr id="64" name="TextBox 63"/>
            <p:cNvSpPr txBox="1"/>
            <p:nvPr/>
          </p:nvSpPr>
          <p:spPr>
            <a:xfrm>
              <a:off x="3376285" y="5743242"/>
              <a:ext cx="404668" cy="338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  <a:latin typeface="Arial"/>
                </a:rPr>
                <a:t>t2</a:t>
              </a:r>
              <a:endParaRPr lang="en-US" sz="10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83157" y="3846225"/>
            <a:ext cx="2931944" cy="2278954"/>
            <a:chOff x="2324149" y="4232508"/>
            <a:chExt cx="2378732" cy="1848951"/>
          </a:xfrm>
        </p:grpSpPr>
        <p:sp>
          <p:nvSpPr>
            <p:cNvPr id="46" name="TextBox 45"/>
            <p:cNvSpPr txBox="1"/>
            <p:nvPr/>
          </p:nvSpPr>
          <p:spPr>
            <a:xfrm>
              <a:off x="2324149" y="5738218"/>
              <a:ext cx="404668" cy="338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  <a:latin typeface="Arial"/>
                </a:rPr>
                <a:t>t0</a:t>
              </a:r>
              <a:endParaRPr lang="en-US" sz="10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4185621" y="4337178"/>
              <a:ext cx="0" cy="146539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>
            <a:xfrm flipV="1">
              <a:off x="4526813" y="4232508"/>
              <a:ext cx="0" cy="1570061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2621434" y="5470625"/>
              <a:ext cx="379" cy="32191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tailEnd type="none"/>
            </a:ln>
            <a:effectLst/>
          </p:spPr>
        </p:cxnSp>
        <p:sp>
          <p:nvSpPr>
            <p:cNvPr id="63" name="TextBox 62"/>
            <p:cNvSpPr txBox="1"/>
            <p:nvPr/>
          </p:nvSpPr>
          <p:spPr>
            <a:xfrm>
              <a:off x="2469413" y="5743242"/>
              <a:ext cx="404668" cy="338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  <a:latin typeface="Arial"/>
                </a:rPr>
                <a:t>t1</a:t>
              </a:r>
              <a:endParaRPr lang="en-US" sz="10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023753" y="5743242"/>
              <a:ext cx="404668" cy="338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  <a:latin typeface="Arial"/>
                </a:rPr>
                <a:t>t3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298213" y="5743242"/>
              <a:ext cx="404668" cy="338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  <a:latin typeface="Arial"/>
                </a:rPr>
                <a:t>t4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83157" y="4619675"/>
            <a:ext cx="2693411" cy="307777"/>
            <a:chOff x="2324149" y="4860021"/>
            <a:chExt cx="2185206" cy="249704"/>
          </a:xfrm>
        </p:grpSpPr>
        <p:cxnSp>
          <p:nvCxnSpPr>
            <p:cNvPr id="66" name="Straight Arrow Connector 65"/>
            <p:cNvCxnSpPr/>
            <p:nvPr/>
          </p:nvCxnSpPr>
          <p:spPr>
            <a:xfrm flipH="1">
              <a:off x="2324149" y="5069874"/>
              <a:ext cx="2185206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ot"/>
              <a:tailEnd type="none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>
              <a:off x="2469413" y="4860021"/>
              <a:ext cx="971203" cy="249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400" b="1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Eoverhead</a:t>
              </a:r>
              <a:endParaRPr lang="en-US" sz="1400" b="1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3510472" y="3656981"/>
            <a:ext cx="579183" cy="30348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US" sz="1000" kern="0" dirty="0">
              <a:solidFill>
                <a:sysClr val="windowText" lastClr="000000"/>
              </a:solidFill>
              <a:latin typeface="Arial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891763" y="4897288"/>
            <a:ext cx="3743816" cy="900963"/>
            <a:chOff x="2412263" y="5085252"/>
            <a:chExt cx="3037416" cy="730965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2486016" y="5483269"/>
              <a:ext cx="135797" cy="33294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</a:ln>
            <a:effectLst/>
          </p:spPr>
        </p:cxnSp>
        <p:cxnSp>
          <p:nvCxnSpPr>
            <p:cNvPr id="55" name="Straight Connector 46"/>
            <p:cNvCxnSpPr/>
            <p:nvPr/>
          </p:nvCxnSpPr>
          <p:spPr>
            <a:xfrm>
              <a:off x="2621813" y="5483269"/>
              <a:ext cx="152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 flipV="1">
              <a:off x="4145813" y="5102269"/>
              <a:ext cx="381000" cy="3810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4526813" y="5085252"/>
              <a:ext cx="161867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</a:ln>
            <a:effectLst/>
          </p:spPr>
        </p:cxnSp>
        <p:cxnSp>
          <p:nvCxnSpPr>
            <p:cNvPr id="71" name="Curved Connector 70"/>
            <p:cNvCxnSpPr/>
            <p:nvPr/>
          </p:nvCxnSpPr>
          <p:spPr>
            <a:xfrm flipH="1" flipV="1">
              <a:off x="4571263" y="5101321"/>
              <a:ext cx="209550" cy="33655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4" name="TextBox 73"/>
            <p:cNvSpPr txBox="1"/>
            <p:nvPr/>
          </p:nvSpPr>
          <p:spPr>
            <a:xfrm>
              <a:off x="4355362" y="5456921"/>
              <a:ext cx="1094317" cy="2996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200" b="1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Overhead to sleep </a:t>
              </a:r>
            </a:p>
            <a:p>
              <a:pPr algn="ctr" defTabSz="914400">
                <a:defRPr/>
              </a:pPr>
              <a:r>
                <a:rPr lang="en-US" sz="1200" b="1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and Wakeup</a:t>
              </a:r>
              <a:endParaRPr lang="en-US" sz="1200" b="1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cxnSp>
          <p:nvCxnSpPr>
            <p:cNvPr id="59" name="Curved Connector 58"/>
            <p:cNvCxnSpPr>
              <a:stCxn id="60" idx="2"/>
            </p:cNvCxnSpPr>
            <p:nvPr/>
          </p:nvCxnSpPr>
          <p:spPr>
            <a:xfrm flipH="1">
              <a:off x="2621814" y="5298470"/>
              <a:ext cx="353394" cy="15845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2412263" y="5148647"/>
              <a:ext cx="1125890" cy="1498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200" b="1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Overhead to Sleep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933506" y="3801429"/>
            <a:ext cx="2916785" cy="1980000"/>
            <a:chOff x="2446130" y="4196164"/>
            <a:chExt cx="2366433" cy="1606405"/>
          </a:xfrm>
        </p:grpSpPr>
        <p:grpSp>
          <p:nvGrpSpPr>
            <p:cNvPr id="5" name="Group 4"/>
            <p:cNvGrpSpPr/>
            <p:nvPr/>
          </p:nvGrpSpPr>
          <p:grpSpPr>
            <a:xfrm>
              <a:off x="2486016" y="4196164"/>
              <a:ext cx="2326547" cy="1606405"/>
              <a:chOff x="2486016" y="4196164"/>
              <a:chExt cx="2326547" cy="1606405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2486016" y="5802569"/>
                <a:ext cx="24280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68" name="Freeform 67"/>
              <p:cNvSpPr/>
              <p:nvPr/>
            </p:nvSpPr>
            <p:spPr>
              <a:xfrm>
                <a:off x="2728816" y="4196164"/>
                <a:ext cx="1942405" cy="1606405"/>
              </a:xfrm>
              <a:custGeom>
                <a:avLst/>
                <a:gdLst>
                  <a:gd name="connsiteX0" fmla="*/ 0 w 1670050"/>
                  <a:gd name="connsiteY0" fmla="*/ 1169458 h 1169458"/>
                  <a:gd name="connsiteX1" fmla="*/ 450850 w 1670050"/>
                  <a:gd name="connsiteY1" fmla="*/ 972608 h 1169458"/>
                  <a:gd name="connsiteX2" fmla="*/ 1085850 w 1670050"/>
                  <a:gd name="connsiteY2" fmla="*/ 159808 h 1169458"/>
                  <a:gd name="connsiteX3" fmla="*/ 1670050 w 1670050"/>
                  <a:gd name="connsiteY3" fmla="*/ 13758 h 1169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0050" h="1169458">
                    <a:moveTo>
                      <a:pt x="0" y="1169458"/>
                    </a:moveTo>
                    <a:cubicBezTo>
                      <a:pt x="134937" y="1155170"/>
                      <a:pt x="269875" y="1140883"/>
                      <a:pt x="450850" y="972608"/>
                    </a:cubicBezTo>
                    <a:cubicBezTo>
                      <a:pt x="631825" y="804333"/>
                      <a:pt x="882650" y="319616"/>
                      <a:pt x="1085850" y="159808"/>
                    </a:cubicBezTo>
                    <a:cubicBezTo>
                      <a:pt x="1289050" y="0"/>
                      <a:pt x="1566333" y="35983"/>
                      <a:pt x="1670050" y="13758"/>
                    </a:cubicBezTo>
                  </a:path>
                </a:pathLst>
              </a:custGeom>
              <a:noFill/>
              <a:ln w="19050" cap="flat" cmpd="sng" algn="ctr">
                <a:solidFill>
                  <a:srgbClr val="9BBB5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4520463" y="4231371"/>
                <a:ext cx="2921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</p:grpSp>
        <p:cxnSp>
          <p:nvCxnSpPr>
            <p:cNvPr id="75" name="Curved Connector 74"/>
            <p:cNvCxnSpPr>
              <a:stCxn id="76" idx="2"/>
            </p:cNvCxnSpPr>
            <p:nvPr/>
          </p:nvCxnSpPr>
          <p:spPr>
            <a:xfrm>
              <a:off x="3122405" y="4582962"/>
              <a:ext cx="574674" cy="26245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2446130" y="4233377"/>
              <a:ext cx="1352550" cy="3495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defRPr/>
              </a:pPr>
              <a:r>
                <a:rPr lang="en-US" sz="1400" b="1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Cumulative energy savings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6042419" y="4062649"/>
            <a:ext cx="3101580" cy="1577928"/>
            <a:chOff x="6141196" y="4260203"/>
            <a:chExt cx="3101580" cy="1577928"/>
          </a:xfrm>
        </p:grpSpPr>
        <p:sp>
          <p:nvSpPr>
            <p:cNvPr id="116" name="Oval 115"/>
            <p:cNvSpPr/>
            <p:nvPr/>
          </p:nvSpPr>
          <p:spPr>
            <a:xfrm>
              <a:off x="7329239" y="4799227"/>
              <a:ext cx="974256" cy="37918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Wakeup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cxnSp>
          <p:nvCxnSpPr>
            <p:cNvPr id="121" name="Straight Arrow Connector 120"/>
            <p:cNvCxnSpPr>
              <a:stCxn id="118" idx="6"/>
              <a:endCxn id="116" idx="1"/>
            </p:cNvCxnSpPr>
            <p:nvPr/>
          </p:nvCxnSpPr>
          <p:spPr>
            <a:xfrm>
              <a:off x="6144242" y="4747879"/>
              <a:ext cx="1327673" cy="106878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22" name="Straight Arrow Connector 121"/>
            <p:cNvCxnSpPr>
              <a:stCxn id="119" idx="6"/>
              <a:endCxn id="116" idx="3"/>
            </p:cNvCxnSpPr>
            <p:nvPr/>
          </p:nvCxnSpPr>
          <p:spPr>
            <a:xfrm flipV="1">
              <a:off x="6141196" y="5122881"/>
              <a:ext cx="1330719" cy="379391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>
            <a:xfrm flipH="1">
              <a:off x="6675664" y="4862194"/>
              <a:ext cx="10829" cy="448026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24" name="Straight Arrow Connector 123"/>
            <p:cNvCxnSpPr>
              <a:stCxn id="116" idx="0"/>
              <a:endCxn id="114" idx="5"/>
            </p:cNvCxnSpPr>
            <p:nvPr/>
          </p:nvCxnSpPr>
          <p:spPr>
            <a:xfrm flipH="1" flipV="1">
              <a:off x="7564827" y="4260203"/>
              <a:ext cx="251540" cy="539024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27" name="Straight Arrow Connector 126"/>
            <p:cNvCxnSpPr>
              <a:stCxn id="117" idx="7"/>
              <a:endCxn id="116" idx="4"/>
            </p:cNvCxnSpPr>
            <p:nvPr/>
          </p:nvCxnSpPr>
          <p:spPr>
            <a:xfrm flipV="1">
              <a:off x="7333838" y="5178411"/>
              <a:ext cx="482529" cy="659720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11" name="TextBox 110"/>
            <p:cNvSpPr txBox="1"/>
            <p:nvPr/>
          </p:nvSpPr>
          <p:spPr>
            <a:xfrm>
              <a:off x="7726267" y="4270075"/>
              <a:ext cx="151650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Cycles&gt;wakeup_delay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000971" y="3606464"/>
            <a:ext cx="1643094" cy="2045880"/>
            <a:chOff x="5099748" y="3804018"/>
            <a:chExt cx="1643094" cy="2045880"/>
          </a:xfrm>
        </p:grpSpPr>
        <p:sp>
          <p:nvSpPr>
            <p:cNvPr id="115" name="Oval 114"/>
            <p:cNvSpPr/>
            <p:nvPr/>
          </p:nvSpPr>
          <p:spPr>
            <a:xfrm>
              <a:off x="5099748" y="4064567"/>
              <a:ext cx="1365182" cy="1785331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/>
            <a:lstStyle/>
            <a:p>
              <a:pPr algn="ctr" defTabSz="914400">
                <a:defRPr/>
              </a:pPr>
              <a:r>
                <a:rPr lang="en-US" sz="11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Uncompensated</a:t>
              </a:r>
              <a:endParaRPr lang="en-US" sz="11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5457071" y="4558287"/>
              <a:ext cx="687171" cy="37918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Cycle 1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5374618" y="5312680"/>
              <a:ext cx="766578" cy="37918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Cycle 1+BET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 flipH="1">
              <a:off x="5757908" y="4973032"/>
              <a:ext cx="19851" cy="304101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25" name="Straight Arrow Connector 124"/>
            <p:cNvCxnSpPr>
              <a:stCxn id="114" idx="2"/>
              <a:endCxn id="115" idx="7"/>
            </p:cNvCxnSpPr>
            <p:nvPr/>
          </p:nvCxnSpPr>
          <p:spPr>
            <a:xfrm flipH="1">
              <a:off x="6265004" y="4126141"/>
              <a:ext cx="358889" cy="199882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5414310" y="3804018"/>
              <a:ext cx="132853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Cycles&gt;idle_detect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5165727" y="5585047"/>
            <a:ext cx="2240635" cy="379184"/>
            <a:chOff x="5264504" y="5782601"/>
            <a:chExt cx="2240635" cy="379184"/>
          </a:xfrm>
        </p:grpSpPr>
        <p:sp>
          <p:nvSpPr>
            <p:cNvPr id="117" name="Oval 116"/>
            <p:cNvSpPr/>
            <p:nvPr/>
          </p:nvSpPr>
          <p:spPr>
            <a:xfrm>
              <a:off x="6335420" y="5782601"/>
              <a:ext cx="1169719" cy="37918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1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Compensated</a:t>
              </a:r>
              <a:endParaRPr lang="en-US" sz="11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cxnSp>
          <p:nvCxnSpPr>
            <p:cNvPr id="126" name="Straight Arrow Connector 125"/>
            <p:cNvCxnSpPr>
              <a:stCxn id="115" idx="4"/>
              <a:endCxn id="117" idx="2"/>
            </p:cNvCxnSpPr>
            <p:nvPr/>
          </p:nvCxnSpPr>
          <p:spPr>
            <a:xfrm>
              <a:off x="5768228" y="5849898"/>
              <a:ext cx="567192" cy="122295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13" name="TextBox 112"/>
            <p:cNvSpPr txBox="1"/>
            <p:nvPr/>
          </p:nvSpPr>
          <p:spPr>
            <a:xfrm>
              <a:off x="5264504" y="5949779"/>
              <a:ext cx="132853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Cycles&gt;BET time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6525116" y="3473894"/>
            <a:ext cx="1102373" cy="644285"/>
            <a:chOff x="6623893" y="3671448"/>
            <a:chExt cx="1102373" cy="644285"/>
          </a:xfrm>
        </p:grpSpPr>
        <p:sp>
          <p:nvSpPr>
            <p:cNvPr id="114" name="Oval 113"/>
            <p:cNvSpPr/>
            <p:nvPr/>
          </p:nvSpPr>
          <p:spPr>
            <a:xfrm>
              <a:off x="6623893" y="3936549"/>
              <a:ext cx="1102373" cy="37918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Idle_detect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cxnSp>
          <p:nvCxnSpPr>
            <p:cNvPr id="107" name="Curved Connector 106"/>
            <p:cNvCxnSpPr/>
            <p:nvPr/>
          </p:nvCxnSpPr>
          <p:spPr>
            <a:xfrm rot="16200000" flipH="1" flipV="1">
              <a:off x="7081960" y="3792086"/>
              <a:ext cx="55530" cy="344452"/>
            </a:xfrm>
            <a:prstGeom prst="curvedConnector3">
              <a:avLst>
                <a:gd name="adj1" fmla="val -366092"/>
              </a:avLst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08" name="TextBox 107"/>
            <p:cNvSpPr txBox="1"/>
            <p:nvPr/>
          </p:nvSpPr>
          <p:spPr>
            <a:xfrm>
              <a:off x="7279219" y="3671448"/>
              <a:ext cx="3255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Busy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sp>
        <p:nvSpPr>
          <p:cNvPr id="136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Overview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35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72957" y="5860913"/>
            <a:ext cx="1778000" cy="35560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Breakeven Time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 flipH="1" flipV="1">
            <a:off x="2279497" y="5860913"/>
            <a:ext cx="399022" cy="147580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118" idx="6"/>
            <a:endCxn id="116" idx="1"/>
          </p:cNvCxnSpPr>
          <p:nvPr/>
        </p:nvCxnSpPr>
        <p:spPr>
          <a:xfrm>
            <a:off x="6045465" y="4550325"/>
            <a:ext cx="1327673" cy="106878"/>
          </a:xfrm>
          <a:prstGeom prst="straightConnector1">
            <a:avLst/>
          </a:prstGeom>
          <a:ln w="38100" cmpd="sng"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119" idx="6"/>
            <a:endCxn id="116" idx="3"/>
          </p:cNvCxnSpPr>
          <p:nvPr/>
        </p:nvCxnSpPr>
        <p:spPr>
          <a:xfrm flipV="1">
            <a:off x="6042419" y="4925327"/>
            <a:ext cx="1330719" cy="379391"/>
          </a:xfrm>
          <a:prstGeom prst="straightConnector1">
            <a:avLst/>
          </a:prstGeom>
          <a:ln w="38100" cmpd="sng"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6575002" y="4664502"/>
            <a:ext cx="10829" cy="448026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sysDash"/>
          </a:ln>
          <a:effectLst/>
        </p:spPr>
      </p:cxnSp>
      <p:sp>
        <p:nvSpPr>
          <p:cNvPr id="87" name="TextBox 86"/>
          <p:cNvSpPr txBox="1"/>
          <p:nvPr/>
        </p:nvSpPr>
        <p:spPr>
          <a:xfrm>
            <a:off x="8023811" y="5423572"/>
            <a:ext cx="1157441" cy="7754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800" dirty="0" smtClean="0">
                <a:solidFill>
                  <a:srgbClr val="990000"/>
                </a:solidFill>
                <a:latin typeface="Myriad Pro"/>
                <a:cs typeface="Myriad Pro"/>
              </a:rPr>
              <a:t>[2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] Z. Hu, </a:t>
            </a:r>
            <a:r>
              <a:rPr lang="en-US" sz="800" dirty="0" smtClean="0">
                <a:solidFill>
                  <a:srgbClr val="990000"/>
                </a:solidFill>
                <a:latin typeface="Myriad Pro"/>
                <a:cs typeface="Myriad Pro"/>
              </a:rPr>
              <a:t>et. al. </a:t>
            </a:r>
            <a:r>
              <a:rPr lang="en-US" sz="800" dirty="0" err="1" smtClean="0">
                <a:solidFill>
                  <a:srgbClr val="990000"/>
                </a:solidFill>
                <a:latin typeface="Myriad Pro"/>
                <a:cs typeface="Myriad Pro"/>
              </a:rPr>
              <a:t>Microarchitectural</a:t>
            </a:r>
            <a:r>
              <a:rPr lang="en-US" sz="800" dirty="0" smtClean="0">
                <a:solidFill>
                  <a:srgbClr val="990000"/>
                </a:solidFill>
                <a:latin typeface="Myriad Pro"/>
                <a:cs typeface="Myriad Pro"/>
              </a:rPr>
              <a:t> 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techniques for power gating of execution units. </a:t>
            </a:r>
            <a:r>
              <a:rPr lang="en-US" sz="800" dirty="0" smtClean="0">
                <a:solidFill>
                  <a:srgbClr val="990000"/>
                </a:solidFill>
                <a:latin typeface="Myriad Pro"/>
                <a:cs typeface="Myriad Pro"/>
              </a:rPr>
              <a:t> In ISLPED 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’04.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06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67"/>
    </mc:Choice>
    <mc:Fallback xmlns="">
      <p:transition xmlns:p14="http://schemas.microsoft.com/office/powerpoint/2010/main" spd="slow" advTm="11996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3" grpId="0"/>
      <p:bldP spid="44" grpId="0"/>
      <p:bldP spid="72" grpId="0" animBg="1"/>
      <p:bldP spid="82" grpId="0"/>
      <p:bldP spid="8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r>
              <a:rPr lang="en-US" sz="3600" b="1" dirty="0" smtClean="0"/>
              <a:t>Power Gating Challenges in GPGPUs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Challenges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36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55098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"/>
    </mc:Choice>
    <mc:Fallback xmlns="">
      <p:transition xmlns:p14="http://schemas.microsoft.com/office/powerpoint/2010/main" spd="slow" advTm="40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Gating Challenges in GPGPUs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microprocessors experience idle periods many 10s of cycles long</a:t>
            </a:r>
            <a:r>
              <a:rPr lang="en-US" baseline="30000" dirty="0" smtClean="0"/>
              <a:t>[3]</a:t>
            </a:r>
          </a:p>
          <a:p>
            <a:r>
              <a:rPr lang="en-US" dirty="0" smtClean="0"/>
              <a:t>Int. Unit Idle </a:t>
            </a:r>
            <a:r>
              <a:rPr lang="en-US" dirty="0"/>
              <a:t>period length distribution for </a:t>
            </a:r>
            <a:r>
              <a:rPr lang="en-US" dirty="0" smtClean="0">
                <a:latin typeface="Courier"/>
                <a:cs typeface="Courier"/>
              </a:rPr>
              <a:t>hotspot</a:t>
            </a:r>
            <a:endParaRPr lang="en-US" dirty="0"/>
          </a:p>
          <a:p>
            <a:pPr lvl="1"/>
            <a:r>
              <a:rPr lang="en-US" dirty="0" smtClean="0"/>
              <a:t>Assume 5 idle detect, 14 BET</a:t>
            </a:r>
            <a:endParaRPr lang="en-US" dirty="0"/>
          </a:p>
        </p:txBody>
      </p:sp>
      <p:pic>
        <p:nvPicPr>
          <p:cNvPr id="4" name="Picture 3" descr="OffPeriod-TwoLeve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393" y="3502379"/>
            <a:ext cx="45720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7500" y="2910069"/>
            <a:ext cx="1778000" cy="355600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Lost Opportunity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9500" y="2732269"/>
            <a:ext cx="2501900" cy="355600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Energy Loss or Neutral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2700" y="2910069"/>
            <a:ext cx="1955800" cy="355600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Energy Savings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63900" y="3265669"/>
            <a:ext cx="266700" cy="457200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2"/>
          </p:cNvCxnSpPr>
          <p:nvPr/>
        </p:nvCxnSpPr>
        <p:spPr>
          <a:xfrm>
            <a:off x="4870450" y="3087869"/>
            <a:ext cx="19050" cy="635000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121400" y="3265669"/>
            <a:ext cx="660400" cy="457200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20803" y="5820011"/>
            <a:ext cx="1860450" cy="3790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800" dirty="0" smtClean="0">
                <a:solidFill>
                  <a:srgbClr val="990000"/>
                </a:solidFill>
                <a:latin typeface="Myriad Pro"/>
                <a:cs typeface="Myriad Pro"/>
              </a:rPr>
              <a:t>[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3</a:t>
            </a:r>
            <a:r>
              <a:rPr lang="en-US" sz="800" dirty="0" smtClean="0">
                <a:solidFill>
                  <a:srgbClr val="990000"/>
                </a:solidFill>
                <a:latin typeface="Myriad Pro"/>
                <a:cs typeface="Myriad Pro"/>
              </a:rPr>
              <a:t>] 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S. </a:t>
            </a:r>
            <a:r>
              <a:rPr lang="en-US" sz="800" dirty="0" err="1">
                <a:solidFill>
                  <a:srgbClr val="990000"/>
                </a:solidFill>
                <a:latin typeface="Myriad Pro"/>
                <a:cs typeface="Myriad Pro"/>
              </a:rPr>
              <a:t>Dropsho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, </a:t>
            </a:r>
            <a:r>
              <a:rPr lang="en-US" sz="800" dirty="0" smtClean="0">
                <a:solidFill>
                  <a:srgbClr val="990000"/>
                </a:solidFill>
                <a:latin typeface="Myriad Pro"/>
                <a:cs typeface="Myriad Pro"/>
              </a:rPr>
              <a:t>et. al. </a:t>
            </a:r>
            <a:r>
              <a:rPr lang="en-US" sz="800" dirty="0">
                <a:solidFill>
                  <a:srgbClr val="990000"/>
                </a:solidFill>
                <a:latin typeface="Myriad Pro"/>
                <a:cs typeface="Myriad Pro"/>
              </a:rPr>
              <a:t>Managing static leakage energy in microprocessor functional units. In Proceedings of the </a:t>
            </a:r>
            <a:r>
              <a:rPr lang="en-US" sz="800" dirty="0" smtClean="0">
                <a:solidFill>
                  <a:srgbClr val="990000"/>
                </a:solidFill>
                <a:latin typeface="Myriad Pro"/>
                <a:cs typeface="Myriad Pro"/>
              </a:rPr>
              <a:t>MICRO 35, 2012</a:t>
            </a:r>
            <a:endParaRPr lang="en-US" sz="800" dirty="0">
              <a:solidFill>
                <a:srgbClr val="990000"/>
              </a:solidFill>
              <a:latin typeface="Myriad Pro"/>
              <a:cs typeface="Myriad Pro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Challenges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37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5789776" y="3722869"/>
            <a:ext cx="803475" cy="1758656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166276"/>
            <a:ext cx="8229600" cy="1135383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Myriad Pro"/>
                <a:cs typeface="Myriad Pro"/>
              </a:rPr>
              <a:t>Need to increase idle period length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5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13"/>
    </mc:Choice>
    <mc:Fallback xmlns="">
      <p:transition xmlns:p14="http://schemas.microsoft.com/office/powerpoint/2010/main" spd="slow" advTm="835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57200" y="905934"/>
            <a:ext cx="8229600" cy="5342466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Idle periods</a:t>
            </a:r>
            <a:br>
              <a:rPr lang="en-US" sz="2400" dirty="0" smtClean="0"/>
            </a:br>
            <a:r>
              <a:rPr lang="en-US" sz="2400" dirty="0" smtClean="0"/>
              <a:t>interrupted</a:t>
            </a:r>
            <a:br>
              <a:rPr lang="en-US" sz="2400" dirty="0" smtClean="0"/>
            </a:br>
            <a:r>
              <a:rPr lang="en-US" sz="2400" dirty="0" smtClean="0"/>
              <a:t>by instructions</a:t>
            </a:r>
            <a:br>
              <a:rPr lang="en-US" sz="2400" dirty="0" smtClean="0"/>
            </a:br>
            <a:r>
              <a:rPr lang="en-US" sz="2400" dirty="0" smtClean="0"/>
              <a:t>that are greedily</a:t>
            </a:r>
            <a:br>
              <a:rPr lang="en-US" sz="2400" dirty="0" smtClean="0"/>
            </a:br>
            <a:r>
              <a:rPr lang="en-US" sz="2400" dirty="0" smtClean="0"/>
              <a:t>scheduled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3202067" y="2705127"/>
            <a:ext cx="2735661" cy="2651760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Warp Scheduler Effect on Power Gating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02067" y="5084377"/>
            <a:ext cx="137059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Myriad Pro"/>
                <a:cs typeface="Myriad Pro"/>
              </a:rPr>
              <a:t>INT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660" y="5084377"/>
            <a:ext cx="136506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Myriad Pro"/>
                <a:cs typeface="Myriad Pro"/>
              </a:rPr>
              <a:t>FP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31475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FP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2068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INT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661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INT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254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FP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16207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INT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5461" y="1332167"/>
            <a:ext cx="914400" cy="7460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rgbClr val="990000"/>
                </a:solidFill>
                <a:latin typeface="Myriad Pro"/>
                <a:cs typeface="Myriad Pro"/>
              </a:rPr>
              <a:t>Ready Warps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0882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INT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02068" y="2705127"/>
            <a:ext cx="0" cy="2651760"/>
          </a:xfrm>
          <a:prstGeom prst="line">
            <a:avLst/>
          </a:prstGeom>
          <a:ln w="762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661" y="2705127"/>
            <a:ext cx="0" cy="2651760"/>
          </a:xfrm>
          <a:prstGeom prst="line">
            <a:avLst/>
          </a:prstGeom>
          <a:ln w="762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37728" y="2705127"/>
            <a:ext cx="0" cy="2651760"/>
          </a:xfrm>
          <a:prstGeom prst="line">
            <a:avLst/>
          </a:prstGeom>
          <a:ln w="762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0882" y="1102972"/>
            <a:ext cx="8229600" cy="1135383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Myriad Pro"/>
                <a:cs typeface="Myriad Pro"/>
              </a:rPr>
              <a:t>Need to coalesce warp issues </a:t>
            </a:r>
            <a:br>
              <a:rPr lang="en-US" sz="3200" b="1" dirty="0" smtClean="0">
                <a:solidFill>
                  <a:srgbClr val="990000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solidFill>
                  <a:srgbClr val="990000"/>
                </a:solidFill>
                <a:latin typeface="Myriad Pro"/>
                <a:cs typeface="Myriad Pro"/>
              </a:rPr>
              <a:t>by resource type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Challenges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38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60131" y="3598598"/>
            <a:ext cx="422685" cy="40972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8833" y="3326456"/>
            <a:ext cx="136506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1" dirty="0" smtClean="0">
                <a:solidFill>
                  <a:srgbClr val="990000"/>
                </a:solidFill>
                <a:latin typeface="Myriad Pro"/>
                <a:cs typeface="Myriad Pro"/>
              </a:rPr>
              <a:t>Idle Periods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57"/>
    </mc:Choice>
    <mc:Fallback xmlns="">
      <p:transition xmlns:p14="http://schemas.microsoft.com/office/powerpoint/2010/main" spd="slow" advTm="262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0.00278 0.12061 C 0.00278 0.14769 0.26302 0.1463 0.29982 0.1463 L 0.29896 0.55718 " pathEditMode="relative" rAng="0" ptsTypes="FfFF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27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5379E-6 -4.84498E-6 L -0.1498 -4.84498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1.28039E-6 L -0.2995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23 L -0.4495 -0.0004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0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46 L -0.7494 -1.78977E-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70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0042E-6 -0.00046 L -0.59927 -1.78977E-6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72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4978 1.28039E-6 L -0.14735 0.12109 C -0.14735 0.15374 0.19906 0.14679 0.29937 0.14679 L 0.29868 0.49224 " pathEditMode="relative" rAng="0" ptsTypes="FfFF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57" y="246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6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9955 1.28039E-6 L -0.29573 0.11808 C -0.24592 0.14262 -0.05362 0.14286 -0.00052 0.14772 L -0.00052 0.42764 " pathEditMode="relative" rAng="0" ptsTypes="FfFF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3" y="213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6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4495 1.28039E-6 L -0.44672 0.12063 C -0.44672 0.15374 -0.35127 0.14841 -0.27178 0.14841 L -0.15151 0.14772 L -0.1496 0.36675 " pathEditMode="relative" rAng="0" ptsTypes="FfFAF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95" y="18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6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59927 1.28039E-6 L -0.59545 0.12827 C -0.59545 0.16092 -0.26171 0.14656 -0.15081 0.14656 L -0.14977 0.30053 " pathEditMode="relative" rAng="0" ptsTypes="FfFF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75" y="150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6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7494 1.28039E-6 L -0.74558 0.12063 C -0.74558 0.1542 -0.5276 0.14772 -0.45141 0.14772 L -0.45141 0.23454 " pathEditMode="relative" rAng="0" ptsTypes="FfFF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1" y="11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7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4" grpId="0" animBg="1"/>
      <p:bldP spid="20" grpId="0" animBg="1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3600" b="1" dirty="0" smtClean="0"/>
              <a:t>GATES:</a:t>
            </a:r>
          </a:p>
          <a:p>
            <a:pPr marL="0" indent="0">
              <a:buNone/>
            </a:pPr>
            <a:r>
              <a:rPr lang="en-US" sz="3600" b="1" dirty="0" smtClean="0"/>
              <a:t>Gating Aware Two-level Scheduler</a:t>
            </a:r>
          </a:p>
          <a:p>
            <a:r>
              <a:rPr lang="en-US" sz="2400" dirty="0"/>
              <a:t>Issue warps based on execution unit resource type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GATES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39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0153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1"/>
    </mc:Choice>
    <mc:Fallback xmlns="">
      <p:transition xmlns:p14="http://schemas.microsoft.com/office/powerpoint/2010/main" spd="slow" advTm="86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A. Putnam et al., "A reconfigurable fabric for accelerating large-scale datacenter services," Computer Architecture (ISCA), 2014 ACM/IEEE 41st International Symposium on, </a:t>
            </a:r>
            <a:r>
              <a:rPr lang="en-US" dirty="0" smtClean="0"/>
              <a:t> 2014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8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202067" y="2705127"/>
            <a:ext cx="2735661" cy="2651760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Gating Aware Two-level Scheduler (GATES)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02067" y="5084377"/>
            <a:ext cx="137059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Myriad Pro"/>
                <a:cs typeface="Myriad Pro"/>
              </a:rPr>
              <a:t>INT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660" y="5084377"/>
            <a:ext cx="136506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Myriad Pro"/>
                <a:cs typeface="Myriad Pro"/>
              </a:rPr>
              <a:t>FP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31475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INT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2068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INT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661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INT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254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FP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16207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FP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5461" y="1332167"/>
            <a:ext cx="914400" cy="7460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rgbClr val="990000"/>
                </a:solidFill>
                <a:latin typeface="Myriad Pro"/>
                <a:cs typeface="Myriad Pro"/>
              </a:rPr>
              <a:t>Ready Warps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0882" y="1102972"/>
            <a:ext cx="1370593" cy="44056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INT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02068" y="2705127"/>
            <a:ext cx="0" cy="2651760"/>
          </a:xfrm>
          <a:prstGeom prst="line">
            <a:avLst/>
          </a:prstGeom>
          <a:ln w="762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661" y="2705127"/>
            <a:ext cx="0" cy="2651760"/>
          </a:xfrm>
          <a:prstGeom prst="line">
            <a:avLst/>
          </a:prstGeom>
          <a:ln w="762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37728" y="2705127"/>
            <a:ext cx="0" cy="2651760"/>
          </a:xfrm>
          <a:prstGeom prst="line">
            <a:avLst/>
          </a:prstGeom>
          <a:ln w="762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GATES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40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60131" y="3598598"/>
            <a:ext cx="422685" cy="40972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8833" y="3326456"/>
            <a:ext cx="136506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1" dirty="0" smtClean="0">
                <a:solidFill>
                  <a:srgbClr val="990000"/>
                </a:solidFill>
                <a:latin typeface="Myriad Pro"/>
                <a:cs typeface="Myriad Pro"/>
              </a:rPr>
              <a:t>Idle Period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57200" y="905934"/>
            <a:ext cx="8229600" cy="5342466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Idle periods</a:t>
            </a:r>
            <a:br>
              <a:rPr lang="en-US" sz="2400" dirty="0" smtClean="0"/>
            </a:br>
            <a:r>
              <a:rPr lang="en-US" sz="2400" dirty="0" smtClean="0"/>
              <a:t>are coalesced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52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5"/>
    </mc:Choice>
    <mc:Fallback xmlns="">
      <p:transition xmlns:p14="http://schemas.microsoft.com/office/powerpoint/2010/main" spd="slow" advTm="1614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0.00278 0.12061 C 0.00278 0.14769 0.26302 0.1463 0.29982 0.1463 L 0.29896 0.55718 " pathEditMode="relative" rAng="0" ptsTypes="FfFF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27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5379E-6 -4.84498E-6 L -0.1498 -4.84498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1.28039E-6 L -0.2995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23 L -0.4495 -0.0004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0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46 L -0.7494 -1.78977E-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70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0042E-6 -0.00046 L -0.59927 -1.78977E-6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72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4982 -4.07407E-6 L -0.14826 0.12107 C -0.14826 0.15371 0.08299 0.14676 0.15018 0.14676 L 0.14966 0.4919 " pathEditMode="relative" rAng="0" ptsTypes="FfFF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45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6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9955 1.28039E-6 L -0.29573 0.11808 C -0.24592 0.14262 -0.05362 0.14286 -0.00052 0.14772 L -0.00052 0.42764 " pathEditMode="relative" rAng="0" ptsTypes="FfFF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3" y="213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6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4495 1.28039E-6 L -0.44672 0.12063 C -0.44672 0.15374 -0.35127 0.14841 -0.27178 0.14841 L -0.15151 0.14772 L -0.1496 0.36675 " pathEditMode="relative" rAng="0" ptsTypes="FfFAF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95" y="18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6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59927 1.28039E-6 L -0.59545 0.12827 C -0.59545 0.16092 -0.26171 0.14656 -0.15081 0.14656 L -0.14977 0.30053 " pathEditMode="relative" rAng="0" ptsTypes="FfFF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75" y="150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6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74965 -4.07407E-6 L -0.74392 0.12061 C -0.74392 0.15417 -0.41562 0.14769 -0.30086 0.14769 L -0.30086 0.23449 " pathEditMode="relative" rAng="0" ptsTypes="FfFF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20" grpId="0" animBg="1"/>
      <p:bldP spid="21" grpId="0"/>
      <p:bldP spid="2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239" y="2966799"/>
            <a:ext cx="4406426" cy="3185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Gating Aware Two-level </a:t>
            </a:r>
            <a:r>
              <a:rPr lang="en-US" dirty="0" smtClean="0"/>
              <a:t>Scheduler (GATES)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Per instruction type active warps subset</a:t>
            </a:r>
          </a:p>
          <a:p>
            <a:r>
              <a:rPr lang="en-US" sz="2400" dirty="0" smtClean="0"/>
              <a:t>Instruction Issue Priority </a:t>
            </a:r>
          </a:p>
          <a:p>
            <a:r>
              <a:rPr lang="en-US" sz="2400" dirty="0" smtClean="0"/>
              <a:t>Dynamic priority switching</a:t>
            </a:r>
          </a:p>
          <a:p>
            <a:pPr lvl="1"/>
            <a:r>
              <a:rPr lang="en-US" sz="2400" dirty="0" smtClean="0"/>
              <a:t>Switch highest priority when it out of ready warps</a:t>
            </a:r>
            <a:endParaRPr lang="en-US" sz="2400" dirty="0"/>
          </a:p>
        </p:txBody>
      </p:sp>
      <p:pic>
        <p:nvPicPr>
          <p:cNvPr id="4" name="Picture 3" descr="TwoLevelDiagra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73" y="2969155"/>
            <a:ext cx="3038962" cy="3183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373" y="2613555"/>
            <a:ext cx="3038962" cy="35560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Two-level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6720" y="2613555"/>
            <a:ext cx="3513752" cy="35560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GATES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154443" y="4503208"/>
            <a:ext cx="2259738" cy="557426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0734" y="5060634"/>
            <a:ext cx="3383891" cy="469152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GATES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41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6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84"/>
    </mc:Choice>
    <mc:Fallback xmlns="">
      <p:transition xmlns:p14="http://schemas.microsoft.com/office/powerpoint/2010/main" spd="slow" advTm="4928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905934"/>
            <a:ext cx="8229600" cy="5342466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~3x increase in positive power gating events </a:t>
            </a:r>
          </a:p>
          <a:p>
            <a:r>
              <a:rPr lang="en-US" dirty="0" smtClean="0"/>
              <a:t>~2x increase in negative power gating events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GATES on Idle Period Length</a:t>
            </a:r>
            <a:endParaRPr lang="en-US" dirty="0"/>
          </a:p>
        </p:txBody>
      </p:sp>
      <p:pic>
        <p:nvPicPr>
          <p:cNvPr id="4" name="Picture 3" descr="OffPeriod-EA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231539"/>
            <a:ext cx="4572000" cy="2743200"/>
          </a:xfrm>
          <a:prstGeom prst="rect">
            <a:avLst/>
          </a:prstGeom>
        </p:spPr>
      </p:pic>
      <p:pic>
        <p:nvPicPr>
          <p:cNvPr id="5" name="Picture 4" descr="OffPeriod-TwoLeve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1539"/>
            <a:ext cx="45720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124775"/>
            <a:ext cx="8229600" cy="1135383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Arial"/>
                <a:cs typeface="Arial"/>
              </a:rPr>
              <a:t>Need to further stretch idle periods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2539" y="4974739"/>
            <a:ext cx="3325092" cy="366812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Two-level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4223" y="4974739"/>
            <a:ext cx="3258255" cy="366812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GATES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8069000" y="2456598"/>
            <a:ext cx="803475" cy="1758656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3491312" y="2456598"/>
            <a:ext cx="803475" cy="1758656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6260170" y="2456598"/>
            <a:ext cx="1801246" cy="1758656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1682482" y="2456598"/>
            <a:ext cx="1801246" cy="1758656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GATES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42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1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19"/>
    </mc:Choice>
    <mc:Fallback xmlns="">
      <p:transition xmlns:p14="http://schemas.microsoft.com/office/powerpoint/2010/main" spd="slow" advTm="285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6" grpId="0" animBg="1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3600" b="1" dirty="0" smtClean="0"/>
              <a:t>Blackout Power Gating</a:t>
            </a:r>
          </a:p>
          <a:p>
            <a:r>
              <a:rPr lang="en-US" sz="2400" dirty="0" smtClean="0"/>
              <a:t>Forced </a:t>
            </a:r>
            <a:r>
              <a:rPr lang="en-US" sz="2400" dirty="0"/>
              <a:t>idleness </a:t>
            </a:r>
            <a:r>
              <a:rPr lang="en-US" sz="2400" dirty="0" smtClean="0"/>
              <a:t>of execution units to meet BET</a:t>
            </a:r>
            <a:endParaRPr lang="en-US" sz="24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Blackout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43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274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6"/>
    </mc:Choice>
    <mc:Fallback xmlns="">
      <p:transition xmlns:p14="http://schemas.microsoft.com/office/powerpoint/2010/main" spd="slow" advTm="59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Blackout Power Gating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Force idleness until break even time has </a:t>
            </a:r>
            <a:r>
              <a:rPr lang="en-US" dirty="0" smtClean="0"/>
              <a:t>passed</a:t>
            </a:r>
          </a:p>
          <a:p>
            <a:pPr lvl="1"/>
            <a:r>
              <a:rPr lang="en-US" dirty="0" smtClean="0"/>
              <a:t>Even when there are pending instructions</a:t>
            </a:r>
            <a:endParaRPr lang="en-US" dirty="0"/>
          </a:p>
          <a:p>
            <a:r>
              <a:rPr lang="en-US" dirty="0" smtClean="0"/>
              <a:t>Would this not cause performance loss?</a:t>
            </a:r>
          </a:p>
          <a:p>
            <a:pPr lvl="1"/>
            <a:r>
              <a:rPr lang="en-US" dirty="0" smtClean="0"/>
              <a:t>No, because of GPGPU-specific </a:t>
            </a:r>
            <a:r>
              <a:rPr lang="en-US" dirty="0"/>
              <a:t>large heterogeneity of execution </a:t>
            </a:r>
            <a:r>
              <a:rPr lang="en-US" dirty="0" smtClean="0"/>
              <a:t>units</a:t>
            </a:r>
            <a:r>
              <a:rPr lang="en-US" dirty="0"/>
              <a:t> </a:t>
            </a:r>
            <a:r>
              <a:rPr lang="en-US" dirty="0" smtClean="0"/>
              <a:t>and good mix of instruction types</a:t>
            </a:r>
            <a:endParaRPr lang="en-US" dirty="0"/>
          </a:p>
          <a:p>
            <a:endParaRPr lang="en-US" dirty="0"/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Blackout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44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807504" y="4092448"/>
            <a:ext cx="3101580" cy="1577928"/>
            <a:chOff x="6141196" y="4260203"/>
            <a:chExt cx="3101580" cy="1577928"/>
          </a:xfrm>
        </p:grpSpPr>
        <p:sp>
          <p:nvSpPr>
            <p:cNvPr id="59" name="Oval 58"/>
            <p:cNvSpPr/>
            <p:nvPr/>
          </p:nvSpPr>
          <p:spPr>
            <a:xfrm>
              <a:off x="7329239" y="4799227"/>
              <a:ext cx="974256" cy="37918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Wakeup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cxnSp>
          <p:nvCxnSpPr>
            <p:cNvPr id="60" name="Straight Arrow Connector 59"/>
            <p:cNvCxnSpPr>
              <a:stCxn id="68" idx="6"/>
              <a:endCxn id="59" idx="1"/>
            </p:cNvCxnSpPr>
            <p:nvPr/>
          </p:nvCxnSpPr>
          <p:spPr>
            <a:xfrm>
              <a:off x="6144242" y="4747879"/>
              <a:ext cx="1327673" cy="106878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1" name="Straight Arrow Connector 60"/>
            <p:cNvCxnSpPr>
              <a:stCxn id="69" idx="6"/>
              <a:endCxn id="59" idx="3"/>
            </p:cNvCxnSpPr>
            <p:nvPr/>
          </p:nvCxnSpPr>
          <p:spPr>
            <a:xfrm flipV="1">
              <a:off x="6141196" y="5122881"/>
              <a:ext cx="1330719" cy="379391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 flipH="1">
              <a:off x="6675664" y="4862194"/>
              <a:ext cx="10829" cy="448026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63" name="Straight Arrow Connector 62"/>
            <p:cNvCxnSpPr>
              <a:stCxn id="59" idx="0"/>
              <a:endCxn id="78" idx="5"/>
            </p:cNvCxnSpPr>
            <p:nvPr/>
          </p:nvCxnSpPr>
          <p:spPr>
            <a:xfrm flipH="1" flipV="1">
              <a:off x="7564827" y="4260203"/>
              <a:ext cx="251540" cy="539024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4" name="Straight Arrow Connector 63"/>
            <p:cNvCxnSpPr>
              <a:stCxn id="74" idx="7"/>
              <a:endCxn id="59" idx="4"/>
            </p:cNvCxnSpPr>
            <p:nvPr/>
          </p:nvCxnSpPr>
          <p:spPr>
            <a:xfrm flipV="1">
              <a:off x="7333838" y="5178411"/>
              <a:ext cx="482529" cy="659720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5" name="TextBox 64"/>
            <p:cNvSpPr txBox="1"/>
            <p:nvPr/>
          </p:nvSpPr>
          <p:spPr>
            <a:xfrm>
              <a:off x="7726267" y="4270075"/>
              <a:ext cx="151650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Cycles&gt;wakeup_delay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766056" y="3636263"/>
            <a:ext cx="1643094" cy="2045880"/>
            <a:chOff x="5099748" y="3804018"/>
            <a:chExt cx="1643094" cy="2045880"/>
          </a:xfrm>
        </p:grpSpPr>
        <p:sp>
          <p:nvSpPr>
            <p:cNvPr id="67" name="Oval 66"/>
            <p:cNvSpPr/>
            <p:nvPr/>
          </p:nvSpPr>
          <p:spPr>
            <a:xfrm>
              <a:off x="5099748" y="4064567"/>
              <a:ext cx="1365182" cy="1785331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/>
            <a:lstStyle/>
            <a:p>
              <a:pPr algn="ctr" defTabSz="914400">
                <a:defRPr/>
              </a:pPr>
              <a:r>
                <a:rPr lang="en-US" sz="11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Uncompensated</a:t>
              </a:r>
              <a:endParaRPr lang="en-US" sz="11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457071" y="4558287"/>
              <a:ext cx="687171" cy="37918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Cycle 1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74618" y="5312680"/>
              <a:ext cx="766578" cy="37918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Cycle 1+BET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H="1">
              <a:off x="5757908" y="4973032"/>
              <a:ext cx="19851" cy="304101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71" name="Straight Arrow Connector 70"/>
            <p:cNvCxnSpPr>
              <a:stCxn id="78" idx="2"/>
              <a:endCxn id="67" idx="7"/>
            </p:cNvCxnSpPr>
            <p:nvPr/>
          </p:nvCxnSpPr>
          <p:spPr>
            <a:xfrm flipH="1">
              <a:off x="6265004" y="4126141"/>
              <a:ext cx="358889" cy="199882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2" name="TextBox 71"/>
            <p:cNvSpPr txBox="1"/>
            <p:nvPr/>
          </p:nvSpPr>
          <p:spPr>
            <a:xfrm>
              <a:off x="5414310" y="3804018"/>
              <a:ext cx="132853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Cycles&gt;idle_detect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930812" y="5524109"/>
            <a:ext cx="2240635" cy="469921"/>
            <a:chOff x="5264504" y="5691864"/>
            <a:chExt cx="2240635" cy="469921"/>
          </a:xfrm>
        </p:grpSpPr>
        <p:sp>
          <p:nvSpPr>
            <p:cNvPr id="74" name="Oval 73"/>
            <p:cNvSpPr/>
            <p:nvPr/>
          </p:nvSpPr>
          <p:spPr>
            <a:xfrm>
              <a:off x="6335420" y="5782601"/>
              <a:ext cx="1169719" cy="37918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1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Compensated</a:t>
              </a:r>
              <a:endParaRPr lang="en-US" sz="11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cxnSp>
          <p:nvCxnSpPr>
            <p:cNvPr id="75" name="Straight Arrow Connector 74"/>
            <p:cNvCxnSpPr>
              <a:endCxn id="74" idx="2"/>
            </p:cNvCxnSpPr>
            <p:nvPr/>
          </p:nvCxnSpPr>
          <p:spPr>
            <a:xfrm>
              <a:off x="6141196" y="5691864"/>
              <a:ext cx="194224" cy="280329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5264504" y="5949779"/>
              <a:ext cx="132853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Cycles&gt;BET time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290201" y="3503693"/>
            <a:ext cx="1102373" cy="644285"/>
            <a:chOff x="6623893" y="3671448"/>
            <a:chExt cx="1102373" cy="644285"/>
          </a:xfrm>
        </p:grpSpPr>
        <p:sp>
          <p:nvSpPr>
            <p:cNvPr id="78" name="Oval 77"/>
            <p:cNvSpPr/>
            <p:nvPr/>
          </p:nvSpPr>
          <p:spPr>
            <a:xfrm>
              <a:off x="6623893" y="3936549"/>
              <a:ext cx="1102373" cy="37918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Idle_detect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cxnSp>
          <p:nvCxnSpPr>
            <p:cNvPr id="79" name="Curved Connector 78"/>
            <p:cNvCxnSpPr/>
            <p:nvPr/>
          </p:nvCxnSpPr>
          <p:spPr>
            <a:xfrm rot="16200000" flipH="1" flipV="1">
              <a:off x="7081960" y="3792086"/>
              <a:ext cx="55530" cy="344452"/>
            </a:xfrm>
            <a:prstGeom prst="curvedConnector3">
              <a:avLst>
                <a:gd name="adj1" fmla="val -366092"/>
              </a:avLst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7279219" y="3671448"/>
              <a:ext cx="3255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Busy</a:t>
              </a:r>
              <a:endParaRPr lang="en-US" sz="1200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943592" y="415818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Arial"/>
                <a:cs typeface="Arial"/>
              </a:rPr>
              <a:t>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40860" y="466897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Arial"/>
                <a:cs typeface="Arial"/>
              </a:rPr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22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54"/>
    </mc:Choice>
    <mc:Fallback xmlns="">
      <p:transition xmlns:p14="http://schemas.microsoft.com/office/powerpoint/2010/main" spd="slow" advTm="452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2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2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31" grpId="0"/>
      <p:bldP spid="31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ffPeriod-EA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3177"/>
            <a:ext cx="45720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Blackout Power Gating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~2.4x increase in positive PG events over GATES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(GATES ~3x </a:t>
            </a:r>
            <a:r>
              <a:rPr lang="en-US" dirty="0" err="1" smtClean="0"/>
              <a:t>w.r.t</a:t>
            </a:r>
            <a:r>
              <a:rPr lang="en-US" dirty="0" smtClean="0"/>
              <a:t>. baseline)</a:t>
            </a:r>
          </a:p>
        </p:txBody>
      </p:sp>
      <p:pic>
        <p:nvPicPr>
          <p:cNvPr id="4" name="Picture 3" descr="OffPeriod-Blackou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112720"/>
            <a:ext cx="45720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2539" y="4838659"/>
            <a:ext cx="3325092" cy="366812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GATES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4223" y="4838659"/>
            <a:ext cx="3258255" cy="366812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GATES + Blackout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8069000" y="2320518"/>
            <a:ext cx="803475" cy="1758656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3491312" y="2320518"/>
            <a:ext cx="803475" cy="1758656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6260170" y="2320518"/>
            <a:ext cx="1801246" cy="1758656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1682482" y="2320518"/>
            <a:ext cx="1801246" cy="1758656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Blackout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45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09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5"/>
    </mc:Choice>
    <mc:Fallback xmlns="">
      <p:transition xmlns:p14="http://schemas.microsoft.com/office/powerpoint/2010/main" spd="slow" advTm="195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Blackout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</a:t>
            </a:r>
            <a:r>
              <a:rPr lang="nl-NL" dirty="0" err="1" smtClean="0"/>
              <a:t>ï</a:t>
            </a:r>
            <a:r>
              <a:rPr lang="en-US" dirty="0" err="1" smtClean="0"/>
              <a:t>ve</a:t>
            </a:r>
            <a:r>
              <a:rPr lang="en-US" dirty="0" smtClean="0"/>
              <a:t> Blackout</a:t>
            </a:r>
          </a:p>
          <a:p>
            <a:pPr lvl="1"/>
            <a:r>
              <a:rPr lang="en-US" dirty="0" smtClean="0"/>
              <a:t>GATES and Blackout is independent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Can lead to overaggressive</a:t>
            </a:r>
            <a:br>
              <a:rPr lang="en-US" dirty="0" smtClean="0"/>
            </a:br>
            <a:r>
              <a:rPr lang="en-US" dirty="0" smtClean="0"/>
              <a:t>power gating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Blackout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46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grpSp>
        <p:nvGrpSpPr>
          <p:cNvPr id="7" name="Group 23"/>
          <p:cNvGrpSpPr/>
          <p:nvPr/>
        </p:nvGrpSpPr>
        <p:grpSpPr>
          <a:xfrm>
            <a:off x="4901927" y="2302752"/>
            <a:ext cx="733861" cy="3702215"/>
            <a:chOff x="3048000" y="2057400"/>
            <a:chExt cx="838200" cy="3276600"/>
          </a:xfrm>
        </p:grpSpPr>
        <p:sp>
          <p:nvSpPr>
            <p:cNvPr id="8" name="Rounded Rectangle 7"/>
            <p:cNvSpPr/>
            <p:nvPr/>
          </p:nvSpPr>
          <p:spPr>
            <a:xfrm>
              <a:off x="3048000" y="2057400"/>
              <a:ext cx="838200" cy="32766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124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505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124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505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124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505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24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505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24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505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124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505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124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505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124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505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02502" y="2302752"/>
            <a:ext cx="733861" cy="3702215"/>
            <a:chOff x="3048000" y="2057400"/>
            <a:chExt cx="838200" cy="3276600"/>
          </a:xfrm>
        </p:grpSpPr>
        <p:sp>
          <p:nvSpPr>
            <p:cNvPr id="26" name="Rounded Rectangle 25"/>
            <p:cNvSpPr/>
            <p:nvPr/>
          </p:nvSpPr>
          <p:spPr>
            <a:xfrm>
              <a:off x="3048000" y="2057400"/>
              <a:ext cx="838200" cy="32766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124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505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124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505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124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505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24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505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124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505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124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505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124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505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124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505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901926" y="5710801"/>
            <a:ext cx="1531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     SP0                  SP1</a:t>
            </a:r>
            <a:endParaRPr lang="en-US" sz="12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452161" y="2302752"/>
            <a:ext cx="2372779" cy="62956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Warp Scheduler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(GATES)</a:t>
            </a:r>
            <a:endParaRPr lang="en-US" sz="14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045831" y="1712708"/>
            <a:ext cx="1064704" cy="35560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Idle Detect</a:t>
            </a:r>
          </a:p>
        </p:txBody>
      </p:sp>
      <p:cxnSp>
        <p:nvCxnSpPr>
          <p:cNvPr id="96" name="Straight Arrow Connector 95"/>
          <p:cNvCxnSpPr>
            <a:stCxn id="95" idx="1"/>
          </p:cNvCxnSpPr>
          <p:nvPr/>
        </p:nvCxnSpPr>
        <p:spPr>
          <a:xfrm flipH="1">
            <a:off x="6436363" y="1890508"/>
            <a:ext cx="609468" cy="430490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95" idx="1"/>
            <a:endCxn id="8" idx="0"/>
          </p:cNvCxnSpPr>
          <p:nvPr/>
        </p:nvCxnSpPr>
        <p:spPr>
          <a:xfrm flipH="1">
            <a:off x="5268858" y="1890508"/>
            <a:ext cx="1776973" cy="412244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ounded Rectangle 106"/>
          <p:cNvSpPr/>
          <p:nvPr/>
        </p:nvSpPr>
        <p:spPr>
          <a:xfrm>
            <a:off x="4904917" y="2305742"/>
            <a:ext cx="733861" cy="3702215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Myriad Pro"/>
              <a:cs typeface="Myriad Pro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5712488" y="2305742"/>
            <a:ext cx="733861" cy="3702215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Myriad Pro"/>
              <a:cs typeface="Myriad Pro"/>
            </a:endParaRPr>
          </a:p>
        </p:txBody>
      </p:sp>
      <p:sp>
        <p:nvSpPr>
          <p:cNvPr id="110" name="Rounded Rectangle 109"/>
          <p:cNvSpPr/>
          <p:nvPr/>
        </p:nvSpPr>
        <p:spPr>
          <a:xfrm rot="5400000">
            <a:off x="1631531" y="2984361"/>
            <a:ext cx="430491" cy="789234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vert270" lIns="0" tIns="0" rIns="0" bIns="0" rtlCol="0" anchor="ctr"/>
          <a:lstStyle/>
          <a:p>
            <a:pPr algn="ctr" defTabSz="914400"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INT</a:t>
            </a:r>
            <a:endParaRPr lang="en-US" sz="16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cxnSp>
        <p:nvCxnSpPr>
          <p:cNvPr id="111" name="Straight Arrow Connector 110"/>
          <p:cNvCxnSpPr>
            <a:stCxn id="110" idx="0"/>
            <a:endCxn id="107" idx="1"/>
          </p:cNvCxnSpPr>
          <p:nvPr/>
        </p:nvCxnSpPr>
        <p:spPr>
          <a:xfrm>
            <a:off x="2241394" y="3378979"/>
            <a:ext cx="2663523" cy="777871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367740" y="336151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Arial"/>
                <a:cs typeface="Arial"/>
              </a:rPr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889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3"/>
    </mc:Choice>
    <mc:Fallback xmlns="">
      <p:transition xmlns:p14="http://schemas.microsoft.com/office/powerpoint/2010/main" spd="slow" advTm="360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5" grpId="0"/>
      <p:bldP spid="107" grpId="0" animBg="1"/>
      <p:bldP spid="108" grpId="0" animBg="1"/>
      <p:bldP spid="110" grpId="0" animBg="1"/>
      <p:bldP spid="1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Blackout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Coordinated Blackout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PG only when active warps</a:t>
            </a:r>
            <a:br>
              <a:rPr lang="en-US" dirty="0" smtClean="0"/>
            </a:br>
            <a:r>
              <a:rPr lang="en-US" dirty="0" smtClean="0"/>
              <a:t>count = 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Blackout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47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grpSp>
        <p:nvGrpSpPr>
          <p:cNvPr id="7" name="Group 23"/>
          <p:cNvGrpSpPr/>
          <p:nvPr/>
        </p:nvGrpSpPr>
        <p:grpSpPr>
          <a:xfrm>
            <a:off x="4901927" y="2302752"/>
            <a:ext cx="733861" cy="3702215"/>
            <a:chOff x="3048000" y="2057400"/>
            <a:chExt cx="838200" cy="3276600"/>
          </a:xfrm>
        </p:grpSpPr>
        <p:sp>
          <p:nvSpPr>
            <p:cNvPr id="8" name="Rounded Rectangle 7"/>
            <p:cNvSpPr/>
            <p:nvPr/>
          </p:nvSpPr>
          <p:spPr>
            <a:xfrm>
              <a:off x="3048000" y="2057400"/>
              <a:ext cx="838200" cy="32766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124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505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124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505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124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505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24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505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24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505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124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505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124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505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124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505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02502" y="2302752"/>
            <a:ext cx="733861" cy="3702215"/>
            <a:chOff x="3048000" y="2057400"/>
            <a:chExt cx="838200" cy="3276600"/>
          </a:xfrm>
        </p:grpSpPr>
        <p:sp>
          <p:nvSpPr>
            <p:cNvPr id="26" name="Rounded Rectangle 25"/>
            <p:cNvSpPr/>
            <p:nvPr/>
          </p:nvSpPr>
          <p:spPr>
            <a:xfrm>
              <a:off x="3048000" y="2057400"/>
              <a:ext cx="838200" cy="32766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Myriad Pro"/>
                <a:cs typeface="Myriad Pro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124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505200" y="2133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124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505200" y="2514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124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505200" y="2895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24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505200" y="3276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124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505200" y="3657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124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505200" y="4038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124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505200" y="4419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124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505200" y="4800600"/>
              <a:ext cx="304800" cy="304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  <a:latin typeface="Myriad Pro"/>
                  <a:cs typeface="Myriad Pro"/>
                </a:rPr>
                <a:t>C</a:t>
              </a:r>
              <a:endParaRPr lang="en-US" kern="0" dirty="0">
                <a:solidFill>
                  <a:sysClr val="windowText" lastClr="000000"/>
                </a:solidFill>
                <a:latin typeface="Myriad Pro"/>
                <a:cs typeface="Myriad Pro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901926" y="5710801"/>
            <a:ext cx="1531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     SP0                  SP1</a:t>
            </a:r>
            <a:endParaRPr lang="en-US" sz="12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452161" y="2302752"/>
            <a:ext cx="2372779" cy="62956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Warp Scheduler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(GATES)</a:t>
            </a:r>
            <a:endParaRPr lang="en-US" sz="14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045831" y="1712708"/>
            <a:ext cx="1064704" cy="35560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Idle Detect</a:t>
            </a:r>
          </a:p>
        </p:txBody>
      </p:sp>
      <p:cxnSp>
        <p:nvCxnSpPr>
          <p:cNvPr id="96" name="Straight Arrow Connector 95"/>
          <p:cNvCxnSpPr>
            <a:stCxn id="95" idx="1"/>
          </p:cNvCxnSpPr>
          <p:nvPr/>
        </p:nvCxnSpPr>
        <p:spPr>
          <a:xfrm flipH="1">
            <a:off x="6436363" y="1890508"/>
            <a:ext cx="609468" cy="430490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95" idx="1"/>
            <a:endCxn id="8" idx="0"/>
          </p:cNvCxnSpPr>
          <p:nvPr/>
        </p:nvCxnSpPr>
        <p:spPr>
          <a:xfrm flipH="1">
            <a:off x="5268858" y="1890508"/>
            <a:ext cx="1776973" cy="412244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ounded Rectangle 106"/>
          <p:cNvSpPr/>
          <p:nvPr/>
        </p:nvSpPr>
        <p:spPr>
          <a:xfrm>
            <a:off x="4904917" y="2305742"/>
            <a:ext cx="733861" cy="3702215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Myriad Pro"/>
              <a:cs typeface="Myriad Pro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251948" y="2947007"/>
            <a:ext cx="282997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dirty="0" smtClean="0">
                <a:solidFill>
                  <a:srgbClr val="800000"/>
                </a:solidFill>
                <a:latin typeface="Myriad Pro"/>
                <a:cs typeface="Myriad Pro"/>
              </a:rPr>
              <a:t>Dynamic </a:t>
            </a:r>
            <a:r>
              <a:rPr lang="en-US" dirty="0">
                <a:solidFill>
                  <a:srgbClr val="800000"/>
                </a:solidFill>
                <a:latin typeface="Myriad Pro"/>
                <a:cs typeface="Myriad Pro"/>
              </a:rPr>
              <a:t>priority switching </a:t>
            </a:r>
            <a:r>
              <a:rPr lang="en-US" dirty="0" smtClean="0">
                <a:solidFill>
                  <a:srgbClr val="800000"/>
                </a:solidFill>
                <a:latin typeface="Myriad Pro"/>
                <a:cs typeface="Myriad Pro"/>
              </a:rPr>
              <a:t/>
            </a:r>
            <a:br>
              <a:rPr lang="en-US" dirty="0" smtClean="0">
                <a:solidFill>
                  <a:srgbClr val="800000"/>
                </a:solidFill>
                <a:latin typeface="Myriad Pro"/>
                <a:cs typeface="Myriad Pro"/>
              </a:rPr>
            </a:br>
            <a:r>
              <a:rPr lang="en-US" dirty="0" smtClean="0">
                <a:solidFill>
                  <a:srgbClr val="800000"/>
                </a:solidFill>
                <a:latin typeface="Myriad Pro"/>
                <a:cs typeface="Myriad Pro"/>
              </a:rPr>
              <a:t>is </a:t>
            </a:r>
            <a:r>
              <a:rPr lang="en-US" dirty="0">
                <a:solidFill>
                  <a:srgbClr val="800000"/>
                </a:solidFill>
                <a:latin typeface="Myriad Pro"/>
                <a:cs typeface="Myriad Pro"/>
              </a:rPr>
              <a:t>Blackout aware</a:t>
            </a:r>
            <a:endParaRPr lang="en-US" b="1" dirty="0" smtClean="0">
              <a:solidFill>
                <a:srgbClr val="800000"/>
              </a:solidFill>
              <a:latin typeface="Myriad Pro"/>
              <a:cs typeface="Myriad Pro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45831" y="2302752"/>
            <a:ext cx="1410876" cy="644255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Active Warp </a:t>
            </a:r>
            <a:b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</a:b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Count Based</a:t>
            </a:r>
          </a:p>
        </p:txBody>
      </p:sp>
      <p:cxnSp>
        <p:nvCxnSpPr>
          <p:cNvPr id="52" name="Straight Arrow Connector 51"/>
          <p:cNvCxnSpPr>
            <a:stCxn id="51" idx="1"/>
          </p:cNvCxnSpPr>
          <p:nvPr/>
        </p:nvCxnSpPr>
        <p:spPr>
          <a:xfrm flipH="1">
            <a:off x="6433841" y="2624880"/>
            <a:ext cx="611990" cy="522686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 rot="5400000">
            <a:off x="1631532" y="3546988"/>
            <a:ext cx="430491" cy="789234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vert270" lIns="0" tIns="0" rIns="0" bIns="0" rtlCol="0" anchor="ctr"/>
          <a:lstStyle/>
          <a:p>
            <a:pPr algn="ctr" defTabSz="914400"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Myriad Pro"/>
                <a:cs typeface="Myriad Pro"/>
              </a:rPr>
              <a:t>INT</a:t>
            </a:r>
            <a:endParaRPr lang="en-US" sz="1600" kern="0" dirty="0">
              <a:solidFill>
                <a:sysClr val="windowText" lastClr="000000"/>
              </a:solidFill>
              <a:latin typeface="Myriad Pro"/>
              <a:cs typeface="Myriad Pro"/>
            </a:endParaRPr>
          </a:p>
        </p:txBody>
      </p:sp>
      <p:cxnSp>
        <p:nvCxnSpPr>
          <p:cNvPr id="56" name="Straight Arrow Connector 55"/>
          <p:cNvCxnSpPr>
            <a:stCxn id="55" idx="0"/>
            <a:endCxn id="26" idx="1"/>
          </p:cNvCxnSpPr>
          <p:nvPr/>
        </p:nvCxnSpPr>
        <p:spPr>
          <a:xfrm>
            <a:off x="2241395" y="3941606"/>
            <a:ext cx="3461107" cy="212254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382682" y="337094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99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3200" b="1" dirty="0" smtClean="0">
              <a:solidFill>
                <a:srgbClr val="990000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68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42"/>
    </mc:Choice>
    <mc:Fallback xmlns="">
      <p:transition xmlns:p14="http://schemas.microsoft.com/office/powerpoint/2010/main" spd="slow" advTm="621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5" grpId="0"/>
      <p:bldP spid="107" grpId="0" animBg="1"/>
      <p:bldP spid="114" grpId="0"/>
      <p:bldP spid="51" grpId="0"/>
      <p:bldP spid="55" grpId="0" animBg="1"/>
      <p:bldP spid="5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chitecturalSuppo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1" y="1398747"/>
            <a:ext cx="9045191" cy="4398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Support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7967" y="2496624"/>
            <a:ext cx="2049111" cy="31927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2-bit type indicator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1525479" y="2834303"/>
            <a:ext cx="628215" cy="1085869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3554" y="5067848"/>
            <a:ext cx="2957947" cy="7295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2 counters keep track of number </a:t>
            </a:r>
            <a:b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</a:b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of INT/FP </a:t>
            </a:r>
            <a:r>
              <a:rPr lang="en-US" sz="1600" b="1" dirty="0" err="1" smtClean="0">
                <a:solidFill>
                  <a:srgbClr val="990000"/>
                </a:solidFill>
                <a:latin typeface="Myriad Pro"/>
                <a:cs typeface="Myriad Pro"/>
              </a:rPr>
              <a:t>instr</a:t>
            </a: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 in active subset.</a:t>
            </a:r>
            <a:b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</a:br>
            <a:r>
              <a:rPr lang="en-US" sz="1600" b="1" dirty="0" smtClean="0">
                <a:solidFill>
                  <a:srgbClr val="990000"/>
                </a:solidFill>
                <a:latin typeface="Myriad Pro"/>
                <a:cs typeface="Myriad Pro"/>
              </a:rPr>
              <a:t>Used to determine dynamic priority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071591" y="4277593"/>
            <a:ext cx="1740002" cy="692116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5874311" y="3707975"/>
            <a:ext cx="1343080" cy="425560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5874311" y="4467783"/>
            <a:ext cx="1414070" cy="1227659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Architectural Support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48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98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35"/>
    </mc:Choice>
    <mc:Fallback xmlns="">
      <p:transition xmlns:p14="http://schemas.microsoft.com/office/powerpoint/2010/main" spd="slow" advTm="681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3600" b="1" dirty="0" smtClean="0"/>
              <a:t>Evaluation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Evaluation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49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1193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0"/>
    </mc:Choice>
    <mc:Fallback xmlns="">
      <p:transition xmlns:p14="http://schemas.microsoft.com/office/powerpoint/2010/main" spd="slow" advTm="31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GPGPU-</a:t>
            </a:r>
            <a:r>
              <a:rPr lang="en-US" dirty="0" err="1" smtClean="0"/>
              <a:t>Sim</a:t>
            </a:r>
            <a:r>
              <a:rPr lang="en-US" dirty="0" smtClean="0"/>
              <a:t> v3.0.2</a:t>
            </a:r>
          </a:p>
          <a:p>
            <a:pPr lvl="1"/>
            <a:r>
              <a:rPr lang="en-US" dirty="0" err="1" smtClean="0"/>
              <a:t>Nvidia</a:t>
            </a:r>
            <a:r>
              <a:rPr lang="en-US" dirty="0" smtClean="0"/>
              <a:t> GTX480</a:t>
            </a:r>
          </a:p>
          <a:p>
            <a:r>
              <a:rPr lang="en-US" dirty="0" err="1" smtClean="0"/>
              <a:t>GPUWattch</a:t>
            </a:r>
            <a:r>
              <a:rPr lang="en-US" dirty="0" smtClean="0"/>
              <a:t> and </a:t>
            </a:r>
            <a:r>
              <a:rPr lang="en-US" dirty="0" err="1" smtClean="0"/>
              <a:t>McPAT</a:t>
            </a:r>
            <a:r>
              <a:rPr lang="en-US" dirty="0" smtClean="0"/>
              <a:t> for Energy and Area estimation</a:t>
            </a:r>
          </a:p>
          <a:p>
            <a:r>
              <a:rPr lang="en-US" dirty="0" smtClean="0"/>
              <a:t>18 Benchmarks from ISPASS, </a:t>
            </a:r>
            <a:r>
              <a:rPr lang="en-US" dirty="0" err="1" smtClean="0"/>
              <a:t>Rodinia</a:t>
            </a:r>
            <a:r>
              <a:rPr lang="en-US" dirty="0" smtClean="0"/>
              <a:t>, Parboil</a:t>
            </a:r>
          </a:p>
          <a:p>
            <a:r>
              <a:rPr lang="en-US" dirty="0" smtClean="0"/>
              <a:t>Power Gating parameters</a:t>
            </a:r>
          </a:p>
          <a:p>
            <a:pPr lvl="1"/>
            <a:r>
              <a:rPr lang="en-US" dirty="0" smtClean="0"/>
              <a:t>Wakeup delay – 3 cycles</a:t>
            </a:r>
          </a:p>
          <a:p>
            <a:pPr lvl="1"/>
            <a:r>
              <a:rPr lang="en-US" dirty="0" smtClean="0"/>
              <a:t>Breakeven time – 14 cycles</a:t>
            </a:r>
          </a:p>
          <a:p>
            <a:pPr lvl="1"/>
            <a:r>
              <a:rPr lang="en-US" dirty="0" smtClean="0"/>
              <a:t>Idle detect – 5 cycles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Evaluation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50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9429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7"/>
    </mc:Choice>
    <mc:Fallback xmlns="">
      <p:transition xmlns:p14="http://schemas.microsoft.com/office/powerpoint/2010/main" spd="slow" advTm="215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Integer Unit Static Energy Savings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Blackout/Warped Gates is able to save energy when </a:t>
            </a:r>
            <a:r>
              <a:rPr lang="en-US" dirty="0" err="1" smtClean="0"/>
              <a:t>ConvPG</a:t>
            </a:r>
            <a:r>
              <a:rPr lang="en-US" dirty="0" smtClean="0"/>
              <a:t> cannot</a:t>
            </a:r>
          </a:p>
          <a:p>
            <a:r>
              <a:rPr lang="en-US" dirty="0" smtClean="0"/>
              <a:t>Warped Gates saves ~1.5x static energy </a:t>
            </a:r>
            <a:r>
              <a:rPr lang="en-US" dirty="0" err="1" smtClean="0"/>
              <a:t>w.r.t</a:t>
            </a:r>
            <a:r>
              <a:rPr lang="en-US" dirty="0" smtClean="0"/>
              <a:t>. </a:t>
            </a:r>
            <a:r>
              <a:rPr lang="en-US" dirty="0" err="1" smtClean="0"/>
              <a:t>ConvPG</a:t>
            </a:r>
            <a:endParaRPr lang="en-US" dirty="0"/>
          </a:p>
        </p:txBody>
      </p:sp>
      <p:pic>
        <p:nvPicPr>
          <p:cNvPr id="4" name="Picture 3" descr="IntStaticEnergyB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5934"/>
            <a:ext cx="9144000" cy="3652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2290089" y="2300112"/>
            <a:ext cx="461578" cy="944424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5702155" y="2300112"/>
            <a:ext cx="461578" cy="944424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1031378" y="2300112"/>
            <a:ext cx="461578" cy="944424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682422" y="1679222"/>
            <a:ext cx="461578" cy="1227667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Evaluation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51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91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6"/>
    </mc:Choice>
    <mc:Fallback xmlns="">
      <p:transition xmlns:p14="http://schemas.microsoft.com/office/powerpoint/2010/main" spd="slow" advTm="349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 Unit </a:t>
            </a:r>
            <a:r>
              <a:rPr lang="en-US" dirty="0"/>
              <a:t>Static Energy Savings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Warped Gates save ~1.5x static energy </a:t>
            </a:r>
            <a:r>
              <a:rPr lang="en-US" dirty="0" err="1" smtClean="0"/>
              <a:t>w.r.t</a:t>
            </a:r>
            <a:r>
              <a:rPr lang="en-US" dirty="0" smtClean="0"/>
              <a:t>. </a:t>
            </a:r>
            <a:r>
              <a:rPr lang="en-US" dirty="0" err="1" smtClean="0"/>
              <a:t>ConvPG</a:t>
            </a:r>
            <a:endParaRPr lang="en-US" dirty="0" smtClean="0"/>
          </a:p>
          <a:p>
            <a:pPr lvl="1"/>
            <a:r>
              <a:rPr lang="en-US" dirty="0" smtClean="0"/>
              <a:t>(Ignores Integer only benchmarks)</a:t>
            </a:r>
            <a:endParaRPr lang="en-US" dirty="0"/>
          </a:p>
        </p:txBody>
      </p:sp>
      <p:pic>
        <p:nvPicPr>
          <p:cNvPr id="4" name="Picture 3" descr="FpStaticEnergyB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5934"/>
            <a:ext cx="9144000" cy="365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8682422" y="1580444"/>
            <a:ext cx="461578" cy="1326445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Evaluation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52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70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7"/>
    </mc:Choice>
    <mc:Fallback xmlns="">
      <p:transition xmlns:p14="http://schemas.microsoft.com/office/powerpoint/2010/main" spd="slow" advTm="1163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</a:t>
            </a:r>
            <a:r>
              <a:rPr lang="nl-NL" dirty="0" err="1" smtClean="0"/>
              <a:t>ï</a:t>
            </a:r>
            <a:r>
              <a:rPr lang="en-US" dirty="0" err="1" smtClean="0"/>
              <a:t>ve</a:t>
            </a:r>
            <a:r>
              <a:rPr lang="en-US" dirty="0" smtClean="0"/>
              <a:t> Blackout has high overhead due to aggressive PG</a:t>
            </a:r>
          </a:p>
          <a:p>
            <a:r>
              <a:rPr lang="en-US" dirty="0" smtClean="0"/>
              <a:t>Both </a:t>
            </a:r>
            <a:r>
              <a:rPr lang="en-US" dirty="0" err="1" smtClean="0"/>
              <a:t>ConvPG</a:t>
            </a:r>
            <a:r>
              <a:rPr lang="en-US" dirty="0" smtClean="0"/>
              <a:t> and Warped Gates has ~1% overhead</a:t>
            </a:r>
            <a:endParaRPr lang="en-US" dirty="0"/>
          </a:p>
        </p:txBody>
      </p:sp>
      <p:pic>
        <p:nvPicPr>
          <p:cNvPr id="4" name="Picture 3" descr="PerformanceImp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5934"/>
            <a:ext cx="9144000" cy="36576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Evaluation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53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5047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2"/>
    </mc:Choice>
    <mc:Fallback xmlns="">
      <p:transition xmlns:p14="http://schemas.microsoft.com/office/powerpoint/2010/main" spd="slow" advTm="221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Execution units – largest energy usage  in GPGPUs</a:t>
            </a:r>
          </a:p>
          <a:p>
            <a:r>
              <a:rPr lang="en-US" dirty="0" smtClean="0"/>
              <a:t>Static energy becoming increasingly important</a:t>
            </a:r>
          </a:p>
          <a:p>
            <a:r>
              <a:rPr lang="en-US" dirty="0" smtClean="0"/>
              <a:t>Traditional microprocessor power gating techniques ineffective in GPGPUs due to short idle periods</a:t>
            </a:r>
          </a:p>
          <a:p>
            <a:r>
              <a:rPr lang="en-US" dirty="0" smtClean="0"/>
              <a:t>GATES – Scheduler level technique to increase idle periods by coalescing instruction type issues</a:t>
            </a:r>
          </a:p>
          <a:p>
            <a:r>
              <a:rPr lang="en-US" dirty="0" smtClean="0"/>
              <a:t>Blackout – Forced idleness of execution unit to avoid negative power gating events</a:t>
            </a:r>
          </a:p>
          <a:p>
            <a:r>
              <a:rPr lang="en-US" dirty="0" smtClean="0"/>
              <a:t>Adaptive Idle Detect – Limit performance impact</a:t>
            </a:r>
            <a:endParaRPr lang="en-US" dirty="0"/>
          </a:p>
          <a:p>
            <a:r>
              <a:rPr lang="en-US" dirty="0" smtClean="0"/>
              <a:t>Warped Gates able to save 1.5x more static power than traditional microprocessor techniques, with negligible performance loss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200756" y="6373278"/>
            <a:ext cx="1625599" cy="31749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 smtClean="0">
                <a:solidFill>
                  <a:srgbClr val="FFFFFF"/>
                </a:solidFill>
                <a:latin typeface="Myriad Pro"/>
                <a:cs typeface="Myriad Pro"/>
              </a:rPr>
              <a:t>Conclusion | </a:t>
            </a:r>
            <a:fld id="{E0AB01CB-1CAC-3847-9478-CEB0F7A17C4E}" type="slidenum">
              <a:rPr lang="en-US" sz="1100" b="1" smtClean="0">
                <a:solidFill>
                  <a:srgbClr val="FFFFFF"/>
                </a:solidFill>
                <a:latin typeface="Myriad Pro"/>
                <a:cs typeface="Myriad Pro"/>
              </a:rPr>
              <a:pPr algn="r">
                <a:spcBef>
                  <a:spcPct val="20000"/>
                </a:spcBef>
                <a:buFont typeface="Arial"/>
                <a:buNone/>
                <a:defRPr/>
              </a:pPr>
              <a:t>54</a:t>
            </a:fld>
            <a:endParaRPr lang="en-US" sz="1100" b="1" dirty="0" smtClean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7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57"/>
    </mc:Choice>
    <mc:Fallback xmlns="">
      <p:transition xmlns:p14="http://schemas.microsoft.com/office/powerpoint/2010/main" spd="slow" advTm="766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8666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8666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8666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8666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8666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8666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architecture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094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Akel</a:t>
            </a:r>
            <a:r>
              <a:rPr lang="en-US" dirty="0"/>
              <a:t>, </a:t>
            </a:r>
            <a:r>
              <a:rPr lang="en-US" dirty="0" err="1"/>
              <a:t>Ameen</a:t>
            </a:r>
            <a:r>
              <a:rPr lang="en-US" dirty="0"/>
              <a:t>, et al. "Onyx: A Prototype Phase Change Memory Storage Array." </a:t>
            </a:r>
            <a:r>
              <a:rPr lang="en-US" dirty="0" err="1"/>
              <a:t>HotStorage</a:t>
            </a:r>
            <a:r>
              <a:rPr lang="en-US" dirty="0"/>
              <a:t>. 2011.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500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5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201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76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8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095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704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490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235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98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570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57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675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54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8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8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378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542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366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570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22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890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993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529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52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4|1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9.3|4.7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6.3|8.6|2.3|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2|29.4|9.1|1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5.5|1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2|8.2|17.2|8.6|7.2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4.1|1.8|32|1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0.8|29.4|3.4|2.7|9.5|18.9|6.2|8.9|1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7|11.9|15.7|10.8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6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.9|10.5|1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3.4|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1.9"/>
</p:tagLst>
</file>

<file path=ppt/theme/theme1.xml><?xml version="1.0" encoding="utf-8"?>
<a:theme xmlns:a="http://schemas.openxmlformats.org/drawingml/2006/main" name="UCRTemplat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CRTemplate4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UCRTemplate4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RTemplate4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ViterbiTemplat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800080"/>
      </a:accent4>
      <a:accent5>
        <a:srgbClr val="00FFFF"/>
      </a:accent5>
      <a:accent6>
        <a:srgbClr val="FF8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ctr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1" u="none" strike="noStrike" kern="1200" cap="none" spc="0" normalizeH="0" baseline="0" noProof="0" dirty="0" smtClean="0">
            <a:ln>
              <a:noFill/>
            </a:ln>
            <a:solidFill>
              <a:srgbClr val="990000"/>
            </a:solidFill>
            <a:effectLst/>
            <a:uLnTx/>
            <a:uFillTx/>
            <a:latin typeface="Arial"/>
            <a:ea typeface="+mj-ea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UCRTemplate_custom.pot</Template>
  <TotalTime>8736</TotalTime>
  <Words>1328</Words>
  <Application>Microsoft Macintosh PowerPoint</Application>
  <PresentationFormat>On-screen Show (4:3)</PresentationFormat>
  <Paragraphs>526</Paragraphs>
  <Slides>78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UCRTemplate4</vt:lpstr>
      <vt:lpstr>CustomViterbiTemplate</vt:lpstr>
      <vt:lpstr>CS203 – Advanced Computer Architecture</vt:lpstr>
      <vt:lpstr>Reponses</vt:lpstr>
      <vt:lpstr>FPGA / Accelerators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efficiency (GPGPU, Multi-core, Parallel)</vt:lpstr>
      <vt:lpstr>References</vt:lpstr>
      <vt:lpstr>PowerPoint Presentation</vt:lpstr>
      <vt:lpstr>Problem Overview</vt:lpstr>
      <vt:lpstr>GPGPU Overview (GTX480)</vt:lpstr>
      <vt:lpstr>Power Gating Overview</vt:lpstr>
      <vt:lpstr>PowerPoint Presentation</vt:lpstr>
      <vt:lpstr>Power Gating Challenges in GPGPUs</vt:lpstr>
      <vt:lpstr>Warp Scheduler Effect on Power Gating</vt:lpstr>
      <vt:lpstr>PowerPoint Presentation</vt:lpstr>
      <vt:lpstr>Gating Aware Two-level Scheduler (GATES)</vt:lpstr>
      <vt:lpstr>Gating Aware Two-level Scheduler (GATES)</vt:lpstr>
      <vt:lpstr>Effect of GATES on Idle Period Length</vt:lpstr>
      <vt:lpstr>PowerPoint Presentation</vt:lpstr>
      <vt:lpstr>Blackout Power Gating</vt:lpstr>
      <vt:lpstr>Blackout Power Gating</vt:lpstr>
      <vt:lpstr>Blackout Policies</vt:lpstr>
      <vt:lpstr>Blackout Policies</vt:lpstr>
      <vt:lpstr>Architectural Support</vt:lpstr>
      <vt:lpstr>PowerPoint Presentation</vt:lpstr>
      <vt:lpstr>Evaluation Methodology</vt:lpstr>
      <vt:lpstr>Integer Unit Static Energy Savings</vt:lpstr>
      <vt:lpstr>FP Unit Static Energy Savings</vt:lpstr>
      <vt:lpstr>Performance Impact</vt:lpstr>
      <vt:lpstr>Conclusion</vt:lpstr>
      <vt:lpstr>Memory architecture</vt:lpstr>
      <vt:lpstr>Reference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</dc:creator>
  <cp:lastModifiedBy>Daniel</cp:lastModifiedBy>
  <cp:revision>313</cp:revision>
  <cp:lastPrinted>2016-01-28T18:36:41Z</cp:lastPrinted>
  <dcterms:created xsi:type="dcterms:W3CDTF">2015-12-30T09:03:10Z</dcterms:created>
  <dcterms:modified xsi:type="dcterms:W3CDTF">2016-03-03T19:49:00Z</dcterms:modified>
</cp:coreProperties>
</file>