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307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5" r:id="rId21"/>
    <p:sldId id="293" r:id="rId22"/>
    <p:sldId id="294" r:id="rId23"/>
    <p:sldId id="295" r:id="rId24"/>
    <p:sldId id="296" r:id="rId25"/>
    <p:sldId id="277" r:id="rId26"/>
    <p:sldId id="284" r:id="rId27"/>
    <p:sldId id="279" r:id="rId28"/>
    <p:sldId id="297" r:id="rId29"/>
    <p:sldId id="298" r:id="rId30"/>
    <p:sldId id="276" r:id="rId31"/>
    <p:sldId id="281" r:id="rId32"/>
    <p:sldId id="305" r:id="rId33"/>
    <p:sldId id="282" r:id="rId34"/>
    <p:sldId id="283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78" r:id="rId43"/>
    <p:sldId id="280" r:id="rId44"/>
    <p:sldId id="301" r:id="rId45"/>
    <p:sldId id="302" r:id="rId46"/>
    <p:sldId id="303" r:id="rId47"/>
    <p:sldId id="306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1969F1-F390-4E61-B0ED-DDB52366E71D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4"/>
            <p14:sldId id="307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85"/>
            <p14:sldId id="293"/>
            <p14:sldId id="294"/>
            <p14:sldId id="295"/>
            <p14:sldId id="296"/>
            <p14:sldId id="277"/>
            <p14:sldId id="284"/>
            <p14:sldId id="279"/>
            <p14:sldId id="297"/>
            <p14:sldId id="298"/>
            <p14:sldId id="276"/>
            <p14:sldId id="281"/>
            <p14:sldId id="305"/>
            <p14:sldId id="282"/>
            <p14:sldId id="283"/>
            <p14:sldId id="286"/>
            <p14:sldId id="287"/>
            <p14:sldId id="288"/>
            <p14:sldId id="289"/>
            <p14:sldId id="290"/>
            <p14:sldId id="291"/>
            <p14:sldId id="292"/>
            <p14:sldId id="278"/>
            <p14:sldId id="280"/>
            <p14:sldId id="301"/>
            <p14:sldId id="302"/>
            <p14:sldId id="303"/>
            <p14:sldId id="306"/>
            <p14:sldId id="30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224FB3"/>
    <a:srgbClr val="EA9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ongdani:Dropbox:JobHunt:JobTalk:Figures:Figur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ongdani:Dropbox:Research:KnightShift:power_ssj2008-results-20120329-23050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ongdani:Dropbox:Research:KnightShift:power_ssj2008-results-20120329-23050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data:Dropbox:Research:KnightShift:power_ssj2008-results-20120329-23050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ongdani:Dropbox:Research:KnightShift:power_ssj2008-results-20120329-23050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ongdani:Dropbox:Research:KnightShift:power_ssj2008-results-20120329-23050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data:Dropbox:Research:KnightShift:power_ssj2008-results-20120329-23050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data:Dropbox:Research:KnightShift:power_ssj2008-results-20120329-23050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ongdani:Dropbox:Research:KnightShift:power_ssj2008-results-20120329-2305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44925634295713"/>
          <c:y val="0.0546805400363202"/>
          <c:w val="0.895445708175367"/>
          <c:h val="0.835958379891039"/>
        </c:manualLayout>
      </c:layout>
      <c:scatterChart>
        <c:scatterStyle val="smoothMarker"/>
        <c:varyColors val="0"/>
        <c:ser>
          <c:idx val="0"/>
          <c:order val="1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Sheet1!$A$2:$A$8</c:f>
              <c:numCache>
                <c:formatCode>General</c:formatCode>
                <c:ptCount val="7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</c:numCache>
            </c:numRef>
          </c:xVal>
          <c:yVal>
            <c:numRef>
              <c:f>Sheet1!$H$2:$H$8</c:f>
              <c:numCache>
                <c:formatCode>General</c:formatCode>
                <c:ptCount val="7"/>
                <c:pt idx="0">
                  <c:v>5.819999999999998</c:v>
                </c:pt>
                <c:pt idx="1">
                  <c:v>8.68</c:v>
                </c:pt>
                <c:pt idx="2">
                  <c:v>15.08</c:v>
                </c:pt>
                <c:pt idx="3">
                  <c:v>25.5</c:v>
                </c:pt>
                <c:pt idx="4">
                  <c:v>40.96</c:v>
                </c:pt>
                <c:pt idx="5">
                  <c:v>58.61</c:v>
                </c:pt>
                <c:pt idx="6">
                  <c:v>78.42</c:v>
                </c:pt>
              </c:numCache>
            </c:numRef>
          </c:yVal>
          <c:smooth val="1"/>
        </c:ser>
        <c:ser>
          <c:idx val="1"/>
          <c:order val="0"/>
          <c:spPr>
            <a:ln>
              <a:prstDash val="sysDash"/>
            </a:ln>
          </c:spPr>
          <c:marker>
            <c:symbol val="none"/>
          </c:marker>
          <c:xVal>
            <c:numRef>
              <c:f>Sheet1!$A$8:$A$14</c:f>
              <c:numCache>
                <c:formatCode>General</c:formatCode>
                <c:ptCount val="7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</c:numCache>
            </c:numRef>
          </c:xVal>
          <c:yVal>
            <c:numRef>
              <c:f>Sheet1!$H$8:$H$14</c:f>
              <c:numCache>
                <c:formatCode>General</c:formatCode>
                <c:ptCount val="7"/>
                <c:pt idx="0">
                  <c:v>78.42</c:v>
                </c:pt>
                <c:pt idx="1">
                  <c:v>96.98000000000001</c:v>
                </c:pt>
                <c:pt idx="2">
                  <c:v>113.94</c:v>
                </c:pt>
                <c:pt idx="3">
                  <c:v>128.88</c:v>
                </c:pt>
                <c:pt idx="4">
                  <c:v>141.43</c:v>
                </c:pt>
                <c:pt idx="5">
                  <c:v>151.71</c:v>
                </c:pt>
                <c:pt idx="6">
                  <c:v>159.28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2997848"/>
        <c:axId val="-2122994376"/>
      </c:scatterChart>
      <c:valAx>
        <c:axId val="-2122997848"/>
        <c:scaling>
          <c:orientation val="minMax"/>
          <c:max val="2020.0"/>
          <c:min val="2008.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57150" cmpd="sng">
            <a:solidFill>
              <a:schemeClr val="tx1"/>
            </a:solidFill>
            <a:tailEnd type="triangle"/>
          </a:ln>
        </c:spPr>
        <c:crossAx val="-2122994376"/>
        <c:crosses val="autoZero"/>
        <c:crossBetween val="midCat"/>
        <c:majorUnit val="1.0"/>
      </c:valAx>
      <c:valAx>
        <c:axId val="-2122994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57150" cmpd="sng">
            <a:solidFill>
              <a:schemeClr val="tx1"/>
            </a:solidFill>
            <a:tailEnd type="triangle"/>
          </a:ln>
        </c:spPr>
        <c:crossAx val="-2122997848"/>
        <c:crosses val="autoZero"/>
        <c:crossBetween val="midCat"/>
      </c:valAx>
    </c:plotArea>
    <c:plotVisOnly val="1"/>
    <c:dispBlanksAs val="span"/>
    <c:showDLblsOverMax val="0"/>
  </c:chart>
  <c:spPr>
    <a:ln>
      <a:noFill/>
    </a:ln>
  </c:spPr>
  <c:txPr>
    <a:bodyPr/>
    <a:lstStyle/>
    <a:p>
      <a:pPr>
        <a:defRPr sz="300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700569435741"/>
          <c:y val="0.0406119610570236"/>
          <c:w val="0.771895485382666"/>
          <c:h val="0.72733470703424"/>
        </c:manualLayout>
      </c:layout>
      <c:scatterChart>
        <c:scatterStyle val="lineMarker"/>
        <c:varyColors val="0"/>
        <c:ser>
          <c:idx val="11"/>
          <c:order val="0"/>
          <c:tx>
            <c:strRef>
              <c:f>micro!$DM$2</c:f>
              <c:strCache>
                <c:ptCount val="1"/>
                <c:pt idx="0">
                  <c:v>LOW(&lt;50)</c:v>
                </c:pt>
              </c:strCache>
            </c:strRef>
          </c:tx>
          <c:spPr>
            <a:ln w="38100" cmpd="sng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micro!$DN$1:$DX$1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micro!$DN$2:$DX$2</c:f>
              <c:numCache>
                <c:formatCode>General</c:formatCode>
                <c:ptCount val="11"/>
                <c:pt idx="0">
                  <c:v>0.0</c:v>
                </c:pt>
                <c:pt idx="1">
                  <c:v>0.0722037453178733</c:v>
                </c:pt>
                <c:pt idx="2">
                  <c:v>0.138454162961246</c:v>
                </c:pt>
                <c:pt idx="3">
                  <c:v>0.201304596322176</c:v>
                </c:pt>
                <c:pt idx="4">
                  <c:v>0.262394888039078</c:v>
                </c:pt>
                <c:pt idx="5">
                  <c:v>0.320201076941518</c:v>
                </c:pt>
                <c:pt idx="6">
                  <c:v>0.37646910794243</c:v>
                </c:pt>
                <c:pt idx="7">
                  <c:v>0.43273790393865</c:v>
                </c:pt>
                <c:pt idx="8">
                  <c:v>0.489143843166986</c:v>
                </c:pt>
                <c:pt idx="9">
                  <c:v>0.542592342105873</c:v>
                </c:pt>
                <c:pt idx="10">
                  <c:v>0.592122131055704</c:v>
                </c:pt>
              </c:numCache>
            </c:numRef>
          </c:yVal>
          <c:smooth val="0"/>
        </c:ser>
        <c:ser>
          <c:idx val="10"/>
          <c:order val="1"/>
          <c:tx>
            <c:strRef>
              <c:f>micro!$DM$3</c:f>
              <c:strCache>
                <c:ptCount val="1"/>
                <c:pt idx="0">
                  <c:v>MID(50-75)</c:v>
                </c:pt>
              </c:strCache>
            </c:strRef>
          </c:tx>
          <c:spPr>
            <a:ln w="38100" cmpd="sng">
              <a:solidFill>
                <a:schemeClr val="accent3">
                  <a:lumMod val="75000"/>
                </a:schemeClr>
              </a:solidFill>
              <a:prstDash val="lgDash"/>
            </a:ln>
          </c:spPr>
          <c:marker>
            <c:symbol val="none"/>
          </c:marker>
          <c:xVal>
            <c:numRef>
              <c:f>micro!$DN$1:$DX$1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micro!$DN$3:$DX$3</c:f>
              <c:numCache>
                <c:formatCode>General</c:formatCode>
                <c:ptCount val="11"/>
                <c:pt idx="0">
                  <c:v>0.0</c:v>
                </c:pt>
                <c:pt idx="1">
                  <c:v>0.0326029230486083</c:v>
                </c:pt>
                <c:pt idx="2">
                  <c:v>0.0661842578947903</c:v>
                </c:pt>
                <c:pt idx="3">
                  <c:v>0.0990446543184303</c:v>
                </c:pt>
                <c:pt idx="4">
                  <c:v>0.134497236706303</c:v>
                </c:pt>
                <c:pt idx="5">
                  <c:v>0.175127526590109</c:v>
                </c:pt>
                <c:pt idx="6">
                  <c:v>0.220635156931813</c:v>
                </c:pt>
                <c:pt idx="7">
                  <c:v>0.269680112249262</c:v>
                </c:pt>
                <c:pt idx="8">
                  <c:v>0.321876816955903</c:v>
                </c:pt>
                <c:pt idx="9">
                  <c:v>0.36577099585043</c:v>
                </c:pt>
                <c:pt idx="10">
                  <c:v>0.325691233324095</c:v>
                </c:pt>
              </c:numCache>
            </c:numRef>
          </c:yVal>
          <c:smooth val="0"/>
        </c:ser>
        <c:ser>
          <c:idx val="9"/>
          <c:order val="2"/>
          <c:tx>
            <c:strRef>
              <c:f>micro!$DM$4</c:f>
              <c:strCache>
                <c:ptCount val="1"/>
                <c:pt idx="0">
                  <c:v>HIGH(75+)</c:v>
                </c:pt>
              </c:strCache>
            </c:strRef>
          </c:tx>
          <c:spPr>
            <a:ln w="38100" cmpd="sng">
              <a:solidFill>
                <a:schemeClr val="accent2"/>
              </a:solidFill>
              <a:prstDash val="sysDash"/>
            </a:ln>
          </c:spPr>
          <c:marker>
            <c:symbol val="none"/>
          </c:marker>
          <c:xVal>
            <c:numRef>
              <c:f>micro!$DN$1:$DX$1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micro!$DN$4:$DX$4</c:f>
              <c:numCache>
                <c:formatCode>General</c:formatCode>
                <c:ptCount val="11"/>
                <c:pt idx="0">
                  <c:v>0.0</c:v>
                </c:pt>
                <c:pt idx="1">
                  <c:v>0.0186214382984853</c:v>
                </c:pt>
                <c:pt idx="2">
                  <c:v>0.0223917515874142</c:v>
                </c:pt>
                <c:pt idx="3">
                  <c:v>0.0278639352843693</c:v>
                </c:pt>
                <c:pt idx="4">
                  <c:v>0.0359035384247608</c:v>
                </c:pt>
                <c:pt idx="5">
                  <c:v>0.0620129020265273</c:v>
                </c:pt>
                <c:pt idx="6">
                  <c:v>0.0988718091560939</c:v>
                </c:pt>
                <c:pt idx="7">
                  <c:v>0.143827950443104</c:v>
                </c:pt>
                <c:pt idx="8">
                  <c:v>0.196412659782869</c:v>
                </c:pt>
                <c:pt idx="9">
                  <c:v>0.241902223923846</c:v>
                </c:pt>
                <c:pt idx="10">
                  <c:v>0.241127615673031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665208"/>
        <c:axId val="-2121659656"/>
      </c:scatterChart>
      <c:valAx>
        <c:axId val="-2121665208"/>
        <c:scaling>
          <c:orientation val="minMax"/>
          <c:max val="1.0"/>
          <c:min val="0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-2121659656"/>
        <c:crosses val="autoZero"/>
        <c:crossBetween val="midCat"/>
        <c:majorUnit val="0.2"/>
      </c:valAx>
      <c:valAx>
        <c:axId val="-2121659656"/>
        <c:scaling>
          <c:orientation val="minMax"/>
          <c:min val="0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Proportionatliy</a:t>
                </a:r>
                <a:r>
                  <a:rPr lang="en-US" dirty="0"/>
                  <a:t> </a:t>
                </a:r>
                <a:r>
                  <a:rPr lang="en-US" dirty="0" smtClean="0"/>
                  <a:t>gap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0166825600087186"/>
              <c:y val="0.1542270286753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21665208"/>
        <c:crosses val="autoZero"/>
        <c:crossBetween val="midCat"/>
        <c:majorUnit val="0.2"/>
      </c:valAx>
    </c:plotArea>
    <c:legend>
      <c:legendPos val="t"/>
      <c:layout>
        <c:manualLayout>
          <c:xMode val="edge"/>
          <c:yMode val="edge"/>
          <c:x val="0.626430008748906"/>
          <c:y val="0.0584144645340751"/>
          <c:w val="0.306819116360455"/>
          <c:h val="0.30941092725022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400" b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850709633518"/>
          <c:y val="0.0361111111111111"/>
          <c:w val="0.759214907164382"/>
          <c:h val="0.769810369026602"/>
        </c:manualLayout>
      </c:layout>
      <c:scatterChart>
        <c:scatterStyle val="lineMarker"/>
        <c:varyColors val="0"/>
        <c:ser>
          <c:idx val="0"/>
          <c:order val="0"/>
          <c:tx>
            <c:v>Efficiency @ 100% Load</c:v>
          </c:tx>
          <c:spPr>
            <a:ln w="28575">
              <a:noFill/>
            </a:ln>
          </c:spPr>
          <c:marker>
            <c:symbol val="star"/>
            <c:size val="8"/>
            <c:spPr>
              <a:noFill/>
              <a:ln w="12700" cmpd="sng"/>
            </c:spPr>
          </c:marker>
          <c:xVal>
            <c:numRef>
              <c:f>micro!$CI$2:$CI$312</c:f>
              <c:numCache>
                <c:formatCode>mmm\-yy</c:formatCode>
                <c:ptCount val="311"/>
                <c:pt idx="0">
                  <c:v>37955.0</c:v>
                </c:pt>
                <c:pt idx="1">
                  <c:v>37955.0</c:v>
                </c:pt>
                <c:pt idx="2">
                  <c:v>37955.0</c:v>
                </c:pt>
                <c:pt idx="3">
                  <c:v>37955.0</c:v>
                </c:pt>
                <c:pt idx="4">
                  <c:v>37955.0</c:v>
                </c:pt>
                <c:pt idx="5">
                  <c:v>37955.0</c:v>
                </c:pt>
                <c:pt idx="6">
                  <c:v>37955.0</c:v>
                </c:pt>
                <c:pt idx="7">
                  <c:v>37955.0</c:v>
                </c:pt>
                <c:pt idx="8">
                  <c:v>37955.0</c:v>
                </c:pt>
                <c:pt idx="9">
                  <c:v>37955.0</c:v>
                </c:pt>
                <c:pt idx="10">
                  <c:v>37955.0</c:v>
                </c:pt>
                <c:pt idx="11">
                  <c:v>37955.0</c:v>
                </c:pt>
                <c:pt idx="12">
                  <c:v>37986.0</c:v>
                </c:pt>
                <c:pt idx="13">
                  <c:v>37986.0</c:v>
                </c:pt>
                <c:pt idx="14">
                  <c:v>38017.0</c:v>
                </c:pt>
                <c:pt idx="15">
                  <c:v>38017.0</c:v>
                </c:pt>
                <c:pt idx="16">
                  <c:v>38017.0</c:v>
                </c:pt>
                <c:pt idx="17">
                  <c:v>38017.0</c:v>
                </c:pt>
                <c:pt idx="18">
                  <c:v>38017.0</c:v>
                </c:pt>
                <c:pt idx="19">
                  <c:v>38017.0</c:v>
                </c:pt>
                <c:pt idx="20">
                  <c:v>38017.0</c:v>
                </c:pt>
                <c:pt idx="21">
                  <c:v>38017.0</c:v>
                </c:pt>
                <c:pt idx="22">
                  <c:v>38046.0</c:v>
                </c:pt>
                <c:pt idx="23">
                  <c:v>38046.0</c:v>
                </c:pt>
                <c:pt idx="24">
                  <c:v>38046.0</c:v>
                </c:pt>
                <c:pt idx="25">
                  <c:v>38077.0</c:v>
                </c:pt>
                <c:pt idx="26">
                  <c:v>38107.0</c:v>
                </c:pt>
                <c:pt idx="27">
                  <c:v>38107.0</c:v>
                </c:pt>
                <c:pt idx="28">
                  <c:v>38107.0</c:v>
                </c:pt>
                <c:pt idx="29">
                  <c:v>38107.0</c:v>
                </c:pt>
                <c:pt idx="30">
                  <c:v>38138.0</c:v>
                </c:pt>
                <c:pt idx="31">
                  <c:v>38138.0</c:v>
                </c:pt>
                <c:pt idx="32">
                  <c:v>38138.0</c:v>
                </c:pt>
                <c:pt idx="33">
                  <c:v>38138.0</c:v>
                </c:pt>
                <c:pt idx="34">
                  <c:v>38138.0</c:v>
                </c:pt>
                <c:pt idx="35">
                  <c:v>38138.0</c:v>
                </c:pt>
                <c:pt idx="36">
                  <c:v>38138.0</c:v>
                </c:pt>
                <c:pt idx="37">
                  <c:v>38138.0</c:v>
                </c:pt>
                <c:pt idx="38">
                  <c:v>38168.0</c:v>
                </c:pt>
                <c:pt idx="39">
                  <c:v>38168.0</c:v>
                </c:pt>
                <c:pt idx="40">
                  <c:v>38199.0</c:v>
                </c:pt>
                <c:pt idx="41">
                  <c:v>38199.0</c:v>
                </c:pt>
                <c:pt idx="42">
                  <c:v>38199.0</c:v>
                </c:pt>
                <c:pt idx="43">
                  <c:v>38230.0</c:v>
                </c:pt>
                <c:pt idx="44">
                  <c:v>38230.0</c:v>
                </c:pt>
                <c:pt idx="45">
                  <c:v>38230.0</c:v>
                </c:pt>
                <c:pt idx="46">
                  <c:v>38230.0</c:v>
                </c:pt>
                <c:pt idx="47">
                  <c:v>38230.0</c:v>
                </c:pt>
                <c:pt idx="48">
                  <c:v>38260.0</c:v>
                </c:pt>
                <c:pt idx="49">
                  <c:v>38260.0</c:v>
                </c:pt>
                <c:pt idx="50">
                  <c:v>38260.0</c:v>
                </c:pt>
                <c:pt idx="51">
                  <c:v>38291.0</c:v>
                </c:pt>
                <c:pt idx="52">
                  <c:v>38291.0</c:v>
                </c:pt>
                <c:pt idx="53">
                  <c:v>38291.0</c:v>
                </c:pt>
                <c:pt idx="54">
                  <c:v>38291.0</c:v>
                </c:pt>
                <c:pt idx="55">
                  <c:v>38291.0</c:v>
                </c:pt>
                <c:pt idx="56">
                  <c:v>38291.0</c:v>
                </c:pt>
                <c:pt idx="57">
                  <c:v>38291.0</c:v>
                </c:pt>
                <c:pt idx="58">
                  <c:v>38321.0</c:v>
                </c:pt>
                <c:pt idx="59">
                  <c:v>38321.0</c:v>
                </c:pt>
                <c:pt idx="60">
                  <c:v>38321.0</c:v>
                </c:pt>
                <c:pt idx="61">
                  <c:v>38321.0</c:v>
                </c:pt>
                <c:pt idx="62">
                  <c:v>38352.0</c:v>
                </c:pt>
                <c:pt idx="63">
                  <c:v>38352.0</c:v>
                </c:pt>
                <c:pt idx="64">
                  <c:v>38352.0</c:v>
                </c:pt>
                <c:pt idx="65">
                  <c:v>38352.0</c:v>
                </c:pt>
                <c:pt idx="66">
                  <c:v>38383.0</c:v>
                </c:pt>
                <c:pt idx="67">
                  <c:v>38383.0</c:v>
                </c:pt>
                <c:pt idx="68">
                  <c:v>38383.0</c:v>
                </c:pt>
                <c:pt idx="69">
                  <c:v>38411.0</c:v>
                </c:pt>
                <c:pt idx="70">
                  <c:v>38411.0</c:v>
                </c:pt>
                <c:pt idx="71">
                  <c:v>38411.0</c:v>
                </c:pt>
                <c:pt idx="72">
                  <c:v>38411.0</c:v>
                </c:pt>
                <c:pt idx="73">
                  <c:v>38411.0</c:v>
                </c:pt>
                <c:pt idx="74">
                  <c:v>38411.0</c:v>
                </c:pt>
                <c:pt idx="75">
                  <c:v>38411.0</c:v>
                </c:pt>
                <c:pt idx="76">
                  <c:v>38411.0</c:v>
                </c:pt>
                <c:pt idx="77">
                  <c:v>38411.0</c:v>
                </c:pt>
                <c:pt idx="78">
                  <c:v>38411.0</c:v>
                </c:pt>
                <c:pt idx="79">
                  <c:v>38411.0</c:v>
                </c:pt>
                <c:pt idx="80">
                  <c:v>38411.0</c:v>
                </c:pt>
                <c:pt idx="81">
                  <c:v>38442.0</c:v>
                </c:pt>
                <c:pt idx="82">
                  <c:v>38442.0</c:v>
                </c:pt>
                <c:pt idx="83">
                  <c:v>38442.0</c:v>
                </c:pt>
                <c:pt idx="84">
                  <c:v>38442.0</c:v>
                </c:pt>
                <c:pt idx="85">
                  <c:v>38442.0</c:v>
                </c:pt>
                <c:pt idx="86">
                  <c:v>38442.0</c:v>
                </c:pt>
                <c:pt idx="87">
                  <c:v>38442.0</c:v>
                </c:pt>
                <c:pt idx="88">
                  <c:v>38442.0</c:v>
                </c:pt>
                <c:pt idx="89">
                  <c:v>38472.0</c:v>
                </c:pt>
                <c:pt idx="90">
                  <c:v>38472.0</c:v>
                </c:pt>
                <c:pt idx="91">
                  <c:v>38472.0</c:v>
                </c:pt>
                <c:pt idx="92">
                  <c:v>38472.0</c:v>
                </c:pt>
                <c:pt idx="93">
                  <c:v>38472.0</c:v>
                </c:pt>
                <c:pt idx="94">
                  <c:v>38472.0</c:v>
                </c:pt>
                <c:pt idx="95">
                  <c:v>38472.0</c:v>
                </c:pt>
                <c:pt idx="96">
                  <c:v>38503.0</c:v>
                </c:pt>
                <c:pt idx="97">
                  <c:v>38503.0</c:v>
                </c:pt>
                <c:pt idx="98">
                  <c:v>38503.0</c:v>
                </c:pt>
                <c:pt idx="99">
                  <c:v>38503.0</c:v>
                </c:pt>
                <c:pt idx="100">
                  <c:v>38503.0</c:v>
                </c:pt>
                <c:pt idx="101">
                  <c:v>38503.0</c:v>
                </c:pt>
                <c:pt idx="102">
                  <c:v>38503.0</c:v>
                </c:pt>
                <c:pt idx="103">
                  <c:v>38503.0</c:v>
                </c:pt>
                <c:pt idx="104">
                  <c:v>38533.0</c:v>
                </c:pt>
                <c:pt idx="105">
                  <c:v>38533.0</c:v>
                </c:pt>
                <c:pt idx="106">
                  <c:v>38533.0</c:v>
                </c:pt>
                <c:pt idx="107">
                  <c:v>38533.0</c:v>
                </c:pt>
                <c:pt idx="108">
                  <c:v>38533.0</c:v>
                </c:pt>
                <c:pt idx="109">
                  <c:v>38564.0</c:v>
                </c:pt>
                <c:pt idx="110">
                  <c:v>38564.0</c:v>
                </c:pt>
                <c:pt idx="111">
                  <c:v>38564.0</c:v>
                </c:pt>
                <c:pt idx="112">
                  <c:v>38564.0</c:v>
                </c:pt>
                <c:pt idx="113">
                  <c:v>38564.0</c:v>
                </c:pt>
                <c:pt idx="114">
                  <c:v>38564.0</c:v>
                </c:pt>
                <c:pt idx="115">
                  <c:v>38595.0</c:v>
                </c:pt>
                <c:pt idx="116">
                  <c:v>38595.0</c:v>
                </c:pt>
                <c:pt idx="117">
                  <c:v>38595.0</c:v>
                </c:pt>
                <c:pt idx="118">
                  <c:v>38625.0</c:v>
                </c:pt>
                <c:pt idx="119">
                  <c:v>38625.0</c:v>
                </c:pt>
                <c:pt idx="120">
                  <c:v>38625.0</c:v>
                </c:pt>
                <c:pt idx="121">
                  <c:v>38625.0</c:v>
                </c:pt>
                <c:pt idx="122">
                  <c:v>38625.0</c:v>
                </c:pt>
                <c:pt idx="123">
                  <c:v>38656.0</c:v>
                </c:pt>
                <c:pt idx="124">
                  <c:v>38656.0</c:v>
                </c:pt>
                <c:pt idx="125">
                  <c:v>38656.0</c:v>
                </c:pt>
                <c:pt idx="126">
                  <c:v>38656.0</c:v>
                </c:pt>
                <c:pt idx="127">
                  <c:v>38656.0</c:v>
                </c:pt>
                <c:pt idx="128">
                  <c:v>38656.0</c:v>
                </c:pt>
                <c:pt idx="129">
                  <c:v>38656.0</c:v>
                </c:pt>
                <c:pt idx="130">
                  <c:v>38656.0</c:v>
                </c:pt>
                <c:pt idx="131">
                  <c:v>38656.0</c:v>
                </c:pt>
                <c:pt idx="132">
                  <c:v>38686.0</c:v>
                </c:pt>
                <c:pt idx="133">
                  <c:v>38686.0</c:v>
                </c:pt>
                <c:pt idx="134">
                  <c:v>38686.0</c:v>
                </c:pt>
                <c:pt idx="135">
                  <c:v>38717.0</c:v>
                </c:pt>
                <c:pt idx="136">
                  <c:v>38748.0</c:v>
                </c:pt>
                <c:pt idx="137">
                  <c:v>38748.0</c:v>
                </c:pt>
                <c:pt idx="138">
                  <c:v>38776.0</c:v>
                </c:pt>
                <c:pt idx="139">
                  <c:v>38807.0</c:v>
                </c:pt>
                <c:pt idx="140">
                  <c:v>38807.0</c:v>
                </c:pt>
                <c:pt idx="141">
                  <c:v>38807.0</c:v>
                </c:pt>
                <c:pt idx="142">
                  <c:v>38807.0</c:v>
                </c:pt>
                <c:pt idx="143">
                  <c:v>38807.0</c:v>
                </c:pt>
                <c:pt idx="144">
                  <c:v>38807.0</c:v>
                </c:pt>
                <c:pt idx="145">
                  <c:v>38807.0</c:v>
                </c:pt>
                <c:pt idx="146">
                  <c:v>38807.0</c:v>
                </c:pt>
                <c:pt idx="147">
                  <c:v>38807.0</c:v>
                </c:pt>
                <c:pt idx="148">
                  <c:v>38807.0</c:v>
                </c:pt>
                <c:pt idx="149">
                  <c:v>38807.0</c:v>
                </c:pt>
                <c:pt idx="150">
                  <c:v>38807.0</c:v>
                </c:pt>
                <c:pt idx="151">
                  <c:v>38807.0</c:v>
                </c:pt>
                <c:pt idx="152">
                  <c:v>38807.0</c:v>
                </c:pt>
                <c:pt idx="153">
                  <c:v>38807.0</c:v>
                </c:pt>
                <c:pt idx="154">
                  <c:v>38837.0</c:v>
                </c:pt>
                <c:pt idx="155">
                  <c:v>38837.0</c:v>
                </c:pt>
                <c:pt idx="156">
                  <c:v>38837.0</c:v>
                </c:pt>
                <c:pt idx="157">
                  <c:v>38837.0</c:v>
                </c:pt>
                <c:pt idx="158">
                  <c:v>38837.0</c:v>
                </c:pt>
                <c:pt idx="159">
                  <c:v>38837.0</c:v>
                </c:pt>
                <c:pt idx="160">
                  <c:v>38837.0</c:v>
                </c:pt>
                <c:pt idx="161">
                  <c:v>38837.0</c:v>
                </c:pt>
                <c:pt idx="162">
                  <c:v>38837.0</c:v>
                </c:pt>
                <c:pt idx="163">
                  <c:v>38868.0</c:v>
                </c:pt>
                <c:pt idx="164">
                  <c:v>38868.0</c:v>
                </c:pt>
                <c:pt idx="165">
                  <c:v>38868.0</c:v>
                </c:pt>
                <c:pt idx="166">
                  <c:v>38868.0</c:v>
                </c:pt>
                <c:pt idx="167">
                  <c:v>38868.0</c:v>
                </c:pt>
                <c:pt idx="168">
                  <c:v>38868.0</c:v>
                </c:pt>
                <c:pt idx="169">
                  <c:v>38898.0</c:v>
                </c:pt>
                <c:pt idx="170">
                  <c:v>38898.0</c:v>
                </c:pt>
                <c:pt idx="171">
                  <c:v>38898.0</c:v>
                </c:pt>
                <c:pt idx="172">
                  <c:v>38898.0</c:v>
                </c:pt>
                <c:pt idx="173">
                  <c:v>38898.0</c:v>
                </c:pt>
                <c:pt idx="174">
                  <c:v>38929.0</c:v>
                </c:pt>
                <c:pt idx="175">
                  <c:v>38929.0</c:v>
                </c:pt>
                <c:pt idx="176">
                  <c:v>38929.0</c:v>
                </c:pt>
                <c:pt idx="177">
                  <c:v>38929.0</c:v>
                </c:pt>
                <c:pt idx="178">
                  <c:v>38929.0</c:v>
                </c:pt>
                <c:pt idx="179">
                  <c:v>38929.0</c:v>
                </c:pt>
                <c:pt idx="180">
                  <c:v>38929.0</c:v>
                </c:pt>
                <c:pt idx="181">
                  <c:v>38960.0</c:v>
                </c:pt>
                <c:pt idx="182">
                  <c:v>38960.0</c:v>
                </c:pt>
                <c:pt idx="183">
                  <c:v>38960.0</c:v>
                </c:pt>
                <c:pt idx="184">
                  <c:v>38960.0</c:v>
                </c:pt>
                <c:pt idx="185">
                  <c:v>38960.0</c:v>
                </c:pt>
                <c:pt idx="186">
                  <c:v>38960.0</c:v>
                </c:pt>
                <c:pt idx="187">
                  <c:v>38990.0</c:v>
                </c:pt>
                <c:pt idx="188">
                  <c:v>38990.0</c:v>
                </c:pt>
                <c:pt idx="189">
                  <c:v>38990.0</c:v>
                </c:pt>
                <c:pt idx="190">
                  <c:v>38990.0</c:v>
                </c:pt>
                <c:pt idx="191">
                  <c:v>38990.0</c:v>
                </c:pt>
                <c:pt idx="192">
                  <c:v>38990.0</c:v>
                </c:pt>
                <c:pt idx="193">
                  <c:v>38990.0</c:v>
                </c:pt>
                <c:pt idx="194">
                  <c:v>38990.0</c:v>
                </c:pt>
                <c:pt idx="195">
                  <c:v>39021.0</c:v>
                </c:pt>
                <c:pt idx="196">
                  <c:v>39021.0</c:v>
                </c:pt>
                <c:pt idx="197">
                  <c:v>39021.0</c:v>
                </c:pt>
                <c:pt idx="198">
                  <c:v>39021.0</c:v>
                </c:pt>
                <c:pt idx="199">
                  <c:v>39021.0</c:v>
                </c:pt>
                <c:pt idx="200">
                  <c:v>39021.0</c:v>
                </c:pt>
                <c:pt idx="201">
                  <c:v>39021.0</c:v>
                </c:pt>
                <c:pt idx="202">
                  <c:v>39021.0</c:v>
                </c:pt>
                <c:pt idx="203">
                  <c:v>39021.0</c:v>
                </c:pt>
                <c:pt idx="204">
                  <c:v>39021.0</c:v>
                </c:pt>
                <c:pt idx="205">
                  <c:v>39021.0</c:v>
                </c:pt>
                <c:pt idx="206">
                  <c:v>39021.0</c:v>
                </c:pt>
                <c:pt idx="207">
                  <c:v>39051.0</c:v>
                </c:pt>
                <c:pt idx="208">
                  <c:v>39051.0</c:v>
                </c:pt>
                <c:pt idx="209">
                  <c:v>39051.0</c:v>
                </c:pt>
                <c:pt idx="210">
                  <c:v>39051.0</c:v>
                </c:pt>
                <c:pt idx="211">
                  <c:v>39051.0</c:v>
                </c:pt>
                <c:pt idx="212">
                  <c:v>39051.0</c:v>
                </c:pt>
                <c:pt idx="213">
                  <c:v>39051.0</c:v>
                </c:pt>
                <c:pt idx="214">
                  <c:v>39051.0</c:v>
                </c:pt>
                <c:pt idx="215">
                  <c:v>39082.0</c:v>
                </c:pt>
                <c:pt idx="216">
                  <c:v>39082.0</c:v>
                </c:pt>
                <c:pt idx="217">
                  <c:v>39082.0</c:v>
                </c:pt>
                <c:pt idx="218">
                  <c:v>39082.0</c:v>
                </c:pt>
                <c:pt idx="219">
                  <c:v>39082.0</c:v>
                </c:pt>
                <c:pt idx="220">
                  <c:v>39113.0</c:v>
                </c:pt>
                <c:pt idx="221">
                  <c:v>39113.0</c:v>
                </c:pt>
                <c:pt idx="222">
                  <c:v>39113.0</c:v>
                </c:pt>
                <c:pt idx="223">
                  <c:v>39113.0</c:v>
                </c:pt>
                <c:pt idx="224">
                  <c:v>39113.0</c:v>
                </c:pt>
                <c:pt idx="225">
                  <c:v>39113.0</c:v>
                </c:pt>
                <c:pt idx="226">
                  <c:v>39113.0</c:v>
                </c:pt>
                <c:pt idx="227">
                  <c:v>39113.0</c:v>
                </c:pt>
                <c:pt idx="228">
                  <c:v>39113.0</c:v>
                </c:pt>
                <c:pt idx="229">
                  <c:v>39113.0</c:v>
                </c:pt>
                <c:pt idx="230">
                  <c:v>39113.0</c:v>
                </c:pt>
                <c:pt idx="231">
                  <c:v>39113.0</c:v>
                </c:pt>
                <c:pt idx="232">
                  <c:v>39113.0</c:v>
                </c:pt>
                <c:pt idx="233">
                  <c:v>39113.0</c:v>
                </c:pt>
                <c:pt idx="234">
                  <c:v>39113.0</c:v>
                </c:pt>
                <c:pt idx="235">
                  <c:v>39113.0</c:v>
                </c:pt>
                <c:pt idx="236">
                  <c:v>39113.0</c:v>
                </c:pt>
                <c:pt idx="237">
                  <c:v>39141.0</c:v>
                </c:pt>
                <c:pt idx="238">
                  <c:v>39141.0</c:v>
                </c:pt>
                <c:pt idx="239">
                  <c:v>39141.0</c:v>
                </c:pt>
                <c:pt idx="240">
                  <c:v>39141.0</c:v>
                </c:pt>
                <c:pt idx="241">
                  <c:v>39141.0</c:v>
                </c:pt>
                <c:pt idx="242">
                  <c:v>39141.0</c:v>
                </c:pt>
                <c:pt idx="243">
                  <c:v>39141.0</c:v>
                </c:pt>
                <c:pt idx="244">
                  <c:v>39141.0</c:v>
                </c:pt>
                <c:pt idx="245">
                  <c:v>39141.0</c:v>
                </c:pt>
                <c:pt idx="246">
                  <c:v>39141.0</c:v>
                </c:pt>
                <c:pt idx="247">
                  <c:v>39141.0</c:v>
                </c:pt>
                <c:pt idx="248">
                  <c:v>39172.0</c:v>
                </c:pt>
                <c:pt idx="249">
                  <c:v>39172.0</c:v>
                </c:pt>
                <c:pt idx="250">
                  <c:v>39172.0</c:v>
                </c:pt>
                <c:pt idx="251">
                  <c:v>39172.0</c:v>
                </c:pt>
                <c:pt idx="252">
                  <c:v>39172.0</c:v>
                </c:pt>
                <c:pt idx="253">
                  <c:v>39172.0</c:v>
                </c:pt>
                <c:pt idx="254">
                  <c:v>39202.0</c:v>
                </c:pt>
                <c:pt idx="255">
                  <c:v>39202.0</c:v>
                </c:pt>
                <c:pt idx="256">
                  <c:v>39202.0</c:v>
                </c:pt>
                <c:pt idx="257">
                  <c:v>39202.0</c:v>
                </c:pt>
                <c:pt idx="258">
                  <c:v>39202.0</c:v>
                </c:pt>
                <c:pt idx="259">
                  <c:v>39202.0</c:v>
                </c:pt>
                <c:pt idx="260">
                  <c:v>39233.0</c:v>
                </c:pt>
                <c:pt idx="261">
                  <c:v>39233.0</c:v>
                </c:pt>
                <c:pt idx="262">
                  <c:v>39233.0</c:v>
                </c:pt>
                <c:pt idx="263">
                  <c:v>39263.0</c:v>
                </c:pt>
                <c:pt idx="264">
                  <c:v>39263.0</c:v>
                </c:pt>
                <c:pt idx="265">
                  <c:v>39294.0</c:v>
                </c:pt>
                <c:pt idx="266">
                  <c:v>39294.0</c:v>
                </c:pt>
                <c:pt idx="267">
                  <c:v>39294.0</c:v>
                </c:pt>
                <c:pt idx="268">
                  <c:v>39294.0</c:v>
                </c:pt>
                <c:pt idx="269">
                  <c:v>39294.0</c:v>
                </c:pt>
                <c:pt idx="270">
                  <c:v>39294.0</c:v>
                </c:pt>
                <c:pt idx="271">
                  <c:v>39294.0</c:v>
                </c:pt>
                <c:pt idx="272">
                  <c:v>39325.0</c:v>
                </c:pt>
                <c:pt idx="273">
                  <c:v>39325.0</c:v>
                </c:pt>
                <c:pt idx="274">
                  <c:v>39355.0</c:v>
                </c:pt>
                <c:pt idx="275">
                  <c:v>39355.0</c:v>
                </c:pt>
                <c:pt idx="276">
                  <c:v>39355.0</c:v>
                </c:pt>
                <c:pt idx="277">
                  <c:v>39386.0</c:v>
                </c:pt>
                <c:pt idx="278">
                  <c:v>39386.0</c:v>
                </c:pt>
                <c:pt idx="279">
                  <c:v>39386.0</c:v>
                </c:pt>
                <c:pt idx="280">
                  <c:v>39386.0</c:v>
                </c:pt>
                <c:pt idx="281">
                  <c:v>39386.0</c:v>
                </c:pt>
                <c:pt idx="282">
                  <c:v>39386.0</c:v>
                </c:pt>
                <c:pt idx="283">
                  <c:v>39386.0</c:v>
                </c:pt>
                <c:pt idx="284">
                  <c:v>39386.0</c:v>
                </c:pt>
                <c:pt idx="285">
                  <c:v>39386.0</c:v>
                </c:pt>
                <c:pt idx="286">
                  <c:v>39386.0</c:v>
                </c:pt>
                <c:pt idx="287">
                  <c:v>39416.0</c:v>
                </c:pt>
                <c:pt idx="288">
                  <c:v>39416.0</c:v>
                </c:pt>
                <c:pt idx="289">
                  <c:v>39416.0</c:v>
                </c:pt>
                <c:pt idx="290">
                  <c:v>39416.0</c:v>
                </c:pt>
              </c:numCache>
            </c:numRef>
          </c:xVal>
          <c:yVal>
            <c:numRef>
              <c:f>micro!$AD$2:$AD$312</c:f>
              <c:numCache>
                <c:formatCode>General</c:formatCode>
                <c:ptCount val="311"/>
                <c:pt idx="0">
                  <c:v>122.0</c:v>
                </c:pt>
                <c:pt idx="1">
                  <c:v>347.0</c:v>
                </c:pt>
                <c:pt idx="2">
                  <c:v>562.0</c:v>
                </c:pt>
                <c:pt idx="3">
                  <c:v>602.0</c:v>
                </c:pt>
                <c:pt idx="4">
                  <c:v>776.0</c:v>
                </c:pt>
                <c:pt idx="5">
                  <c:v>725.0</c:v>
                </c:pt>
                <c:pt idx="6">
                  <c:v>799.0</c:v>
                </c:pt>
                <c:pt idx="7">
                  <c:v>929.0</c:v>
                </c:pt>
                <c:pt idx="8">
                  <c:v>1073.0</c:v>
                </c:pt>
                <c:pt idx="9">
                  <c:v>1091.0</c:v>
                </c:pt>
                <c:pt idx="10">
                  <c:v>1105.0</c:v>
                </c:pt>
                <c:pt idx="11">
                  <c:v>1144.0</c:v>
                </c:pt>
                <c:pt idx="12">
                  <c:v>1146.0</c:v>
                </c:pt>
                <c:pt idx="13">
                  <c:v>1230.0</c:v>
                </c:pt>
                <c:pt idx="14">
                  <c:v>523.0</c:v>
                </c:pt>
                <c:pt idx="15">
                  <c:v>657.0</c:v>
                </c:pt>
                <c:pt idx="16">
                  <c:v>706.0</c:v>
                </c:pt>
                <c:pt idx="17">
                  <c:v>737.0</c:v>
                </c:pt>
                <c:pt idx="18">
                  <c:v>736.0</c:v>
                </c:pt>
                <c:pt idx="19">
                  <c:v>766.0</c:v>
                </c:pt>
                <c:pt idx="20">
                  <c:v>1164.0</c:v>
                </c:pt>
                <c:pt idx="21">
                  <c:v>1172.0</c:v>
                </c:pt>
                <c:pt idx="22">
                  <c:v>1329.0</c:v>
                </c:pt>
                <c:pt idx="23">
                  <c:v>1283.0</c:v>
                </c:pt>
                <c:pt idx="24">
                  <c:v>1475.0</c:v>
                </c:pt>
                <c:pt idx="25">
                  <c:v>1586.0</c:v>
                </c:pt>
                <c:pt idx="26">
                  <c:v>1453.0</c:v>
                </c:pt>
                <c:pt idx="27">
                  <c:v>1487.0</c:v>
                </c:pt>
                <c:pt idx="28">
                  <c:v>1494.0</c:v>
                </c:pt>
                <c:pt idx="29">
                  <c:v>1610.0</c:v>
                </c:pt>
                <c:pt idx="30">
                  <c:v>1129.0</c:v>
                </c:pt>
                <c:pt idx="31">
                  <c:v>745.0</c:v>
                </c:pt>
                <c:pt idx="32">
                  <c:v>1061.0</c:v>
                </c:pt>
                <c:pt idx="33">
                  <c:v>1104.0</c:v>
                </c:pt>
                <c:pt idx="34">
                  <c:v>1211.0</c:v>
                </c:pt>
                <c:pt idx="35">
                  <c:v>1190.0</c:v>
                </c:pt>
                <c:pt idx="36">
                  <c:v>1406.0</c:v>
                </c:pt>
                <c:pt idx="37">
                  <c:v>1744.0</c:v>
                </c:pt>
                <c:pt idx="38">
                  <c:v>1252.0</c:v>
                </c:pt>
                <c:pt idx="39">
                  <c:v>1653.0</c:v>
                </c:pt>
                <c:pt idx="40">
                  <c:v>1426.0</c:v>
                </c:pt>
                <c:pt idx="41">
                  <c:v>1483.0</c:v>
                </c:pt>
                <c:pt idx="42">
                  <c:v>1509.0</c:v>
                </c:pt>
                <c:pt idx="43">
                  <c:v>1290.0</c:v>
                </c:pt>
                <c:pt idx="44">
                  <c:v>1294.0</c:v>
                </c:pt>
                <c:pt idx="45">
                  <c:v>1332.0</c:v>
                </c:pt>
                <c:pt idx="46">
                  <c:v>1610.0</c:v>
                </c:pt>
                <c:pt idx="47">
                  <c:v>1601.0</c:v>
                </c:pt>
                <c:pt idx="48">
                  <c:v>1146.0</c:v>
                </c:pt>
                <c:pt idx="49">
                  <c:v>1605.0</c:v>
                </c:pt>
                <c:pt idx="50">
                  <c:v>1780.0</c:v>
                </c:pt>
                <c:pt idx="51">
                  <c:v>806.0</c:v>
                </c:pt>
                <c:pt idx="52">
                  <c:v>961.0</c:v>
                </c:pt>
                <c:pt idx="53">
                  <c:v>1146.0</c:v>
                </c:pt>
                <c:pt idx="54">
                  <c:v>1271.0</c:v>
                </c:pt>
                <c:pt idx="55">
                  <c:v>1284.0</c:v>
                </c:pt>
                <c:pt idx="56">
                  <c:v>1592.0</c:v>
                </c:pt>
                <c:pt idx="57">
                  <c:v>1615.0</c:v>
                </c:pt>
                <c:pt idx="58">
                  <c:v>1196.0</c:v>
                </c:pt>
                <c:pt idx="59">
                  <c:v>1327.0</c:v>
                </c:pt>
                <c:pt idx="60">
                  <c:v>1330.0</c:v>
                </c:pt>
                <c:pt idx="61">
                  <c:v>1406.0</c:v>
                </c:pt>
                <c:pt idx="62">
                  <c:v>820.0</c:v>
                </c:pt>
                <c:pt idx="63">
                  <c:v>1258.0</c:v>
                </c:pt>
                <c:pt idx="64">
                  <c:v>1282.0</c:v>
                </c:pt>
                <c:pt idx="65">
                  <c:v>1398.0</c:v>
                </c:pt>
                <c:pt idx="66">
                  <c:v>1369.0</c:v>
                </c:pt>
                <c:pt idx="67">
                  <c:v>1339.0</c:v>
                </c:pt>
                <c:pt idx="68">
                  <c:v>1653.0</c:v>
                </c:pt>
                <c:pt idx="69">
                  <c:v>1083.0</c:v>
                </c:pt>
                <c:pt idx="70">
                  <c:v>1415.0</c:v>
                </c:pt>
                <c:pt idx="71">
                  <c:v>1408.0</c:v>
                </c:pt>
                <c:pt idx="72">
                  <c:v>1390.0</c:v>
                </c:pt>
                <c:pt idx="73">
                  <c:v>1389.0</c:v>
                </c:pt>
                <c:pt idx="74">
                  <c:v>1478.0</c:v>
                </c:pt>
                <c:pt idx="75">
                  <c:v>1477.0</c:v>
                </c:pt>
                <c:pt idx="76">
                  <c:v>1799.0</c:v>
                </c:pt>
                <c:pt idx="77">
                  <c:v>1808.0</c:v>
                </c:pt>
                <c:pt idx="78">
                  <c:v>1999.0</c:v>
                </c:pt>
                <c:pt idx="79">
                  <c:v>1997.0</c:v>
                </c:pt>
                <c:pt idx="80">
                  <c:v>2287.0</c:v>
                </c:pt>
                <c:pt idx="81">
                  <c:v>2586.0</c:v>
                </c:pt>
                <c:pt idx="82">
                  <c:v>68.1</c:v>
                </c:pt>
                <c:pt idx="83">
                  <c:v>402.0</c:v>
                </c:pt>
                <c:pt idx="84">
                  <c:v>616.0</c:v>
                </c:pt>
                <c:pt idx="85">
                  <c:v>684.0</c:v>
                </c:pt>
                <c:pt idx="86">
                  <c:v>1214.0</c:v>
                </c:pt>
                <c:pt idx="87">
                  <c:v>2172.0</c:v>
                </c:pt>
                <c:pt idx="88">
                  <c:v>2544.0</c:v>
                </c:pt>
                <c:pt idx="89">
                  <c:v>777.0</c:v>
                </c:pt>
                <c:pt idx="90">
                  <c:v>856.0</c:v>
                </c:pt>
                <c:pt idx="91">
                  <c:v>1989.0</c:v>
                </c:pt>
                <c:pt idx="92">
                  <c:v>2328.0</c:v>
                </c:pt>
                <c:pt idx="93">
                  <c:v>2556.0</c:v>
                </c:pt>
                <c:pt idx="94">
                  <c:v>2466.0</c:v>
                </c:pt>
                <c:pt idx="95">
                  <c:v>2620.0</c:v>
                </c:pt>
                <c:pt idx="96">
                  <c:v>1032.0</c:v>
                </c:pt>
                <c:pt idx="97">
                  <c:v>1434.0</c:v>
                </c:pt>
                <c:pt idx="98">
                  <c:v>1419.0</c:v>
                </c:pt>
                <c:pt idx="99">
                  <c:v>2458.0</c:v>
                </c:pt>
                <c:pt idx="100">
                  <c:v>2458.0</c:v>
                </c:pt>
                <c:pt idx="101">
                  <c:v>2628.0</c:v>
                </c:pt>
                <c:pt idx="102">
                  <c:v>2697.0</c:v>
                </c:pt>
                <c:pt idx="103">
                  <c:v>2735.0</c:v>
                </c:pt>
                <c:pt idx="104">
                  <c:v>2662.0</c:v>
                </c:pt>
                <c:pt idx="105">
                  <c:v>1905.0</c:v>
                </c:pt>
                <c:pt idx="106">
                  <c:v>2247.0</c:v>
                </c:pt>
                <c:pt idx="107">
                  <c:v>2591.0</c:v>
                </c:pt>
                <c:pt idx="108">
                  <c:v>2740.0</c:v>
                </c:pt>
                <c:pt idx="109">
                  <c:v>2541.0</c:v>
                </c:pt>
                <c:pt idx="110">
                  <c:v>2062.0</c:v>
                </c:pt>
                <c:pt idx="111">
                  <c:v>2117.0</c:v>
                </c:pt>
                <c:pt idx="112">
                  <c:v>2282.0</c:v>
                </c:pt>
                <c:pt idx="113">
                  <c:v>2623.0</c:v>
                </c:pt>
                <c:pt idx="114">
                  <c:v>3155.0</c:v>
                </c:pt>
                <c:pt idx="115">
                  <c:v>1990.0</c:v>
                </c:pt>
                <c:pt idx="116">
                  <c:v>2166.0</c:v>
                </c:pt>
                <c:pt idx="117">
                  <c:v>2721.0</c:v>
                </c:pt>
                <c:pt idx="118">
                  <c:v>2662.0</c:v>
                </c:pt>
                <c:pt idx="119">
                  <c:v>2732.0</c:v>
                </c:pt>
                <c:pt idx="120">
                  <c:v>2649.0</c:v>
                </c:pt>
                <c:pt idx="121">
                  <c:v>2736.0</c:v>
                </c:pt>
                <c:pt idx="122">
                  <c:v>2996.0</c:v>
                </c:pt>
                <c:pt idx="123">
                  <c:v>2279.0</c:v>
                </c:pt>
                <c:pt idx="124">
                  <c:v>2336.0</c:v>
                </c:pt>
                <c:pt idx="125">
                  <c:v>2859.0</c:v>
                </c:pt>
                <c:pt idx="126">
                  <c:v>2865.0</c:v>
                </c:pt>
                <c:pt idx="127">
                  <c:v>2947.0</c:v>
                </c:pt>
                <c:pt idx="128">
                  <c:v>2749.0</c:v>
                </c:pt>
                <c:pt idx="129">
                  <c:v>2767.0</c:v>
                </c:pt>
                <c:pt idx="130">
                  <c:v>2965.0</c:v>
                </c:pt>
                <c:pt idx="131">
                  <c:v>3178.0</c:v>
                </c:pt>
                <c:pt idx="132">
                  <c:v>2411.0</c:v>
                </c:pt>
                <c:pt idx="133">
                  <c:v>2579.0</c:v>
                </c:pt>
                <c:pt idx="134">
                  <c:v>2540.0</c:v>
                </c:pt>
                <c:pt idx="135">
                  <c:v>3114.0</c:v>
                </c:pt>
                <c:pt idx="136">
                  <c:v>2142.0</c:v>
                </c:pt>
                <c:pt idx="137">
                  <c:v>2461.0</c:v>
                </c:pt>
                <c:pt idx="138">
                  <c:v>3164.0</c:v>
                </c:pt>
                <c:pt idx="139">
                  <c:v>2358.0</c:v>
                </c:pt>
                <c:pt idx="140">
                  <c:v>2372.0</c:v>
                </c:pt>
                <c:pt idx="141">
                  <c:v>2418.0</c:v>
                </c:pt>
                <c:pt idx="142">
                  <c:v>2431.0</c:v>
                </c:pt>
                <c:pt idx="143">
                  <c:v>3281.0</c:v>
                </c:pt>
                <c:pt idx="144">
                  <c:v>3550.0</c:v>
                </c:pt>
                <c:pt idx="145">
                  <c:v>3493.0</c:v>
                </c:pt>
                <c:pt idx="146">
                  <c:v>3630.0</c:v>
                </c:pt>
                <c:pt idx="147">
                  <c:v>3740.0</c:v>
                </c:pt>
                <c:pt idx="148">
                  <c:v>3694.0</c:v>
                </c:pt>
                <c:pt idx="149">
                  <c:v>3771.0</c:v>
                </c:pt>
                <c:pt idx="150">
                  <c:v>3617.0</c:v>
                </c:pt>
                <c:pt idx="151">
                  <c:v>3869.0</c:v>
                </c:pt>
                <c:pt idx="152">
                  <c:v>3787.0</c:v>
                </c:pt>
                <c:pt idx="153">
                  <c:v>3983.0</c:v>
                </c:pt>
                <c:pt idx="154">
                  <c:v>1920.0</c:v>
                </c:pt>
                <c:pt idx="155">
                  <c:v>1952.0</c:v>
                </c:pt>
                <c:pt idx="156">
                  <c:v>2126.0</c:v>
                </c:pt>
                <c:pt idx="157">
                  <c:v>2143.0</c:v>
                </c:pt>
                <c:pt idx="158">
                  <c:v>2174.0</c:v>
                </c:pt>
                <c:pt idx="159">
                  <c:v>3886.0</c:v>
                </c:pt>
                <c:pt idx="160">
                  <c:v>3739.0</c:v>
                </c:pt>
                <c:pt idx="161">
                  <c:v>3855.0</c:v>
                </c:pt>
                <c:pt idx="162">
                  <c:v>3877.0</c:v>
                </c:pt>
                <c:pt idx="163">
                  <c:v>3253.0</c:v>
                </c:pt>
                <c:pt idx="164">
                  <c:v>3327.0</c:v>
                </c:pt>
                <c:pt idx="165">
                  <c:v>3196.0</c:v>
                </c:pt>
                <c:pt idx="166">
                  <c:v>3618.0</c:v>
                </c:pt>
                <c:pt idx="167">
                  <c:v>4317.0</c:v>
                </c:pt>
                <c:pt idx="168">
                  <c:v>4367.0</c:v>
                </c:pt>
                <c:pt idx="169">
                  <c:v>1690.0</c:v>
                </c:pt>
                <c:pt idx="170">
                  <c:v>3458.0</c:v>
                </c:pt>
                <c:pt idx="171">
                  <c:v>3478.0</c:v>
                </c:pt>
                <c:pt idx="172">
                  <c:v>3864.0</c:v>
                </c:pt>
                <c:pt idx="173">
                  <c:v>4105.0</c:v>
                </c:pt>
                <c:pt idx="174">
                  <c:v>2134.0</c:v>
                </c:pt>
                <c:pt idx="175">
                  <c:v>2971.0</c:v>
                </c:pt>
                <c:pt idx="176">
                  <c:v>2975.0</c:v>
                </c:pt>
                <c:pt idx="177">
                  <c:v>3236.0</c:v>
                </c:pt>
                <c:pt idx="178">
                  <c:v>3783.0</c:v>
                </c:pt>
                <c:pt idx="179">
                  <c:v>3923.0</c:v>
                </c:pt>
                <c:pt idx="180">
                  <c:v>4230.0</c:v>
                </c:pt>
                <c:pt idx="181">
                  <c:v>3287.0</c:v>
                </c:pt>
                <c:pt idx="182">
                  <c:v>3150.0</c:v>
                </c:pt>
                <c:pt idx="183">
                  <c:v>3268.0</c:v>
                </c:pt>
                <c:pt idx="184">
                  <c:v>3279.0</c:v>
                </c:pt>
                <c:pt idx="185">
                  <c:v>3497.0</c:v>
                </c:pt>
                <c:pt idx="186">
                  <c:v>3886.0</c:v>
                </c:pt>
                <c:pt idx="187">
                  <c:v>2722.0</c:v>
                </c:pt>
                <c:pt idx="188">
                  <c:v>2826.0</c:v>
                </c:pt>
                <c:pt idx="189">
                  <c:v>3493.0</c:v>
                </c:pt>
                <c:pt idx="190">
                  <c:v>3510.0</c:v>
                </c:pt>
                <c:pt idx="191">
                  <c:v>3686.0</c:v>
                </c:pt>
                <c:pt idx="192">
                  <c:v>3689.0</c:v>
                </c:pt>
                <c:pt idx="193">
                  <c:v>3485.0</c:v>
                </c:pt>
                <c:pt idx="194">
                  <c:v>3690.0</c:v>
                </c:pt>
                <c:pt idx="195">
                  <c:v>3060.0</c:v>
                </c:pt>
                <c:pt idx="196">
                  <c:v>3075.0</c:v>
                </c:pt>
                <c:pt idx="197">
                  <c:v>2723.0</c:v>
                </c:pt>
                <c:pt idx="198">
                  <c:v>2802.0</c:v>
                </c:pt>
                <c:pt idx="199">
                  <c:v>3426.0</c:v>
                </c:pt>
                <c:pt idx="200">
                  <c:v>3410.0</c:v>
                </c:pt>
                <c:pt idx="201">
                  <c:v>3368.0</c:v>
                </c:pt>
                <c:pt idx="202">
                  <c:v>3347.0</c:v>
                </c:pt>
                <c:pt idx="203">
                  <c:v>3348.0</c:v>
                </c:pt>
                <c:pt idx="204">
                  <c:v>3347.0</c:v>
                </c:pt>
                <c:pt idx="205">
                  <c:v>3493.0</c:v>
                </c:pt>
                <c:pt idx="206">
                  <c:v>3497.0</c:v>
                </c:pt>
                <c:pt idx="207">
                  <c:v>2481.0</c:v>
                </c:pt>
                <c:pt idx="208">
                  <c:v>2504.0</c:v>
                </c:pt>
                <c:pt idx="209">
                  <c:v>2467.0</c:v>
                </c:pt>
                <c:pt idx="210">
                  <c:v>2554.0</c:v>
                </c:pt>
                <c:pt idx="211">
                  <c:v>3383.0</c:v>
                </c:pt>
                <c:pt idx="212">
                  <c:v>3391.0</c:v>
                </c:pt>
                <c:pt idx="213">
                  <c:v>2934.0</c:v>
                </c:pt>
                <c:pt idx="214">
                  <c:v>4373.0</c:v>
                </c:pt>
                <c:pt idx="215">
                  <c:v>2020.0</c:v>
                </c:pt>
                <c:pt idx="216">
                  <c:v>2040.0</c:v>
                </c:pt>
                <c:pt idx="217">
                  <c:v>2086.0</c:v>
                </c:pt>
                <c:pt idx="218">
                  <c:v>3993.0</c:v>
                </c:pt>
                <c:pt idx="219">
                  <c:v>3990.0</c:v>
                </c:pt>
                <c:pt idx="220">
                  <c:v>103.0</c:v>
                </c:pt>
                <c:pt idx="221">
                  <c:v>148.0</c:v>
                </c:pt>
                <c:pt idx="222">
                  <c:v>203.0</c:v>
                </c:pt>
                <c:pt idx="223">
                  <c:v>309.0</c:v>
                </c:pt>
                <c:pt idx="224">
                  <c:v>467.0</c:v>
                </c:pt>
                <c:pt idx="225">
                  <c:v>731.0</c:v>
                </c:pt>
                <c:pt idx="226">
                  <c:v>808.0</c:v>
                </c:pt>
                <c:pt idx="227">
                  <c:v>1009.0</c:v>
                </c:pt>
                <c:pt idx="228">
                  <c:v>1775.0</c:v>
                </c:pt>
                <c:pt idx="229">
                  <c:v>2373.0</c:v>
                </c:pt>
                <c:pt idx="230">
                  <c:v>2372.0</c:v>
                </c:pt>
                <c:pt idx="231">
                  <c:v>2477.0</c:v>
                </c:pt>
                <c:pt idx="232">
                  <c:v>2629.0</c:v>
                </c:pt>
                <c:pt idx="233">
                  <c:v>3317.0</c:v>
                </c:pt>
                <c:pt idx="234">
                  <c:v>3571.0</c:v>
                </c:pt>
                <c:pt idx="235">
                  <c:v>3691.0</c:v>
                </c:pt>
                <c:pt idx="236">
                  <c:v>4020.0</c:v>
                </c:pt>
                <c:pt idx="237">
                  <c:v>2967.0</c:v>
                </c:pt>
                <c:pt idx="238">
                  <c:v>2961.0</c:v>
                </c:pt>
                <c:pt idx="239">
                  <c:v>2976.0</c:v>
                </c:pt>
                <c:pt idx="240">
                  <c:v>3027.0</c:v>
                </c:pt>
                <c:pt idx="241">
                  <c:v>3480.0</c:v>
                </c:pt>
                <c:pt idx="242">
                  <c:v>3695.0</c:v>
                </c:pt>
                <c:pt idx="243">
                  <c:v>3682.0</c:v>
                </c:pt>
                <c:pt idx="244">
                  <c:v>3769.0</c:v>
                </c:pt>
                <c:pt idx="245">
                  <c:v>3934.0</c:v>
                </c:pt>
                <c:pt idx="246">
                  <c:v>4031.0</c:v>
                </c:pt>
                <c:pt idx="247">
                  <c:v>3949.0</c:v>
                </c:pt>
                <c:pt idx="248">
                  <c:v>2678.0</c:v>
                </c:pt>
                <c:pt idx="249">
                  <c:v>2848.0</c:v>
                </c:pt>
                <c:pt idx="250">
                  <c:v>3661.0</c:v>
                </c:pt>
                <c:pt idx="251">
                  <c:v>4009.0</c:v>
                </c:pt>
                <c:pt idx="252">
                  <c:v>4085.0</c:v>
                </c:pt>
                <c:pt idx="253">
                  <c:v>5961.0</c:v>
                </c:pt>
                <c:pt idx="254">
                  <c:v>3176.0</c:v>
                </c:pt>
                <c:pt idx="255">
                  <c:v>3250.0</c:v>
                </c:pt>
                <c:pt idx="256">
                  <c:v>3259.0</c:v>
                </c:pt>
                <c:pt idx="257">
                  <c:v>3406.0</c:v>
                </c:pt>
                <c:pt idx="258">
                  <c:v>3872.0</c:v>
                </c:pt>
                <c:pt idx="259">
                  <c:v>3873.0</c:v>
                </c:pt>
                <c:pt idx="260">
                  <c:v>2682.0</c:v>
                </c:pt>
                <c:pt idx="261">
                  <c:v>5590.0</c:v>
                </c:pt>
                <c:pt idx="262">
                  <c:v>5973.0</c:v>
                </c:pt>
                <c:pt idx="263">
                  <c:v>3506.0</c:v>
                </c:pt>
                <c:pt idx="264">
                  <c:v>4005.0</c:v>
                </c:pt>
                <c:pt idx="265">
                  <c:v>2660.0</c:v>
                </c:pt>
                <c:pt idx="266">
                  <c:v>3045.0</c:v>
                </c:pt>
                <c:pt idx="267">
                  <c:v>3123.0</c:v>
                </c:pt>
                <c:pt idx="268">
                  <c:v>3117.0</c:v>
                </c:pt>
                <c:pt idx="269">
                  <c:v>3622.0</c:v>
                </c:pt>
                <c:pt idx="270">
                  <c:v>3556.0</c:v>
                </c:pt>
                <c:pt idx="271">
                  <c:v>4183.0</c:v>
                </c:pt>
                <c:pt idx="272">
                  <c:v>4014.0</c:v>
                </c:pt>
                <c:pt idx="273">
                  <c:v>5093.0</c:v>
                </c:pt>
                <c:pt idx="274">
                  <c:v>4005.0</c:v>
                </c:pt>
                <c:pt idx="275">
                  <c:v>4144.0</c:v>
                </c:pt>
                <c:pt idx="276">
                  <c:v>4224.0</c:v>
                </c:pt>
                <c:pt idx="277">
                  <c:v>2443.0</c:v>
                </c:pt>
                <c:pt idx="278">
                  <c:v>3734.0</c:v>
                </c:pt>
                <c:pt idx="279">
                  <c:v>3677.0</c:v>
                </c:pt>
                <c:pt idx="280">
                  <c:v>3827.0</c:v>
                </c:pt>
                <c:pt idx="281">
                  <c:v>3693.0</c:v>
                </c:pt>
                <c:pt idx="282">
                  <c:v>3870.0</c:v>
                </c:pt>
                <c:pt idx="283">
                  <c:v>4499.0</c:v>
                </c:pt>
                <c:pt idx="284">
                  <c:v>4208.0</c:v>
                </c:pt>
                <c:pt idx="285">
                  <c:v>4094.0</c:v>
                </c:pt>
                <c:pt idx="286">
                  <c:v>4212.0</c:v>
                </c:pt>
                <c:pt idx="287">
                  <c:v>3349.0</c:v>
                </c:pt>
                <c:pt idx="288">
                  <c:v>3605.0</c:v>
                </c:pt>
                <c:pt idx="289">
                  <c:v>3730.0</c:v>
                </c:pt>
                <c:pt idx="290">
                  <c:v>3786.0</c:v>
                </c:pt>
              </c:numCache>
            </c:numRef>
          </c:yVal>
          <c:smooth val="0"/>
        </c:ser>
        <c:ser>
          <c:idx val="1"/>
          <c:order val="1"/>
          <c:tx>
            <c:v>Efficiency @ 10% Load</c:v>
          </c:tx>
          <c:spPr>
            <a:ln w="28575">
              <a:noFill/>
            </a:ln>
          </c:spPr>
          <c:marker>
            <c:symbol val="star"/>
            <c:size val="8"/>
            <c:spPr>
              <a:noFill/>
              <a:ln w="12700" cmpd="sng"/>
            </c:spPr>
          </c:marker>
          <c:xVal>
            <c:numRef>
              <c:f>micro!$CI$2:$CI$312</c:f>
              <c:numCache>
                <c:formatCode>mmm\-yy</c:formatCode>
                <c:ptCount val="311"/>
                <c:pt idx="0">
                  <c:v>37955.0</c:v>
                </c:pt>
                <c:pt idx="1">
                  <c:v>37955.0</c:v>
                </c:pt>
                <c:pt idx="2">
                  <c:v>37955.0</c:v>
                </c:pt>
                <c:pt idx="3">
                  <c:v>37955.0</c:v>
                </c:pt>
                <c:pt idx="4">
                  <c:v>37955.0</c:v>
                </c:pt>
                <c:pt idx="5">
                  <c:v>37955.0</c:v>
                </c:pt>
                <c:pt idx="6">
                  <c:v>37955.0</c:v>
                </c:pt>
                <c:pt idx="7">
                  <c:v>37955.0</c:v>
                </c:pt>
                <c:pt idx="8">
                  <c:v>37955.0</c:v>
                </c:pt>
                <c:pt idx="9">
                  <c:v>37955.0</c:v>
                </c:pt>
                <c:pt idx="10">
                  <c:v>37955.0</c:v>
                </c:pt>
                <c:pt idx="11">
                  <c:v>37955.0</c:v>
                </c:pt>
                <c:pt idx="12">
                  <c:v>37986.0</c:v>
                </c:pt>
                <c:pt idx="13">
                  <c:v>37986.0</c:v>
                </c:pt>
                <c:pt idx="14">
                  <c:v>38017.0</c:v>
                </c:pt>
                <c:pt idx="15">
                  <c:v>38017.0</c:v>
                </c:pt>
                <c:pt idx="16">
                  <c:v>38017.0</c:v>
                </c:pt>
                <c:pt idx="17">
                  <c:v>38017.0</c:v>
                </c:pt>
                <c:pt idx="18">
                  <c:v>38017.0</c:v>
                </c:pt>
                <c:pt idx="19">
                  <c:v>38017.0</c:v>
                </c:pt>
                <c:pt idx="20">
                  <c:v>38017.0</c:v>
                </c:pt>
                <c:pt idx="21">
                  <c:v>38017.0</c:v>
                </c:pt>
                <c:pt idx="22">
                  <c:v>38046.0</c:v>
                </c:pt>
                <c:pt idx="23">
                  <c:v>38046.0</c:v>
                </c:pt>
                <c:pt idx="24">
                  <c:v>38046.0</c:v>
                </c:pt>
                <c:pt idx="25">
                  <c:v>38077.0</c:v>
                </c:pt>
                <c:pt idx="26">
                  <c:v>38107.0</c:v>
                </c:pt>
                <c:pt idx="27">
                  <c:v>38107.0</c:v>
                </c:pt>
                <c:pt idx="28">
                  <c:v>38107.0</c:v>
                </c:pt>
                <c:pt idx="29">
                  <c:v>38107.0</c:v>
                </c:pt>
                <c:pt idx="30">
                  <c:v>38138.0</c:v>
                </c:pt>
                <c:pt idx="31">
                  <c:v>38138.0</c:v>
                </c:pt>
                <c:pt idx="32">
                  <c:v>38138.0</c:v>
                </c:pt>
                <c:pt idx="33">
                  <c:v>38138.0</c:v>
                </c:pt>
                <c:pt idx="34">
                  <c:v>38138.0</c:v>
                </c:pt>
                <c:pt idx="35">
                  <c:v>38138.0</c:v>
                </c:pt>
                <c:pt idx="36">
                  <c:v>38138.0</c:v>
                </c:pt>
                <c:pt idx="37">
                  <c:v>38138.0</c:v>
                </c:pt>
                <c:pt idx="38">
                  <c:v>38168.0</c:v>
                </c:pt>
                <c:pt idx="39">
                  <c:v>38168.0</c:v>
                </c:pt>
                <c:pt idx="40">
                  <c:v>38199.0</c:v>
                </c:pt>
                <c:pt idx="41">
                  <c:v>38199.0</c:v>
                </c:pt>
                <c:pt idx="42">
                  <c:v>38199.0</c:v>
                </c:pt>
                <c:pt idx="43">
                  <c:v>38230.0</c:v>
                </c:pt>
                <c:pt idx="44">
                  <c:v>38230.0</c:v>
                </c:pt>
                <c:pt idx="45">
                  <c:v>38230.0</c:v>
                </c:pt>
                <c:pt idx="46">
                  <c:v>38230.0</c:v>
                </c:pt>
                <c:pt idx="47">
                  <c:v>38230.0</c:v>
                </c:pt>
                <c:pt idx="48">
                  <c:v>38260.0</c:v>
                </c:pt>
                <c:pt idx="49">
                  <c:v>38260.0</c:v>
                </c:pt>
                <c:pt idx="50">
                  <c:v>38260.0</c:v>
                </c:pt>
                <c:pt idx="51">
                  <c:v>38291.0</c:v>
                </c:pt>
                <c:pt idx="52">
                  <c:v>38291.0</c:v>
                </c:pt>
                <c:pt idx="53">
                  <c:v>38291.0</c:v>
                </c:pt>
                <c:pt idx="54">
                  <c:v>38291.0</c:v>
                </c:pt>
                <c:pt idx="55">
                  <c:v>38291.0</c:v>
                </c:pt>
                <c:pt idx="56">
                  <c:v>38291.0</c:v>
                </c:pt>
                <c:pt idx="57">
                  <c:v>38291.0</c:v>
                </c:pt>
                <c:pt idx="58">
                  <c:v>38321.0</c:v>
                </c:pt>
                <c:pt idx="59">
                  <c:v>38321.0</c:v>
                </c:pt>
                <c:pt idx="60">
                  <c:v>38321.0</c:v>
                </c:pt>
                <c:pt idx="61">
                  <c:v>38321.0</c:v>
                </c:pt>
                <c:pt idx="62">
                  <c:v>38352.0</c:v>
                </c:pt>
                <c:pt idx="63">
                  <c:v>38352.0</c:v>
                </c:pt>
                <c:pt idx="64">
                  <c:v>38352.0</c:v>
                </c:pt>
                <c:pt idx="65">
                  <c:v>38352.0</c:v>
                </c:pt>
                <c:pt idx="66">
                  <c:v>38383.0</c:v>
                </c:pt>
                <c:pt idx="67">
                  <c:v>38383.0</c:v>
                </c:pt>
                <c:pt idx="68">
                  <c:v>38383.0</c:v>
                </c:pt>
                <c:pt idx="69">
                  <c:v>38411.0</c:v>
                </c:pt>
                <c:pt idx="70">
                  <c:v>38411.0</c:v>
                </c:pt>
                <c:pt idx="71">
                  <c:v>38411.0</c:v>
                </c:pt>
                <c:pt idx="72">
                  <c:v>38411.0</c:v>
                </c:pt>
                <c:pt idx="73">
                  <c:v>38411.0</c:v>
                </c:pt>
                <c:pt idx="74">
                  <c:v>38411.0</c:v>
                </c:pt>
                <c:pt idx="75">
                  <c:v>38411.0</c:v>
                </c:pt>
                <c:pt idx="76">
                  <c:v>38411.0</c:v>
                </c:pt>
                <c:pt idx="77">
                  <c:v>38411.0</c:v>
                </c:pt>
                <c:pt idx="78">
                  <c:v>38411.0</c:v>
                </c:pt>
                <c:pt idx="79">
                  <c:v>38411.0</c:v>
                </c:pt>
                <c:pt idx="80">
                  <c:v>38411.0</c:v>
                </c:pt>
                <c:pt idx="81">
                  <c:v>38442.0</c:v>
                </c:pt>
                <c:pt idx="82">
                  <c:v>38442.0</c:v>
                </c:pt>
                <c:pt idx="83">
                  <c:v>38442.0</c:v>
                </c:pt>
                <c:pt idx="84">
                  <c:v>38442.0</c:v>
                </c:pt>
                <c:pt idx="85">
                  <c:v>38442.0</c:v>
                </c:pt>
                <c:pt idx="86">
                  <c:v>38442.0</c:v>
                </c:pt>
                <c:pt idx="87">
                  <c:v>38442.0</c:v>
                </c:pt>
                <c:pt idx="88">
                  <c:v>38442.0</c:v>
                </c:pt>
                <c:pt idx="89">
                  <c:v>38472.0</c:v>
                </c:pt>
                <c:pt idx="90">
                  <c:v>38472.0</c:v>
                </c:pt>
                <c:pt idx="91">
                  <c:v>38472.0</c:v>
                </c:pt>
                <c:pt idx="92">
                  <c:v>38472.0</c:v>
                </c:pt>
                <c:pt idx="93">
                  <c:v>38472.0</c:v>
                </c:pt>
                <c:pt idx="94">
                  <c:v>38472.0</c:v>
                </c:pt>
                <c:pt idx="95">
                  <c:v>38472.0</c:v>
                </c:pt>
                <c:pt idx="96">
                  <c:v>38503.0</c:v>
                </c:pt>
                <c:pt idx="97">
                  <c:v>38503.0</c:v>
                </c:pt>
                <c:pt idx="98">
                  <c:v>38503.0</c:v>
                </c:pt>
                <c:pt idx="99">
                  <c:v>38503.0</c:v>
                </c:pt>
                <c:pt idx="100">
                  <c:v>38503.0</c:v>
                </c:pt>
                <c:pt idx="101">
                  <c:v>38503.0</c:v>
                </c:pt>
                <c:pt idx="102">
                  <c:v>38503.0</c:v>
                </c:pt>
                <c:pt idx="103">
                  <c:v>38503.0</c:v>
                </c:pt>
                <c:pt idx="104">
                  <c:v>38533.0</c:v>
                </c:pt>
                <c:pt idx="105">
                  <c:v>38533.0</c:v>
                </c:pt>
                <c:pt idx="106">
                  <c:v>38533.0</c:v>
                </c:pt>
                <c:pt idx="107">
                  <c:v>38533.0</c:v>
                </c:pt>
                <c:pt idx="108">
                  <c:v>38533.0</c:v>
                </c:pt>
                <c:pt idx="109">
                  <c:v>38564.0</c:v>
                </c:pt>
                <c:pt idx="110">
                  <c:v>38564.0</c:v>
                </c:pt>
                <c:pt idx="111">
                  <c:v>38564.0</c:v>
                </c:pt>
                <c:pt idx="112">
                  <c:v>38564.0</c:v>
                </c:pt>
                <c:pt idx="113">
                  <c:v>38564.0</c:v>
                </c:pt>
                <c:pt idx="114">
                  <c:v>38564.0</c:v>
                </c:pt>
                <c:pt idx="115">
                  <c:v>38595.0</c:v>
                </c:pt>
                <c:pt idx="116">
                  <c:v>38595.0</c:v>
                </c:pt>
                <c:pt idx="117">
                  <c:v>38595.0</c:v>
                </c:pt>
                <c:pt idx="118">
                  <c:v>38625.0</c:v>
                </c:pt>
                <c:pt idx="119">
                  <c:v>38625.0</c:v>
                </c:pt>
                <c:pt idx="120">
                  <c:v>38625.0</c:v>
                </c:pt>
                <c:pt idx="121">
                  <c:v>38625.0</c:v>
                </c:pt>
                <c:pt idx="122">
                  <c:v>38625.0</c:v>
                </c:pt>
                <c:pt idx="123">
                  <c:v>38656.0</c:v>
                </c:pt>
                <c:pt idx="124">
                  <c:v>38656.0</c:v>
                </c:pt>
                <c:pt idx="125">
                  <c:v>38656.0</c:v>
                </c:pt>
                <c:pt idx="126">
                  <c:v>38656.0</c:v>
                </c:pt>
                <c:pt idx="127">
                  <c:v>38656.0</c:v>
                </c:pt>
                <c:pt idx="128">
                  <c:v>38656.0</c:v>
                </c:pt>
                <c:pt idx="129">
                  <c:v>38656.0</c:v>
                </c:pt>
                <c:pt idx="130">
                  <c:v>38656.0</c:v>
                </c:pt>
                <c:pt idx="131">
                  <c:v>38656.0</c:v>
                </c:pt>
                <c:pt idx="132">
                  <c:v>38686.0</c:v>
                </c:pt>
                <c:pt idx="133">
                  <c:v>38686.0</c:v>
                </c:pt>
                <c:pt idx="134">
                  <c:v>38686.0</c:v>
                </c:pt>
                <c:pt idx="135">
                  <c:v>38717.0</c:v>
                </c:pt>
                <c:pt idx="136">
                  <c:v>38748.0</c:v>
                </c:pt>
                <c:pt idx="137">
                  <c:v>38748.0</c:v>
                </c:pt>
                <c:pt idx="138">
                  <c:v>38776.0</c:v>
                </c:pt>
                <c:pt idx="139">
                  <c:v>38807.0</c:v>
                </c:pt>
                <c:pt idx="140">
                  <c:v>38807.0</c:v>
                </c:pt>
                <c:pt idx="141">
                  <c:v>38807.0</c:v>
                </c:pt>
                <c:pt idx="142">
                  <c:v>38807.0</c:v>
                </c:pt>
                <c:pt idx="143">
                  <c:v>38807.0</c:v>
                </c:pt>
                <c:pt idx="144">
                  <c:v>38807.0</c:v>
                </c:pt>
                <c:pt idx="145">
                  <c:v>38807.0</c:v>
                </c:pt>
                <c:pt idx="146">
                  <c:v>38807.0</c:v>
                </c:pt>
                <c:pt idx="147">
                  <c:v>38807.0</c:v>
                </c:pt>
                <c:pt idx="148">
                  <c:v>38807.0</c:v>
                </c:pt>
                <c:pt idx="149">
                  <c:v>38807.0</c:v>
                </c:pt>
                <c:pt idx="150">
                  <c:v>38807.0</c:v>
                </c:pt>
                <c:pt idx="151">
                  <c:v>38807.0</c:v>
                </c:pt>
                <c:pt idx="152">
                  <c:v>38807.0</c:v>
                </c:pt>
                <c:pt idx="153">
                  <c:v>38807.0</c:v>
                </c:pt>
                <c:pt idx="154">
                  <c:v>38837.0</c:v>
                </c:pt>
                <c:pt idx="155">
                  <c:v>38837.0</c:v>
                </c:pt>
                <c:pt idx="156">
                  <c:v>38837.0</c:v>
                </c:pt>
                <c:pt idx="157">
                  <c:v>38837.0</c:v>
                </c:pt>
                <c:pt idx="158">
                  <c:v>38837.0</c:v>
                </c:pt>
                <c:pt idx="159">
                  <c:v>38837.0</c:v>
                </c:pt>
                <c:pt idx="160">
                  <c:v>38837.0</c:v>
                </c:pt>
                <c:pt idx="161">
                  <c:v>38837.0</c:v>
                </c:pt>
                <c:pt idx="162">
                  <c:v>38837.0</c:v>
                </c:pt>
                <c:pt idx="163">
                  <c:v>38868.0</c:v>
                </c:pt>
                <c:pt idx="164">
                  <c:v>38868.0</c:v>
                </c:pt>
                <c:pt idx="165">
                  <c:v>38868.0</c:v>
                </c:pt>
                <c:pt idx="166">
                  <c:v>38868.0</c:v>
                </c:pt>
                <c:pt idx="167">
                  <c:v>38868.0</c:v>
                </c:pt>
                <c:pt idx="168">
                  <c:v>38868.0</c:v>
                </c:pt>
                <c:pt idx="169">
                  <c:v>38898.0</c:v>
                </c:pt>
                <c:pt idx="170">
                  <c:v>38898.0</c:v>
                </c:pt>
                <c:pt idx="171">
                  <c:v>38898.0</c:v>
                </c:pt>
                <c:pt idx="172">
                  <c:v>38898.0</c:v>
                </c:pt>
                <c:pt idx="173">
                  <c:v>38898.0</c:v>
                </c:pt>
                <c:pt idx="174">
                  <c:v>38929.0</c:v>
                </c:pt>
                <c:pt idx="175">
                  <c:v>38929.0</c:v>
                </c:pt>
                <c:pt idx="176">
                  <c:v>38929.0</c:v>
                </c:pt>
                <c:pt idx="177">
                  <c:v>38929.0</c:v>
                </c:pt>
                <c:pt idx="178">
                  <c:v>38929.0</c:v>
                </c:pt>
                <c:pt idx="179">
                  <c:v>38929.0</c:v>
                </c:pt>
                <c:pt idx="180">
                  <c:v>38929.0</c:v>
                </c:pt>
                <c:pt idx="181">
                  <c:v>38960.0</c:v>
                </c:pt>
                <c:pt idx="182">
                  <c:v>38960.0</c:v>
                </c:pt>
                <c:pt idx="183">
                  <c:v>38960.0</c:v>
                </c:pt>
                <c:pt idx="184">
                  <c:v>38960.0</c:v>
                </c:pt>
                <c:pt idx="185">
                  <c:v>38960.0</c:v>
                </c:pt>
                <c:pt idx="186">
                  <c:v>38960.0</c:v>
                </c:pt>
                <c:pt idx="187">
                  <c:v>38990.0</c:v>
                </c:pt>
                <c:pt idx="188">
                  <c:v>38990.0</c:v>
                </c:pt>
                <c:pt idx="189">
                  <c:v>38990.0</c:v>
                </c:pt>
                <c:pt idx="190">
                  <c:v>38990.0</c:v>
                </c:pt>
                <c:pt idx="191">
                  <c:v>38990.0</c:v>
                </c:pt>
                <c:pt idx="192">
                  <c:v>38990.0</c:v>
                </c:pt>
                <c:pt idx="193">
                  <c:v>38990.0</c:v>
                </c:pt>
                <c:pt idx="194">
                  <c:v>38990.0</c:v>
                </c:pt>
                <c:pt idx="195">
                  <c:v>39021.0</c:v>
                </c:pt>
                <c:pt idx="196">
                  <c:v>39021.0</c:v>
                </c:pt>
                <c:pt idx="197">
                  <c:v>39021.0</c:v>
                </c:pt>
                <c:pt idx="198">
                  <c:v>39021.0</c:v>
                </c:pt>
                <c:pt idx="199">
                  <c:v>39021.0</c:v>
                </c:pt>
                <c:pt idx="200">
                  <c:v>39021.0</c:v>
                </c:pt>
                <c:pt idx="201">
                  <c:v>39021.0</c:v>
                </c:pt>
                <c:pt idx="202">
                  <c:v>39021.0</c:v>
                </c:pt>
                <c:pt idx="203">
                  <c:v>39021.0</c:v>
                </c:pt>
                <c:pt idx="204">
                  <c:v>39021.0</c:v>
                </c:pt>
                <c:pt idx="205">
                  <c:v>39021.0</c:v>
                </c:pt>
                <c:pt idx="206">
                  <c:v>39021.0</c:v>
                </c:pt>
                <c:pt idx="207">
                  <c:v>39051.0</c:v>
                </c:pt>
                <c:pt idx="208">
                  <c:v>39051.0</c:v>
                </c:pt>
                <c:pt idx="209">
                  <c:v>39051.0</c:v>
                </c:pt>
                <c:pt idx="210">
                  <c:v>39051.0</c:v>
                </c:pt>
                <c:pt idx="211">
                  <c:v>39051.0</c:v>
                </c:pt>
                <c:pt idx="212">
                  <c:v>39051.0</c:v>
                </c:pt>
                <c:pt idx="213">
                  <c:v>39051.0</c:v>
                </c:pt>
                <c:pt idx="214">
                  <c:v>39051.0</c:v>
                </c:pt>
                <c:pt idx="215">
                  <c:v>39082.0</c:v>
                </c:pt>
                <c:pt idx="216">
                  <c:v>39082.0</c:v>
                </c:pt>
                <c:pt idx="217">
                  <c:v>39082.0</c:v>
                </c:pt>
                <c:pt idx="218">
                  <c:v>39082.0</c:v>
                </c:pt>
                <c:pt idx="219">
                  <c:v>39082.0</c:v>
                </c:pt>
                <c:pt idx="220">
                  <c:v>39113.0</c:v>
                </c:pt>
                <c:pt idx="221">
                  <c:v>39113.0</c:v>
                </c:pt>
                <c:pt idx="222">
                  <c:v>39113.0</c:v>
                </c:pt>
                <c:pt idx="223">
                  <c:v>39113.0</c:v>
                </c:pt>
                <c:pt idx="224">
                  <c:v>39113.0</c:v>
                </c:pt>
                <c:pt idx="225">
                  <c:v>39113.0</c:v>
                </c:pt>
                <c:pt idx="226">
                  <c:v>39113.0</c:v>
                </c:pt>
                <c:pt idx="227">
                  <c:v>39113.0</c:v>
                </c:pt>
                <c:pt idx="228">
                  <c:v>39113.0</c:v>
                </c:pt>
                <c:pt idx="229">
                  <c:v>39113.0</c:v>
                </c:pt>
                <c:pt idx="230">
                  <c:v>39113.0</c:v>
                </c:pt>
                <c:pt idx="231">
                  <c:v>39113.0</c:v>
                </c:pt>
                <c:pt idx="232">
                  <c:v>39113.0</c:v>
                </c:pt>
                <c:pt idx="233">
                  <c:v>39113.0</c:v>
                </c:pt>
                <c:pt idx="234">
                  <c:v>39113.0</c:v>
                </c:pt>
                <c:pt idx="235">
                  <c:v>39113.0</c:v>
                </c:pt>
                <c:pt idx="236">
                  <c:v>39113.0</c:v>
                </c:pt>
                <c:pt idx="237">
                  <c:v>39141.0</c:v>
                </c:pt>
                <c:pt idx="238">
                  <c:v>39141.0</c:v>
                </c:pt>
                <c:pt idx="239">
                  <c:v>39141.0</c:v>
                </c:pt>
                <c:pt idx="240">
                  <c:v>39141.0</c:v>
                </c:pt>
                <c:pt idx="241">
                  <c:v>39141.0</c:v>
                </c:pt>
                <c:pt idx="242">
                  <c:v>39141.0</c:v>
                </c:pt>
                <c:pt idx="243">
                  <c:v>39141.0</c:v>
                </c:pt>
                <c:pt idx="244">
                  <c:v>39141.0</c:v>
                </c:pt>
                <c:pt idx="245">
                  <c:v>39141.0</c:v>
                </c:pt>
                <c:pt idx="246">
                  <c:v>39141.0</c:v>
                </c:pt>
                <c:pt idx="247">
                  <c:v>39141.0</c:v>
                </c:pt>
                <c:pt idx="248">
                  <c:v>39172.0</c:v>
                </c:pt>
                <c:pt idx="249">
                  <c:v>39172.0</c:v>
                </c:pt>
                <c:pt idx="250">
                  <c:v>39172.0</c:v>
                </c:pt>
                <c:pt idx="251">
                  <c:v>39172.0</c:v>
                </c:pt>
                <c:pt idx="252">
                  <c:v>39172.0</c:v>
                </c:pt>
                <c:pt idx="253">
                  <c:v>39172.0</c:v>
                </c:pt>
                <c:pt idx="254">
                  <c:v>39202.0</c:v>
                </c:pt>
                <c:pt idx="255">
                  <c:v>39202.0</c:v>
                </c:pt>
                <c:pt idx="256">
                  <c:v>39202.0</c:v>
                </c:pt>
                <c:pt idx="257">
                  <c:v>39202.0</c:v>
                </c:pt>
                <c:pt idx="258">
                  <c:v>39202.0</c:v>
                </c:pt>
                <c:pt idx="259">
                  <c:v>39202.0</c:v>
                </c:pt>
                <c:pt idx="260">
                  <c:v>39233.0</c:v>
                </c:pt>
                <c:pt idx="261">
                  <c:v>39233.0</c:v>
                </c:pt>
                <c:pt idx="262">
                  <c:v>39233.0</c:v>
                </c:pt>
                <c:pt idx="263">
                  <c:v>39263.0</c:v>
                </c:pt>
                <c:pt idx="264">
                  <c:v>39263.0</c:v>
                </c:pt>
                <c:pt idx="265">
                  <c:v>39294.0</c:v>
                </c:pt>
                <c:pt idx="266">
                  <c:v>39294.0</c:v>
                </c:pt>
                <c:pt idx="267">
                  <c:v>39294.0</c:v>
                </c:pt>
                <c:pt idx="268">
                  <c:v>39294.0</c:v>
                </c:pt>
                <c:pt idx="269">
                  <c:v>39294.0</c:v>
                </c:pt>
                <c:pt idx="270">
                  <c:v>39294.0</c:v>
                </c:pt>
                <c:pt idx="271">
                  <c:v>39294.0</c:v>
                </c:pt>
                <c:pt idx="272">
                  <c:v>39325.0</c:v>
                </c:pt>
                <c:pt idx="273">
                  <c:v>39325.0</c:v>
                </c:pt>
                <c:pt idx="274">
                  <c:v>39355.0</c:v>
                </c:pt>
                <c:pt idx="275">
                  <c:v>39355.0</c:v>
                </c:pt>
                <c:pt idx="276">
                  <c:v>39355.0</c:v>
                </c:pt>
                <c:pt idx="277">
                  <c:v>39386.0</c:v>
                </c:pt>
                <c:pt idx="278">
                  <c:v>39386.0</c:v>
                </c:pt>
                <c:pt idx="279">
                  <c:v>39386.0</c:v>
                </c:pt>
                <c:pt idx="280">
                  <c:v>39386.0</c:v>
                </c:pt>
                <c:pt idx="281">
                  <c:v>39386.0</c:v>
                </c:pt>
                <c:pt idx="282">
                  <c:v>39386.0</c:v>
                </c:pt>
                <c:pt idx="283">
                  <c:v>39386.0</c:v>
                </c:pt>
                <c:pt idx="284">
                  <c:v>39386.0</c:v>
                </c:pt>
                <c:pt idx="285">
                  <c:v>39386.0</c:v>
                </c:pt>
                <c:pt idx="286">
                  <c:v>39386.0</c:v>
                </c:pt>
                <c:pt idx="287">
                  <c:v>39416.0</c:v>
                </c:pt>
                <c:pt idx="288">
                  <c:v>39416.0</c:v>
                </c:pt>
                <c:pt idx="289">
                  <c:v>39416.0</c:v>
                </c:pt>
                <c:pt idx="290">
                  <c:v>39416.0</c:v>
                </c:pt>
              </c:numCache>
            </c:numRef>
          </c:xVal>
          <c:yVal>
            <c:numRef>
              <c:f>micro!$AM$2:$AM$312</c:f>
              <c:numCache>
                <c:formatCode>General</c:formatCode>
                <c:ptCount val="311"/>
                <c:pt idx="0">
                  <c:v>24.4</c:v>
                </c:pt>
                <c:pt idx="1">
                  <c:v>48.2</c:v>
                </c:pt>
                <c:pt idx="2">
                  <c:v>82.2</c:v>
                </c:pt>
                <c:pt idx="3">
                  <c:v>82.5</c:v>
                </c:pt>
                <c:pt idx="4">
                  <c:v>103.0</c:v>
                </c:pt>
                <c:pt idx="5">
                  <c:v>113.0</c:v>
                </c:pt>
                <c:pt idx="6">
                  <c:v>110.0</c:v>
                </c:pt>
                <c:pt idx="7">
                  <c:v>129.0</c:v>
                </c:pt>
                <c:pt idx="8">
                  <c:v>163.0</c:v>
                </c:pt>
                <c:pt idx="9">
                  <c:v>167.0</c:v>
                </c:pt>
                <c:pt idx="10">
                  <c:v>182.0</c:v>
                </c:pt>
                <c:pt idx="11">
                  <c:v>178.0</c:v>
                </c:pt>
                <c:pt idx="12">
                  <c:v>172.0</c:v>
                </c:pt>
                <c:pt idx="13">
                  <c:v>214.0</c:v>
                </c:pt>
                <c:pt idx="14">
                  <c:v>73.6</c:v>
                </c:pt>
                <c:pt idx="15">
                  <c:v>90.8</c:v>
                </c:pt>
                <c:pt idx="16">
                  <c:v>101.0</c:v>
                </c:pt>
                <c:pt idx="17">
                  <c:v>96.3</c:v>
                </c:pt>
                <c:pt idx="18">
                  <c:v>106.0</c:v>
                </c:pt>
                <c:pt idx="19">
                  <c:v>101.0</c:v>
                </c:pt>
                <c:pt idx="20">
                  <c:v>187.0</c:v>
                </c:pt>
                <c:pt idx="21">
                  <c:v>187.0</c:v>
                </c:pt>
                <c:pt idx="22">
                  <c:v>192.0</c:v>
                </c:pt>
                <c:pt idx="23">
                  <c:v>226.0</c:v>
                </c:pt>
                <c:pt idx="24">
                  <c:v>235.0</c:v>
                </c:pt>
                <c:pt idx="25">
                  <c:v>279.0</c:v>
                </c:pt>
                <c:pt idx="26">
                  <c:v>243.0</c:v>
                </c:pt>
                <c:pt idx="27">
                  <c:v>243.0</c:v>
                </c:pt>
                <c:pt idx="28">
                  <c:v>243.0</c:v>
                </c:pt>
                <c:pt idx="29">
                  <c:v>286.0</c:v>
                </c:pt>
                <c:pt idx="30">
                  <c:v>178.0</c:v>
                </c:pt>
                <c:pt idx="31">
                  <c:v>109.0</c:v>
                </c:pt>
                <c:pt idx="32">
                  <c:v>162.0</c:v>
                </c:pt>
                <c:pt idx="33">
                  <c:v>169.0</c:v>
                </c:pt>
                <c:pt idx="34">
                  <c:v>177.0</c:v>
                </c:pt>
                <c:pt idx="35">
                  <c:v>196.0</c:v>
                </c:pt>
                <c:pt idx="36">
                  <c:v>259.0</c:v>
                </c:pt>
                <c:pt idx="37">
                  <c:v>307.0</c:v>
                </c:pt>
                <c:pt idx="38">
                  <c:v>183.0</c:v>
                </c:pt>
                <c:pt idx="39">
                  <c:v>267.0</c:v>
                </c:pt>
                <c:pt idx="40">
                  <c:v>227.0</c:v>
                </c:pt>
                <c:pt idx="41">
                  <c:v>242.0</c:v>
                </c:pt>
                <c:pt idx="42">
                  <c:v>264.0</c:v>
                </c:pt>
                <c:pt idx="43">
                  <c:v>180.0</c:v>
                </c:pt>
                <c:pt idx="44">
                  <c:v>185.0</c:v>
                </c:pt>
                <c:pt idx="45">
                  <c:v>201.0</c:v>
                </c:pt>
                <c:pt idx="46">
                  <c:v>269.0</c:v>
                </c:pt>
                <c:pt idx="47">
                  <c:v>309.0</c:v>
                </c:pt>
                <c:pt idx="48">
                  <c:v>190.0</c:v>
                </c:pt>
                <c:pt idx="49">
                  <c:v>260.0</c:v>
                </c:pt>
                <c:pt idx="50">
                  <c:v>303.0</c:v>
                </c:pt>
                <c:pt idx="51">
                  <c:v>121.0</c:v>
                </c:pt>
                <c:pt idx="52">
                  <c:v>136.0</c:v>
                </c:pt>
                <c:pt idx="53">
                  <c:v>188.0</c:v>
                </c:pt>
                <c:pt idx="54">
                  <c:v>219.0</c:v>
                </c:pt>
                <c:pt idx="55">
                  <c:v>239.0</c:v>
                </c:pt>
                <c:pt idx="56">
                  <c:v>281.0</c:v>
                </c:pt>
                <c:pt idx="57">
                  <c:v>278.0</c:v>
                </c:pt>
                <c:pt idx="58">
                  <c:v>202.0</c:v>
                </c:pt>
                <c:pt idx="59">
                  <c:v>195.0</c:v>
                </c:pt>
                <c:pt idx="60">
                  <c:v>225.0</c:v>
                </c:pt>
                <c:pt idx="61">
                  <c:v>210.0</c:v>
                </c:pt>
                <c:pt idx="62">
                  <c:v>150.0</c:v>
                </c:pt>
                <c:pt idx="63">
                  <c:v>229.0</c:v>
                </c:pt>
                <c:pt idx="64">
                  <c:v>235.0</c:v>
                </c:pt>
                <c:pt idx="65">
                  <c:v>256.0</c:v>
                </c:pt>
                <c:pt idx="66">
                  <c:v>233.0</c:v>
                </c:pt>
                <c:pt idx="67">
                  <c:v>242.0</c:v>
                </c:pt>
                <c:pt idx="68">
                  <c:v>267.0</c:v>
                </c:pt>
                <c:pt idx="69">
                  <c:v>133.0</c:v>
                </c:pt>
                <c:pt idx="70">
                  <c:v>203.0</c:v>
                </c:pt>
                <c:pt idx="71">
                  <c:v>203.0</c:v>
                </c:pt>
                <c:pt idx="72">
                  <c:v>211.0</c:v>
                </c:pt>
                <c:pt idx="73">
                  <c:v>213.0</c:v>
                </c:pt>
                <c:pt idx="74">
                  <c:v>227.0</c:v>
                </c:pt>
                <c:pt idx="75">
                  <c:v>230.0</c:v>
                </c:pt>
                <c:pt idx="76">
                  <c:v>289.0</c:v>
                </c:pt>
                <c:pt idx="77">
                  <c:v>284.0</c:v>
                </c:pt>
                <c:pt idx="78">
                  <c:v>339.0</c:v>
                </c:pt>
                <c:pt idx="79">
                  <c:v>341.0</c:v>
                </c:pt>
                <c:pt idx="80">
                  <c:v>519.0</c:v>
                </c:pt>
                <c:pt idx="81">
                  <c:v>489.0</c:v>
                </c:pt>
                <c:pt idx="82">
                  <c:v>11.7</c:v>
                </c:pt>
                <c:pt idx="83">
                  <c:v>61.0</c:v>
                </c:pt>
                <c:pt idx="84">
                  <c:v>91.9</c:v>
                </c:pt>
                <c:pt idx="85">
                  <c:v>122.0</c:v>
                </c:pt>
                <c:pt idx="86">
                  <c:v>175.0</c:v>
                </c:pt>
                <c:pt idx="87">
                  <c:v>458.0</c:v>
                </c:pt>
                <c:pt idx="88">
                  <c:v>565.0</c:v>
                </c:pt>
                <c:pt idx="89">
                  <c:v>97.5</c:v>
                </c:pt>
                <c:pt idx="90">
                  <c:v>106.0</c:v>
                </c:pt>
                <c:pt idx="91">
                  <c:v>402.0</c:v>
                </c:pt>
                <c:pt idx="92">
                  <c:v>570.0</c:v>
                </c:pt>
                <c:pt idx="93">
                  <c:v>587.0</c:v>
                </c:pt>
                <c:pt idx="94">
                  <c:v>619.0</c:v>
                </c:pt>
                <c:pt idx="95">
                  <c:v>600.0</c:v>
                </c:pt>
                <c:pt idx="96">
                  <c:v>149.0</c:v>
                </c:pt>
                <c:pt idx="97">
                  <c:v>249.0</c:v>
                </c:pt>
                <c:pt idx="98">
                  <c:v>249.0</c:v>
                </c:pt>
                <c:pt idx="99">
                  <c:v>531.0</c:v>
                </c:pt>
                <c:pt idx="100">
                  <c:v>549.0</c:v>
                </c:pt>
                <c:pt idx="101">
                  <c:v>606.0</c:v>
                </c:pt>
                <c:pt idx="102">
                  <c:v>613.0</c:v>
                </c:pt>
                <c:pt idx="103">
                  <c:v>712.0</c:v>
                </c:pt>
                <c:pt idx="104">
                  <c:v>535.0</c:v>
                </c:pt>
                <c:pt idx="105">
                  <c:v>381.0</c:v>
                </c:pt>
                <c:pt idx="106">
                  <c:v>410.0</c:v>
                </c:pt>
                <c:pt idx="107">
                  <c:v>543.0</c:v>
                </c:pt>
                <c:pt idx="108">
                  <c:v>536.0</c:v>
                </c:pt>
                <c:pt idx="109">
                  <c:v>484.0</c:v>
                </c:pt>
                <c:pt idx="110">
                  <c:v>403.0</c:v>
                </c:pt>
                <c:pt idx="111">
                  <c:v>485.0</c:v>
                </c:pt>
                <c:pt idx="112">
                  <c:v>475.0</c:v>
                </c:pt>
                <c:pt idx="113">
                  <c:v>525.0</c:v>
                </c:pt>
                <c:pt idx="114">
                  <c:v>682.0</c:v>
                </c:pt>
                <c:pt idx="115">
                  <c:v>342.0</c:v>
                </c:pt>
                <c:pt idx="116">
                  <c:v>425.0</c:v>
                </c:pt>
                <c:pt idx="117">
                  <c:v>552.0</c:v>
                </c:pt>
                <c:pt idx="118">
                  <c:v>551.0</c:v>
                </c:pt>
                <c:pt idx="119">
                  <c:v>539.0</c:v>
                </c:pt>
                <c:pt idx="120">
                  <c:v>618.0</c:v>
                </c:pt>
                <c:pt idx="121">
                  <c:v>649.0</c:v>
                </c:pt>
                <c:pt idx="122">
                  <c:v>570.0</c:v>
                </c:pt>
                <c:pt idx="123">
                  <c:v>408.0</c:v>
                </c:pt>
                <c:pt idx="124">
                  <c:v>443.0</c:v>
                </c:pt>
                <c:pt idx="125">
                  <c:v>559.0</c:v>
                </c:pt>
                <c:pt idx="126">
                  <c:v>554.0</c:v>
                </c:pt>
                <c:pt idx="127">
                  <c:v>556.0</c:v>
                </c:pt>
                <c:pt idx="128">
                  <c:v>628.0</c:v>
                </c:pt>
                <c:pt idx="129">
                  <c:v>665.0</c:v>
                </c:pt>
                <c:pt idx="130">
                  <c:v>615.0</c:v>
                </c:pt>
                <c:pt idx="131">
                  <c:v>707.0</c:v>
                </c:pt>
                <c:pt idx="132">
                  <c:v>473.0</c:v>
                </c:pt>
                <c:pt idx="133">
                  <c:v>512.0</c:v>
                </c:pt>
                <c:pt idx="134">
                  <c:v>558.0</c:v>
                </c:pt>
                <c:pt idx="135">
                  <c:v>601.0</c:v>
                </c:pt>
                <c:pt idx="136">
                  <c:v>600.0</c:v>
                </c:pt>
                <c:pt idx="137">
                  <c:v>760.0</c:v>
                </c:pt>
                <c:pt idx="138">
                  <c:v>692.0</c:v>
                </c:pt>
                <c:pt idx="139">
                  <c:v>434.0</c:v>
                </c:pt>
                <c:pt idx="140">
                  <c:v>430.0</c:v>
                </c:pt>
                <c:pt idx="141">
                  <c:v>439.0</c:v>
                </c:pt>
                <c:pt idx="142">
                  <c:v>439.0</c:v>
                </c:pt>
                <c:pt idx="143">
                  <c:v>689.0</c:v>
                </c:pt>
                <c:pt idx="144">
                  <c:v>782.0</c:v>
                </c:pt>
                <c:pt idx="145">
                  <c:v>778.0</c:v>
                </c:pt>
                <c:pt idx="146">
                  <c:v>816.0</c:v>
                </c:pt>
                <c:pt idx="147">
                  <c:v>804.0</c:v>
                </c:pt>
                <c:pt idx="148">
                  <c:v>861.0</c:v>
                </c:pt>
                <c:pt idx="149">
                  <c:v>820.0</c:v>
                </c:pt>
                <c:pt idx="150">
                  <c:v>903.0</c:v>
                </c:pt>
                <c:pt idx="151">
                  <c:v>877.0</c:v>
                </c:pt>
                <c:pt idx="152">
                  <c:v>981.0</c:v>
                </c:pt>
                <c:pt idx="153">
                  <c:v>978.0</c:v>
                </c:pt>
                <c:pt idx="154">
                  <c:v>337.0</c:v>
                </c:pt>
                <c:pt idx="155">
                  <c:v>348.0</c:v>
                </c:pt>
                <c:pt idx="156">
                  <c:v>427.0</c:v>
                </c:pt>
                <c:pt idx="157">
                  <c:v>445.0</c:v>
                </c:pt>
                <c:pt idx="158">
                  <c:v>597.0</c:v>
                </c:pt>
                <c:pt idx="159">
                  <c:v>818.0</c:v>
                </c:pt>
                <c:pt idx="160">
                  <c:v>868.0</c:v>
                </c:pt>
                <c:pt idx="161">
                  <c:v>861.0</c:v>
                </c:pt>
                <c:pt idx="162">
                  <c:v>923.0</c:v>
                </c:pt>
                <c:pt idx="163">
                  <c:v>558.0</c:v>
                </c:pt>
                <c:pt idx="164">
                  <c:v>643.0</c:v>
                </c:pt>
                <c:pt idx="165">
                  <c:v>728.0</c:v>
                </c:pt>
                <c:pt idx="166">
                  <c:v>786.0</c:v>
                </c:pt>
                <c:pt idx="167">
                  <c:v>917.0</c:v>
                </c:pt>
                <c:pt idx="168">
                  <c:v>943.0</c:v>
                </c:pt>
                <c:pt idx="169">
                  <c:v>276.0</c:v>
                </c:pt>
                <c:pt idx="170">
                  <c:v>726.0</c:v>
                </c:pt>
                <c:pt idx="171">
                  <c:v>730.0</c:v>
                </c:pt>
                <c:pt idx="172">
                  <c:v>874.0</c:v>
                </c:pt>
                <c:pt idx="173">
                  <c:v>837.0</c:v>
                </c:pt>
                <c:pt idx="174">
                  <c:v>417.0</c:v>
                </c:pt>
                <c:pt idx="175">
                  <c:v>565.0</c:v>
                </c:pt>
                <c:pt idx="176">
                  <c:v>564.0</c:v>
                </c:pt>
                <c:pt idx="177">
                  <c:v>718.0</c:v>
                </c:pt>
                <c:pt idx="178">
                  <c:v>905.0</c:v>
                </c:pt>
                <c:pt idx="179">
                  <c:v>888.0</c:v>
                </c:pt>
                <c:pt idx="180">
                  <c:v>854.0</c:v>
                </c:pt>
                <c:pt idx="181">
                  <c:v>558.0</c:v>
                </c:pt>
                <c:pt idx="182">
                  <c:v>686.0</c:v>
                </c:pt>
                <c:pt idx="183">
                  <c:v>697.0</c:v>
                </c:pt>
                <c:pt idx="184">
                  <c:v>709.0</c:v>
                </c:pt>
                <c:pt idx="185">
                  <c:v>725.0</c:v>
                </c:pt>
                <c:pt idx="186">
                  <c:v>940.0</c:v>
                </c:pt>
                <c:pt idx="187">
                  <c:v>655.0</c:v>
                </c:pt>
                <c:pt idx="188">
                  <c:v>697.0</c:v>
                </c:pt>
                <c:pt idx="189">
                  <c:v>714.0</c:v>
                </c:pt>
                <c:pt idx="190">
                  <c:v>716.0</c:v>
                </c:pt>
                <c:pt idx="191">
                  <c:v>799.0</c:v>
                </c:pt>
                <c:pt idx="192">
                  <c:v>800.0</c:v>
                </c:pt>
                <c:pt idx="193">
                  <c:v>824.0</c:v>
                </c:pt>
                <c:pt idx="194">
                  <c:v>843.0</c:v>
                </c:pt>
                <c:pt idx="195">
                  <c:v>522.0</c:v>
                </c:pt>
                <c:pt idx="196">
                  <c:v>522.0</c:v>
                </c:pt>
                <c:pt idx="197">
                  <c:v>779.0</c:v>
                </c:pt>
                <c:pt idx="198">
                  <c:v>799.0</c:v>
                </c:pt>
                <c:pt idx="199">
                  <c:v>712.0</c:v>
                </c:pt>
                <c:pt idx="200">
                  <c:v>713.0</c:v>
                </c:pt>
                <c:pt idx="201">
                  <c:v>712.0</c:v>
                </c:pt>
                <c:pt idx="202">
                  <c:v>789.0</c:v>
                </c:pt>
                <c:pt idx="203">
                  <c:v>716.0</c:v>
                </c:pt>
                <c:pt idx="204">
                  <c:v>790.0</c:v>
                </c:pt>
                <c:pt idx="205">
                  <c:v>776.0</c:v>
                </c:pt>
                <c:pt idx="206">
                  <c:v>770.0</c:v>
                </c:pt>
                <c:pt idx="207">
                  <c:v>639.0</c:v>
                </c:pt>
                <c:pt idx="208">
                  <c:v>655.0</c:v>
                </c:pt>
                <c:pt idx="209">
                  <c:v>728.0</c:v>
                </c:pt>
                <c:pt idx="210">
                  <c:v>742.0</c:v>
                </c:pt>
                <c:pt idx="211">
                  <c:v>719.0</c:v>
                </c:pt>
                <c:pt idx="212">
                  <c:v>721.0</c:v>
                </c:pt>
                <c:pt idx="213">
                  <c:v>915.0</c:v>
                </c:pt>
                <c:pt idx="214">
                  <c:v>942.0</c:v>
                </c:pt>
                <c:pt idx="215">
                  <c:v>325.0</c:v>
                </c:pt>
                <c:pt idx="216">
                  <c:v>348.0</c:v>
                </c:pt>
                <c:pt idx="217">
                  <c:v>346.0</c:v>
                </c:pt>
                <c:pt idx="218">
                  <c:v>773.0</c:v>
                </c:pt>
                <c:pt idx="219">
                  <c:v>957.0</c:v>
                </c:pt>
                <c:pt idx="220">
                  <c:v>15.6</c:v>
                </c:pt>
                <c:pt idx="221">
                  <c:v>23.7</c:v>
                </c:pt>
                <c:pt idx="222">
                  <c:v>25.2</c:v>
                </c:pt>
                <c:pt idx="223">
                  <c:v>47.9</c:v>
                </c:pt>
                <c:pt idx="224">
                  <c:v>63.9</c:v>
                </c:pt>
                <c:pt idx="225">
                  <c:v>103.0</c:v>
                </c:pt>
                <c:pt idx="226">
                  <c:v>118.0</c:v>
                </c:pt>
                <c:pt idx="227">
                  <c:v>158.0</c:v>
                </c:pt>
                <c:pt idx="228">
                  <c:v>319.0</c:v>
                </c:pt>
                <c:pt idx="229">
                  <c:v>502.0</c:v>
                </c:pt>
                <c:pt idx="230">
                  <c:v>519.0</c:v>
                </c:pt>
                <c:pt idx="231">
                  <c:v>665.0</c:v>
                </c:pt>
                <c:pt idx="232">
                  <c:v>623.0</c:v>
                </c:pt>
                <c:pt idx="233">
                  <c:v>676.0</c:v>
                </c:pt>
                <c:pt idx="234">
                  <c:v>760.0</c:v>
                </c:pt>
                <c:pt idx="235">
                  <c:v>790.0</c:v>
                </c:pt>
                <c:pt idx="236">
                  <c:v>955.0</c:v>
                </c:pt>
                <c:pt idx="237">
                  <c:v>542.0</c:v>
                </c:pt>
                <c:pt idx="238">
                  <c:v>545.0</c:v>
                </c:pt>
                <c:pt idx="239">
                  <c:v>575.0</c:v>
                </c:pt>
                <c:pt idx="240">
                  <c:v>574.0</c:v>
                </c:pt>
                <c:pt idx="241">
                  <c:v>807.0</c:v>
                </c:pt>
                <c:pt idx="242">
                  <c:v>770.0</c:v>
                </c:pt>
                <c:pt idx="243">
                  <c:v>856.0</c:v>
                </c:pt>
                <c:pt idx="244">
                  <c:v>843.0</c:v>
                </c:pt>
                <c:pt idx="245">
                  <c:v>838.0</c:v>
                </c:pt>
                <c:pt idx="246">
                  <c:v>890.0</c:v>
                </c:pt>
                <c:pt idx="247">
                  <c:v>883.0</c:v>
                </c:pt>
                <c:pt idx="248">
                  <c:v>503.0</c:v>
                </c:pt>
                <c:pt idx="249">
                  <c:v>535.0</c:v>
                </c:pt>
                <c:pt idx="250">
                  <c:v>840.0</c:v>
                </c:pt>
                <c:pt idx="251">
                  <c:v>917.0</c:v>
                </c:pt>
                <c:pt idx="252">
                  <c:v>935.0</c:v>
                </c:pt>
                <c:pt idx="253">
                  <c:v>1493.0</c:v>
                </c:pt>
                <c:pt idx="254">
                  <c:v>632.0</c:v>
                </c:pt>
                <c:pt idx="255">
                  <c:v>668.0</c:v>
                </c:pt>
                <c:pt idx="256">
                  <c:v>702.0</c:v>
                </c:pt>
                <c:pt idx="257">
                  <c:v>701.0</c:v>
                </c:pt>
                <c:pt idx="258">
                  <c:v>1196.0</c:v>
                </c:pt>
                <c:pt idx="259">
                  <c:v>1146.0</c:v>
                </c:pt>
                <c:pt idx="260">
                  <c:v>612.0</c:v>
                </c:pt>
                <c:pt idx="261">
                  <c:v>1413.0</c:v>
                </c:pt>
                <c:pt idx="262">
                  <c:v>1617.0</c:v>
                </c:pt>
                <c:pt idx="263">
                  <c:v>827.0</c:v>
                </c:pt>
                <c:pt idx="264">
                  <c:v>933.0</c:v>
                </c:pt>
                <c:pt idx="265">
                  <c:v>475.0</c:v>
                </c:pt>
                <c:pt idx="266">
                  <c:v>565.0</c:v>
                </c:pt>
                <c:pt idx="267">
                  <c:v>585.0</c:v>
                </c:pt>
                <c:pt idx="268">
                  <c:v>604.0</c:v>
                </c:pt>
                <c:pt idx="269">
                  <c:v>957.0</c:v>
                </c:pt>
                <c:pt idx="270">
                  <c:v>1168.0</c:v>
                </c:pt>
                <c:pt idx="271">
                  <c:v>1325.0</c:v>
                </c:pt>
                <c:pt idx="272">
                  <c:v>935.0</c:v>
                </c:pt>
                <c:pt idx="273">
                  <c:v>1244.0</c:v>
                </c:pt>
                <c:pt idx="274">
                  <c:v>974.0</c:v>
                </c:pt>
                <c:pt idx="275">
                  <c:v>1060.0</c:v>
                </c:pt>
                <c:pt idx="276">
                  <c:v>955.0</c:v>
                </c:pt>
                <c:pt idx="277">
                  <c:v>403.0</c:v>
                </c:pt>
                <c:pt idx="278">
                  <c:v>806.0</c:v>
                </c:pt>
                <c:pt idx="279">
                  <c:v>1014.0</c:v>
                </c:pt>
                <c:pt idx="280">
                  <c:v>1034.0</c:v>
                </c:pt>
                <c:pt idx="281">
                  <c:v>978.0</c:v>
                </c:pt>
                <c:pt idx="282">
                  <c:v>1127.0</c:v>
                </c:pt>
                <c:pt idx="283">
                  <c:v>860.0</c:v>
                </c:pt>
                <c:pt idx="284">
                  <c:v>919.0</c:v>
                </c:pt>
                <c:pt idx="285">
                  <c:v>976.0</c:v>
                </c:pt>
                <c:pt idx="286">
                  <c:v>1004.0</c:v>
                </c:pt>
                <c:pt idx="287">
                  <c:v>718.0</c:v>
                </c:pt>
                <c:pt idx="288">
                  <c:v>782.0</c:v>
                </c:pt>
                <c:pt idx="289">
                  <c:v>806.0</c:v>
                </c:pt>
                <c:pt idx="290">
                  <c:v>828.0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569048"/>
        <c:axId val="-2121561816"/>
      </c:scatterChart>
      <c:valAx>
        <c:axId val="-2121569048"/>
        <c:scaling>
          <c:orientation val="minMax"/>
          <c:max val="39430.0"/>
          <c:min val="37926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layout/>
          <c:overlay val="0"/>
        </c:title>
        <c:numFmt formatCode="[$-409]mmm\-yy;@" sourceLinked="0"/>
        <c:majorTickMark val="out"/>
        <c:minorTickMark val="none"/>
        <c:tickLblPos val="nextTo"/>
        <c:crossAx val="-2121561816"/>
        <c:crosses val="autoZero"/>
        <c:crossBetween val="midCat"/>
        <c:majorUnit val="1504.0"/>
      </c:valAx>
      <c:valAx>
        <c:axId val="-2121561816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ops/watt</a:t>
                </a:r>
              </a:p>
            </c:rich>
          </c:tx>
          <c:layout>
            <c:manualLayout>
              <c:xMode val="edge"/>
              <c:yMode val="edge"/>
              <c:x val="0.00123213256879475"/>
              <c:y val="0.2277970253718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215690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0260036939827"/>
          <c:y val="0.0435118656489378"/>
          <c:w val="0.756968503937008"/>
          <c:h val="0.103226791496407"/>
        </c:manualLayout>
      </c:layout>
      <c:overlay val="0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400" b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10493827160494"/>
          <c:y val="0.152154546188021"/>
          <c:w val="0.845089433265286"/>
          <c:h val="0.738484373739338"/>
        </c:manualLayout>
      </c:layout>
      <c:scatterChart>
        <c:scatterStyle val="smoothMarker"/>
        <c:varyColors val="0"/>
        <c:ser>
          <c:idx val="1"/>
          <c:order val="0"/>
          <c:tx>
            <c:v>ActualEP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'[Chart in Microsoft Office PowerPoint]EP'!$A$2:$A$12</c:f>
              <c:numCache>
                <c:formatCode>General</c:formatCode>
                <c:ptCount val="11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</c:numCache>
            </c:numRef>
          </c:xVal>
          <c:yVal>
            <c:numRef>
              <c:f>'[Chart in Microsoft Office PowerPoint]EP'!$C$2:$C$12</c:f>
              <c:numCache>
                <c:formatCode>General</c:formatCode>
                <c:ptCount val="11"/>
                <c:pt idx="0">
                  <c:v>37.56476683937824</c:v>
                </c:pt>
                <c:pt idx="1">
                  <c:v>53.36787564766828</c:v>
                </c:pt>
                <c:pt idx="2">
                  <c:v>60.36269430051814</c:v>
                </c:pt>
                <c:pt idx="3">
                  <c:v>65.28497409326425</c:v>
                </c:pt>
                <c:pt idx="4">
                  <c:v>69.6891191709843</c:v>
                </c:pt>
                <c:pt idx="5">
                  <c:v>74.61139896373055</c:v>
                </c:pt>
                <c:pt idx="6">
                  <c:v>79.27461139896373</c:v>
                </c:pt>
                <c:pt idx="7">
                  <c:v>84.71502590673574</c:v>
                </c:pt>
                <c:pt idx="8">
                  <c:v>90.41450777202073</c:v>
                </c:pt>
                <c:pt idx="9">
                  <c:v>95.07772020725388</c:v>
                </c:pt>
                <c:pt idx="10">
                  <c:v>100.0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280456"/>
        <c:axId val="2095283704"/>
      </c:scatterChart>
      <c:scatterChart>
        <c:scatterStyle val="smoothMarker"/>
        <c:varyColors val="0"/>
        <c:ser>
          <c:idx val="3"/>
          <c:order val="1"/>
          <c:tx>
            <c:v>ActualEff</c:v>
          </c:tx>
          <c:spPr>
            <a:ln>
              <a:solidFill>
                <a:schemeClr val="accent1"/>
              </a:solidFill>
              <a:prstDash val="sysDash"/>
            </a:ln>
          </c:spPr>
          <c:marker>
            <c:symbol val="none"/>
          </c:marker>
          <c:xVal>
            <c:numRef>
              <c:f>'[Chart in Microsoft Office PowerPoint]EP'!$A$2:$A$12</c:f>
              <c:numCache>
                <c:formatCode>General</c:formatCode>
                <c:ptCount val="11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</c:numCache>
            </c:numRef>
          </c:xVal>
          <c:yVal>
            <c:numRef>
              <c:f>'[Chart in Microsoft Office PowerPoint]EP'!$E$2:$E$12</c:f>
              <c:numCache>
                <c:formatCode>General</c:formatCode>
                <c:ptCount val="11"/>
                <c:pt idx="0">
                  <c:v>0.0</c:v>
                </c:pt>
                <c:pt idx="1">
                  <c:v>0.187378640776699</c:v>
                </c:pt>
                <c:pt idx="2">
                  <c:v>0.331330472103004</c:v>
                </c:pt>
                <c:pt idx="3">
                  <c:v>0.459523809523809</c:v>
                </c:pt>
                <c:pt idx="4">
                  <c:v>0.573977695167286</c:v>
                </c:pt>
                <c:pt idx="5">
                  <c:v>0.670138888888889</c:v>
                </c:pt>
                <c:pt idx="6">
                  <c:v>0.756862745098039</c:v>
                </c:pt>
                <c:pt idx="7">
                  <c:v>0.826299694189602</c:v>
                </c:pt>
                <c:pt idx="8">
                  <c:v>0.884813753581662</c:v>
                </c:pt>
                <c:pt idx="9">
                  <c:v>0.946594005449591</c:v>
                </c:pt>
                <c:pt idx="10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290408"/>
        <c:axId val="2095287048"/>
      </c:scatterChart>
      <c:valAx>
        <c:axId val="2095280456"/>
        <c:scaling>
          <c:orientation val="minMax"/>
          <c:max val="100.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57150" cmpd="sng">
            <a:solidFill>
              <a:srgbClr val="000000"/>
            </a:solidFill>
            <a:headEnd type="none"/>
            <a:tailEnd type="triangle"/>
          </a:ln>
        </c:spPr>
        <c:crossAx val="2095283704"/>
        <c:crosses val="autoZero"/>
        <c:crossBetween val="midCat"/>
        <c:majorUnit val="100.0"/>
      </c:valAx>
      <c:valAx>
        <c:axId val="2095283704"/>
        <c:scaling>
          <c:orientation val="minMax"/>
          <c:max val="100.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57150" cmpd="sng">
            <a:solidFill>
              <a:schemeClr val="tx1"/>
            </a:solidFill>
            <a:headEnd type="none"/>
            <a:tailEnd type="triangle"/>
          </a:ln>
        </c:spPr>
        <c:crossAx val="2095280456"/>
        <c:crosses val="autoZero"/>
        <c:crossBetween val="midCat"/>
        <c:majorUnit val="100.0"/>
      </c:valAx>
      <c:valAx>
        <c:axId val="2095287048"/>
        <c:scaling>
          <c:orientation val="minMax"/>
          <c:max val="1.0"/>
          <c:min val="0.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ln w="57150" cmpd="sng">
            <a:solidFill>
              <a:srgbClr val="000000"/>
            </a:solidFill>
            <a:headEnd type="none"/>
            <a:tailEnd type="triangle"/>
          </a:ln>
        </c:spPr>
        <c:crossAx val="2095290408"/>
        <c:crosses val="max"/>
        <c:crossBetween val="midCat"/>
        <c:majorUnit val="1.0"/>
      </c:valAx>
      <c:valAx>
        <c:axId val="2095290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5287048"/>
        <c:crosses val="autoZero"/>
        <c:crossBetween val="midCat"/>
      </c:valAx>
    </c:plotArea>
    <c:plotVisOnly val="1"/>
    <c:dispBlanksAs val="span"/>
    <c:showDLblsOverMax val="0"/>
  </c:chart>
  <c:spPr>
    <a:ln>
      <a:noFill/>
    </a:ln>
  </c:spPr>
  <c:txPr>
    <a:bodyPr/>
    <a:lstStyle/>
    <a:p>
      <a:pPr>
        <a:defRPr sz="300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10493827160494"/>
          <c:y val="0.152154546188021"/>
          <c:w val="0.845089433265286"/>
          <c:h val="0.738484373739338"/>
        </c:manualLayout>
      </c:layout>
      <c:scatterChart>
        <c:scatterStyle val="smoothMarker"/>
        <c:varyColors val="0"/>
        <c:ser>
          <c:idx val="0"/>
          <c:order val="0"/>
          <c:tx>
            <c:v>IdealEP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'[Chart in Microsoft Office PowerPoint]EP'!$A$2:$A$12</c:f>
              <c:numCache>
                <c:formatCode>General</c:formatCode>
                <c:ptCount val="11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</c:numCache>
            </c:numRef>
          </c:xVal>
          <c:yVal>
            <c:numRef>
              <c:f>'[Chart in Microsoft Office PowerPoint]EP'!$B$2:$B$12</c:f>
              <c:numCache>
                <c:formatCode>General</c:formatCode>
                <c:ptCount val="11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354664"/>
        <c:axId val="2125357912"/>
      </c:scatterChart>
      <c:scatterChart>
        <c:scatterStyle val="smoothMarker"/>
        <c:varyColors val="0"/>
        <c:ser>
          <c:idx val="2"/>
          <c:order val="1"/>
          <c:tx>
            <c:v>IdealEff</c:v>
          </c:tx>
          <c:spPr>
            <a:ln w="57150" cmpd="sng">
              <a:solidFill>
                <a:schemeClr val="accent2"/>
              </a:solidFill>
              <a:prstDash val="sysDash"/>
            </a:ln>
          </c:spPr>
          <c:marker>
            <c:symbol val="none"/>
          </c:marker>
          <c:xVal>
            <c:numRef>
              <c:f>'[Chart in Microsoft Office PowerPoint]EP'!$A$2:$A$12</c:f>
              <c:numCache>
                <c:formatCode>General</c:formatCode>
                <c:ptCount val="11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</c:numCache>
            </c:numRef>
          </c:xVal>
          <c:yVal>
            <c:numRef>
              <c:f>'[Chart in Microsoft Office PowerPoint]EP'!$D$2:$D$12</c:f>
              <c:numCache>
                <c:formatCode>General</c:formatCode>
                <c:ptCount val="11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335832"/>
        <c:axId val="2125332472"/>
      </c:scatterChart>
      <c:valAx>
        <c:axId val="2125354664"/>
        <c:scaling>
          <c:orientation val="minMax"/>
          <c:max val="100.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57150" cmpd="sng">
            <a:solidFill>
              <a:srgbClr val="000000"/>
            </a:solidFill>
            <a:headEnd type="none"/>
            <a:tailEnd type="triangle"/>
          </a:ln>
        </c:spPr>
        <c:crossAx val="2125357912"/>
        <c:crosses val="autoZero"/>
        <c:crossBetween val="midCat"/>
        <c:majorUnit val="100.0"/>
      </c:valAx>
      <c:valAx>
        <c:axId val="2125357912"/>
        <c:scaling>
          <c:orientation val="minMax"/>
          <c:max val="100.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57150" cmpd="sng">
            <a:solidFill>
              <a:schemeClr val="tx1"/>
            </a:solidFill>
            <a:headEnd type="none"/>
            <a:tailEnd type="triangle"/>
          </a:ln>
        </c:spPr>
        <c:crossAx val="2125354664"/>
        <c:crosses val="autoZero"/>
        <c:crossBetween val="midCat"/>
        <c:majorUnit val="100.0"/>
      </c:valAx>
      <c:valAx>
        <c:axId val="2125332472"/>
        <c:scaling>
          <c:orientation val="minMax"/>
          <c:max val="1.0"/>
          <c:min val="0.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ln w="57150" cmpd="sng">
            <a:solidFill>
              <a:srgbClr val="000000"/>
            </a:solidFill>
            <a:headEnd type="none"/>
            <a:tailEnd type="triangle"/>
          </a:ln>
        </c:spPr>
        <c:crossAx val="2125335832"/>
        <c:crosses val="max"/>
        <c:crossBetween val="midCat"/>
        <c:majorUnit val="1.0"/>
      </c:valAx>
      <c:valAx>
        <c:axId val="2125335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5332472"/>
        <c:crosses val="autoZero"/>
        <c:crossBetween val="midCat"/>
      </c:valAx>
    </c:plotArea>
    <c:plotVisOnly val="1"/>
    <c:dispBlanksAs val="span"/>
    <c:showDLblsOverMax val="0"/>
  </c:chart>
  <c:spPr>
    <a:ln>
      <a:noFill/>
    </a:ln>
  </c:spPr>
  <c:txPr>
    <a:bodyPr/>
    <a:lstStyle/>
    <a:p>
      <a:pPr>
        <a:defRPr sz="300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825607668607"/>
          <c:y val="0.0471567267683772"/>
          <c:w val="0.705143991783636"/>
          <c:h val="0.73628315877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isca!$JR$3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isca!$JS$3:$KC$3</c:f>
              <c:numCache>
                <c:formatCode>General</c:formatCode>
                <c:ptCount val="11"/>
                <c:pt idx="0">
                  <c:v>1.0</c:v>
                </c:pt>
                <c:pt idx="1">
                  <c:v>0.950777202072539</c:v>
                </c:pt>
                <c:pt idx="2">
                  <c:v>0.904145077720207</c:v>
                </c:pt>
                <c:pt idx="3">
                  <c:v>0.847150259067357</c:v>
                </c:pt>
                <c:pt idx="4">
                  <c:v>0.792746113989637</c:v>
                </c:pt>
                <c:pt idx="5">
                  <c:v>0.746113989637306</c:v>
                </c:pt>
                <c:pt idx="6">
                  <c:v>0.696891191709844</c:v>
                </c:pt>
                <c:pt idx="7">
                  <c:v>0.652849740932642</c:v>
                </c:pt>
                <c:pt idx="8">
                  <c:v>0.603626943005181</c:v>
                </c:pt>
                <c:pt idx="9">
                  <c:v>0.533678756476684</c:v>
                </c:pt>
                <c:pt idx="10">
                  <c:v>0.375647668393782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isca!$JR$4</c:f>
              <c:strCache>
                <c:ptCount val="1"/>
                <c:pt idx="0">
                  <c:v>Linear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isca!$JS$4:$KC$4</c:f>
              <c:numCache>
                <c:formatCode>General</c:formatCode>
                <c:ptCount val="11"/>
                <c:pt idx="0">
                  <c:v>1.0</c:v>
                </c:pt>
                <c:pt idx="1">
                  <c:v>0.937564766839378</c:v>
                </c:pt>
                <c:pt idx="2">
                  <c:v>0.875129533678756</c:v>
                </c:pt>
                <c:pt idx="3">
                  <c:v>0.812694300518135</c:v>
                </c:pt>
                <c:pt idx="4">
                  <c:v>0.750259067357513</c:v>
                </c:pt>
                <c:pt idx="5">
                  <c:v>0.687823834196891</c:v>
                </c:pt>
                <c:pt idx="6">
                  <c:v>0.625388601036269</c:v>
                </c:pt>
                <c:pt idx="7">
                  <c:v>0.562953367875648</c:v>
                </c:pt>
                <c:pt idx="8">
                  <c:v>0.500518134715026</c:v>
                </c:pt>
                <c:pt idx="9">
                  <c:v>0.438082901554404</c:v>
                </c:pt>
                <c:pt idx="10">
                  <c:v>0.375647668393782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isca!$JR$5</c:f>
              <c:strCache>
                <c:ptCount val="1"/>
                <c:pt idx="0">
                  <c:v>Ideal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isca!$JS$5:$KC$5</c:f>
              <c:numCache>
                <c:formatCode>General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4451528"/>
        <c:axId val="2124446888"/>
      </c:scatterChart>
      <c:valAx>
        <c:axId val="2124451528"/>
        <c:scaling>
          <c:orientation val="minMax"/>
          <c:max val="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24446888"/>
        <c:crosses val="autoZero"/>
        <c:crossBetween val="midCat"/>
        <c:majorUnit val="0.2"/>
        <c:minorUnit val="0.02"/>
      </c:valAx>
      <c:valAx>
        <c:axId val="2124446888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 power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2124451528"/>
        <c:crosses val="autoZero"/>
        <c:crossBetween val="midCat"/>
        <c:majorUnit val="0.2"/>
        <c:minorUnit val="0.02"/>
      </c:valAx>
      <c:spPr>
        <a:ln w="6350" cmpd="sng">
          <a:prstDash val="solid"/>
        </a:ln>
      </c:spPr>
    </c:plotArea>
    <c:legend>
      <c:legendPos val="r"/>
      <c:layout>
        <c:manualLayout>
          <c:xMode val="edge"/>
          <c:yMode val="edge"/>
          <c:x val="0.62770696631671"/>
          <c:y val="0.486392175681463"/>
          <c:w val="0.287924868766404"/>
          <c:h val="0.29377677437586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baseline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42998972954"/>
          <c:y val="0.0471567267683772"/>
          <c:w val="0.699926600479288"/>
          <c:h val="0.73628315877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micro!$JP$10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micro!$JQ$10:$KA$10</c:f>
              <c:numCache>
                <c:formatCode>General</c:formatCode>
                <c:ptCount val="11"/>
                <c:pt idx="0">
                  <c:v>1.0</c:v>
                </c:pt>
                <c:pt idx="1">
                  <c:v>0.937125748502994</c:v>
                </c:pt>
                <c:pt idx="2">
                  <c:v>0.857245508982036</c:v>
                </c:pt>
                <c:pt idx="3">
                  <c:v>0.797365269461078</c:v>
                </c:pt>
                <c:pt idx="4">
                  <c:v>0.732455089820359</c:v>
                </c:pt>
                <c:pt idx="5">
                  <c:v>0.680538922155689</c:v>
                </c:pt>
                <c:pt idx="6">
                  <c:v>0.642634730538922</c:v>
                </c:pt>
                <c:pt idx="7">
                  <c:v>0.610718562874252</c:v>
                </c:pt>
                <c:pt idx="8">
                  <c:v>0.568802395209581</c:v>
                </c:pt>
                <c:pt idx="9">
                  <c:v>0.539880239520958</c:v>
                </c:pt>
                <c:pt idx="10">
                  <c:v>0.5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micro!$JP$11</c:f>
              <c:strCache>
                <c:ptCount val="1"/>
                <c:pt idx="0">
                  <c:v>Linear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micro!$JQ$11:$KA$11</c:f>
              <c:numCache>
                <c:formatCode>General</c:formatCode>
                <c:ptCount val="11"/>
                <c:pt idx="0">
                  <c:v>1.0</c:v>
                </c:pt>
                <c:pt idx="1">
                  <c:v>0.95</c:v>
                </c:pt>
                <c:pt idx="2">
                  <c:v>0.9</c:v>
                </c:pt>
                <c:pt idx="3">
                  <c:v>0.85</c:v>
                </c:pt>
                <c:pt idx="4">
                  <c:v>0.8</c:v>
                </c:pt>
                <c:pt idx="5">
                  <c:v>0.75</c:v>
                </c:pt>
                <c:pt idx="6">
                  <c:v>0.7</c:v>
                </c:pt>
                <c:pt idx="7">
                  <c:v>0.65</c:v>
                </c:pt>
                <c:pt idx="8">
                  <c:v>0.6</c:v>
                </c:pt>
                <c:pt idx="9">
                  <c:v>0.55</c:v>
                </c:pt>
                <c:pt idx="10">
                  <c:v>0.5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micro!$JP$12</c:f>
              <c:strCache>
                <c:ptCount val="1"/>
                <c:pt idx="0">
                  <c:v>Ideal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micro!$JQ$12:$KA$12</c:f>
              <c:numCache>
                <c:formatCode>General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3129304"/>
        <c:axId val="-2123300056"/>
      </c:scatterChart>
      <c:valAx>
        <c:axId val="-2123129304"/>
        <c:scaling>
          <c:orientation val="minMax"/>
          <c:max val="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-2123300056"/>
        <c:crosses val="autoZero"/>
        <c:crossBetween val="midCat"/>
        <c:majorUnit val="0.2"/>
        <c:minorUnit val="0.02"/>
      </c:valAx>
      <c:valAx>
        <c:axId val="-2123300056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 power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-2123129304"/>
        <c:crosses val="autoZero"/>
        <c:crossBetween val="midCat"/>
        <c:majorUnit val="0.2"/>
        <c:minorUnit val="0.02"/>
      </c:valAx>
      <c:spPr>
        <a:ln w="6350" cmpd="sng">
          <a:prstDash val="solid"/>
        </a:ln>
      </c:spPr>
    </c:plotArea>
    <c:legend>
      <c:legendPos val="r"/>
      <c:layout>
        <c:manualLayout>
          <c:xMode val="edge"/>
          <c:yMode val="edge"/>
          <c:x val="0.638220144356955"/>
          <c:y val="0.499499125109361"/>
          <c:w val="0.273084262904637"/>
          <c:h val="0.2784015748031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baseline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42998972954"/>
          <c:y val="0.0471567267683772"/>
          <c:w val="0.699926600479288"/>
          <c:h val="0.73628315877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micro!$JP$10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micro!$JQ$10:$KA$10</c:f>
              <c:numCache>
                <c:formatCode>General</c:formatCode>
                <c:ptCount val="11"/>
                <c:pt idx="0">
                  <c:v>1.0</c:v>
                </c:pt>
                <c:pt idx="1">
                  <c:v>0.937125748502994</c:v>
                </c:pt>
                <c:pt idx="2">
                  <c:v>0.857245508982036</c:v>
                </c:pt>
                <c:pt idx="3">
                  <c:v>0.797365269461078</c:v>
                </c:pt>
                <c:pt idx="4">
                  <c:v>0.732455089820359</c:v>
                </c:pt>
                <c:pt idx="5">
                  <c:v>0.680538922155689</c:v>
                </c:pt>
                <c:pt idx="6">
                  <c:v>0.642634730538922</c:v>
                </c:pt>
                <c:pt idx="7">
                  <c:v>0.610718562874252</c:v>
                </c:pt>
                <c:pt idx="8">
                  <c:v>0.568802395209581</c:v>
                </c:pt>
                <c:pt idx="9">
                  <c:v>0.539880239520958</c:v>
                </c:pt>
                <c:pt idx="10">
                  <c:v>0.5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micro!$JP$11</c:f>
              <c:strCache>
                <c:ptCount val="1"/>
                <c:pt idx="0">
                  <c:v>Linear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micro!$JQ$11:$KA$11</c:f>
              <c:numCache>
                <c:formatCode>General</c:formatCode>
                <c:ptCount val="11"/>
                <c:pt idx="0">
                  <c:v>1.0</c:v>
                </c:pt>
                <c:pt idx="1">
                  <c:v>0.95</c:v>
                </c:pt>
                <c:pt idx="2">
                  <c:v>0.9</c:v>
                </c:pt>
                <c:pt idx="3">
                  <c:v>0.85</c:v>
                </c:pt>
                <c:pt idx="4">
                  <c:v>0.8</c:v>
                </c:pt>
                <c:pt idx="5">
                  <c:v>0.75</c:v>
                </c:pt>
                <c:pt idx="6">
                  <c:v>0.7</c:v>
                </c:pt>
                <c:pt idx="7">
                  <c:v>0.65</c:v>
                </c:pt>
                <c:pt idx="8">
                  <c:v>0.6</c:v>
                </c:pt>
                <c:pt idx="9">
                  <c:v>0.55</c:v>
                </c:pt>
                <c:pt idx="10">
                  <c:v>0.5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micro!$JP$12</c:f>
              <c:strCache>
                <c:ptCount val="1"/>
                <c:pt idx="0">
                  <c:v>Ideal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micro!$JQ$12:$KA$12</c:f>
              <c:numCache>
                <c:formatCode>General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627720"/>
        <c:axId val="2092558968"/>
      </c:scatterChart>
      <c:valAx>
        <c:axId val="2092627720"/>
        <c:scaling>
          <c:orientation val="minMax"/>
          <c:max val="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092558968"/>
        <c:crosses val="autoZero"/>
        <c:crossBetween val="midCat"/>
        <c:majorUnit val="0.2"/>
        <c:minorUnit val="0.02"/>
      </c:valAx>
      <c:valAx>
        <c:axId val="2092558968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 power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2092627720"/>
        <c:crosses val="autoZero"/>
        <c:crossBetween val="midCat"/>
        <c:majorUnit val="0.2"/>
        <c:minorUnit val="0.02"/>
      </c:valAx>
      <c:spPr>
        <a:ln w="6350" cmpd="sng">
          <a:prstDash val="solid"/>
        </a:ln>
      </c:spPr>
    </c:plotArea>
    <c:legend>
      <c:legendPos val="r"/>
      <c:layout>
        <c:manualLayout>
          <c:xMode val="edge"/>
          <c:yMode val="edge"/>
          <c:x val="0.638220144356955"/>
          <c:y val="0.499499125109361"/>
          <c:w val="0.273084262904637"/>
          <c:h val="0.2784015748031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baseline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825607668607"/>
          <c:y val="0.0471567267683772"/>
          <c:w val="0.705143991783636"/>
          <c:h val="0.73628315877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isca!$JR$3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isca!$JS$3:$KC$3</c:f>
              <c:numCache>
                <c:formatCode>General</c:formatCode>
                <c:ptCount val="11"/>
                <c:pt idx="0">
                  <c:v>1.0</c:v>
                </c:pt>
                <c:pt idx="1">
                  <c:v>0.950777202072539</c:v>
                </c:pt>
                <c:pt idx="2">
                  <c:v>0.904145077720207</c:v>
                </c:pt>
                <c:pt idx="3">
                  <c:v>0.847150259067357</c:v>
                </c:pt>
                <c:pt idx="4">
                  <c:v>0.792746113989637</c:v>
                </c:pt>
                <c:pt idx="5">
                  <c:v>0.746113989637306</c:v>
                </c:pt>
                <c:pt idx="6">
                  <c:v>0.696891191709844</c:v>
                </c:pt>
                <c:pt idx="7">
                  <c:v>0.652849740932642</c:v>
                </c:pt>
                <c:pt idx="8">
                  <c:v>0.603626943005181</c:v>
                </c:pt>
                <c:pt idx="9">
                  <c:v>0.533678756476684</c:v>
                </c:pt>
                <c:pt idx="10">
                  <c:v>0.375647668393782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isca!$JR$4</c:f>
              <c:strCache>
                <c:ptCount val="1"/>
                <c:pt idx="0">
                  <c:v>Linear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isca!$JS$4:$KC$4</c:f>
              <c:numCache>
                <c:formatCode>General</c:formatCode>
                <c:ptCount val="11"/>
                <c:pt idx="0">
                  <c:v>1.0</c:v>
                </c:pt>
                <c:pt idx="1">
                  <c:v>0.937564766839378</c:v>
                </c:pt>
                <c:pt idx="2">
                  <c:v>0.875129533678756</c:v>
                </c:pt>
                <c:pt idx="3">
                  <c:v>0.812694300518135</c:v>
                </c:pt>
                <c:pt idx="4">
                  <c:v>0.750259067357513</c:v>
                </c:pt>
                <c:pt idx="5">
                  <c:v>0.687823834196891</c:v>
                </c:pt>
                <c:pt idx="6">
                  <c:v>0.625388601036269</c:v>
                </c:pt>
                <c:pt idx="7">
                  <c:v>0.562953367875648</c:v>
                </c:pt>
                <c:pt idx="8">
                  <c:v>0.500518134715026</c:v>
                </c:pt>
                <c:pt idx="9">
                  <c:v>0.438082901554404</c:v>
                </c:pt>
                <c:pt idx="10">
                  <c:v>0.375647668393782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isca!$JR$5</c:f>
              <c:strCache>
                <c:ptCount val="1"/>
                <c:pt idx="0">
                  <c:v>Ideal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isca!$JS$5:$KC$5</c:f>
              <c:numCache>
                <c:formatCode>General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4425544"/>
        <c:axId val="2125426232"/>
      </c:scatterChart>
      <c:valAx>
        <c:axId val="2124425544"/>
        <c:scaling>
          <c:orientation val="minMax"/>
          <c:max val="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25426232"/>
        <c:crosses val="autoZero"/>
        <c:crossBetween val="midCat"/>
        <c:majorUnit val="0.2"/>
        <c:minorUnit val="0.02"/>
      </c:valAx>
      <c:valAx>
        <c:axId val="2125426232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 power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2124425544"/>
        <c:crosses val="autoZero"/>
        <c:crossBetween val="midCat"/>
        <c:majorUnit val="0.2"/>
        <c:minorUnit val="0.02"/>
      </c:valAx>
      <c:spPr>
        <a:ln w="6350" cmpd="sng">
          <a:prstDash val="solid"/>
        </a:ln>
      </c:spPr>
    </c:plotArea>
    <c:legend>
      <c:legendPos val="r"/>
      <c:layout>
        <c:manualLayout>
          <c:xMode val="edge"/>
          <c:yMode val="edge"/>
          <c:x val="0.62770696631671"/>
          <c:y val="0.486392175681463"/>
          <c:w val="0.287924868766404"/>
          <c:h val="0.29377677437586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baseline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825607668607"/>
          <c:y val="0.0471567267683772"/>
          <c:w val="0.705143991783636"/>
          <c:h val="0.73628315877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isca!$JR$3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isca!$JS$3:$KC$3</c:f>
              <c:numCache>
                <c:formatCode>General</c:formatCode>
                <c:ptCount val="11"/>
                <c:pt idx="0">
                  <c:v>1.0</c:v>
                </c:pt>
                <c:pt idx="1">
                  <c:v>0.950777202072539</c:v>
                </c:pt>
                <c:pt idx="2">
                  <c:v>0.904145077720207</c:v>
                </c:pt>
                <c:pt idx="3">
                  <c:v>0.847150259067357</c:v>
                </c:pt>
                <c:pt idx="4">
                  <c:v>0.792746113989637</c:v>
                </c:pt>
                <c:pt idx="5">
                  <c:v>0.746113989637306</c:v>
                </c:pt>
                <c:pt idx="6">
                  <c:v>0.696891191709844</c:v>
                </c:pt>
                <c:pt idx="7">
                  <c:v>0.652849740932642</c:v>
                </c:pt>
                <c:pt idx="8">
                  <c:v>0.603626943005181</c:v>
                </c:pt>
                <c:pt idx="9">
                  <c:v>0.533678756476684</c:v>
                </c:pt>
                <c:pt idx="10">
                  <c:v>0.375647668393782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isca!$JR$5</c:f>
              <c:strCache>
                <c:ptCount val="1"/>
                <c:pt idx="0">
                  <c:v>Ideal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isca!$JS$1:$KC$1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isca!$JS$5:$KC$5</c:f>
              <c:numCache>
                <c:formatCode>General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326680"/>
        <c:axId val="-2121072520"/>
      </c:scatterChart>
      <c:valAx>
        <c:axId val="2122326680"/>
        <c:scaling>
          <c:orientation val="minMax"/>
          <c:max val="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-2121072520"/>
        <c:crosses val="autoZero"/>
        <c:crossBetween val="midCat"/>
        <c:majorUnit val="0.2"/>
        <c:minorUnit val="0.02"/>
      </c:valAx>
      <c:valAx>
        <c:axId val="-2121072520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 power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2122326680"/>
        <c:crosses val="autoZero"/>
        <c:crossBetween val="midCat"/>
        <c:majorUnit val="0.2"/>
        <c:minorUnit val="0.02"/>
      </c:valAx>
      <c:spPr>
        <a:ln w="6350" cmpd="sng">
          <a:prstDash val="solid"/>
        </a:ln>
      </c:spPr>
    </c:plotArea>
    <c:legend>
      <c:legendPos val="r"/>
      <c:layout>
        <c:manualLayout>
          <c:xMode val="edge"/>
          <c:yMode val="edge"/>
          <c:x val="0.62770696631671"/>
          <c:y val="0.486392175681463"/>
          <c:w val="0.287924868766404"/>
          <c:h val="0.29377677437586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baseline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42998972954"/>
          <c:y val="0.0471567267683772"/>
          <c:w val="0.699926600479288"/>
          <c:h val="0.73628315877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micro!$JP$10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micro!$JQ$10:$KA$10</c:f>
              <c:numCache>
                <c:formatCode>General</c:formatCode>
                <c:ptCount val="11"/>
                <c:pt idx="0">
                  <c:v>1.0</c:v>
                </c:pt>
                <c:pt idx="1">
                  <c:v>0.937125748502994</c:v>
                </c:pt>
                <c:pt idx="2">
                  <c:v>0.857245508982036</c:v>
                </c:pt>
                <c:pt idx="3">
                  <c:v>0.797365269461078</c:v>
                </c:pt>
                <c:pt idx="4">
                  <c:v>0.732455089820359</c:v>
                </c:pt>
                <c:pt idx="5">
                  <c:v>0.680538922155689</c:v>
                </c:pt>
                <c:pt idx="6">
                  <c:v>0.642634730538922</c:v>
                </c:pt>
                <c:pt idx="7">
                  <c:v>0.610718562874252</c:v>
                </c:pt>
                <c:pt idx="8">
                  <c:v>0.568802395209581</c:v>
                </c:pt>
                <c:pt idx="9">
                  <c:v>0.539880239520958</c:v>
                </c:pt>
                <c:pt idx="10">
                  <c:v>0.5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micro!$JP$12</c:f>
              <c:strCache>
                <c:ptCount val="1"/>
                <c:pt idx="0">
                  <c:v>Ideal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micro!$JQ$1:$KA$1</c:f>
              <c:numCache>
                <c:formatCode>0%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xVal>
          <c:yVal>
            <c:numRef>
              <c:f>micro!$JQ$12:$KA$12</c:f>
              <c:numCache>
                <c:formatCode>General</c:formatCode>
                <c:ptCount val="11"/>
                <c:pt idx="0">
                  <c:v>1.0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  <c:pt idx="5">
                  <c:v>0.5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090056"/>
        <c:axId val="-2121084536"/>
      </c:scatterChart>
      <c:valAx>
        <c:axId val="-2121090056"/>
        <c:scaling>
          <c:orientation val="minMax"/>
          <c:max val="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Utilization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-2121084536"/>
        <c:crosses val="autoZero"/>
        <c:crossBetween val="midCat"/>
        <c:majorUnit val="0.2"/>
        <c:minorUnit val="0.02"/>
      </c:valAx>
      <c:valAx>
        <c:axId val="-2121084536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 power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-2121090056"/>
        <c:crosses val="autoZero"/>
        <c:crossBetween val="midCat"/>
        <c:majorUnit val="0.2"/>
        <c:minorUnit val="0.02"/>
      </c:valAx>
      <c:spPr>
        <a:ln w="6350" cmpd="sng">
          <a:prstDash val="solid"/>
        </a:ln>
      </c:spPr>
    </c:plotArea>
    <c:legend>
      <c:legendPos val="r"/>
      <c:layout>
        <c:manualLayout>
          <c:xMode val="edge"/>
          <c:yMode val="edge"/>
          <c:x val="0.638220144356955"/>
          <c:y val="0.499499125109361"/>
          <c:w val="0.273084262904637"/>
          <c:h val="0.2784015748031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baseline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5E1E6-B388-854A-871A-F410DFA16DE9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E9CD4-197F-4F40-8589-60F84AAB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24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2BEC-5DCF-B74E-9F74-1999361AA18B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F544-3B26-184B-8E3E-D76FB84FC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08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07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5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61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00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35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1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91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C0DE-CE59-4A7F-9BCB-5EB729F4FBF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6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0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6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AAF-D098-EC43-A2E1-F09DC0B566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8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full_blue_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381000"/>
            <a:ext cx="5562600" cy="2743200"/>
          </a:xfrm>
          <a:noFill/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276600"/>
            <a:ext cx="5562600" cy="2362200"/>
          </a:xfrm>
        </p:spPr>
        <p:txBody>
          <a:bodyPr/>
          <a:lstStyle>
            <a:lvl1pPr marL="0" indent="0">
              <a:buFont typeface="Wingdings" charset="0"/>
              <a:buNone/>
              <a:defRPr sz="3200">
                <a:solidFill>
                  <a:srgbClr val="F1AB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fld id="{10D86E55-6AD2-814B-BA4E-229281B310F3}" type="datetime1">
              <a:rPr lang="en-US" smtClean="0"/>
              <a:t>3/1/16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7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B1D3-3979-FE41-808E-964A334BB504}" type="datetime1">
              <a:rPr lang="en-US" smtClean="0"/>
              <a:t>3/1/16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6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0B5DA-A37A-A54B-80F2-8333FA4F39DB}" type="datetime1">
              <a:rPr lang="en-US" smtClean="0"/>
              <a:t>3/1/16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0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39F91-2624-2A44-A249-D1191DFC9865}" type="datetime1">
              <a:rPr lang="en-US" smtClean="0"/>
              <a:t>3/1/16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C47F0-4012-A34B-B185-505D81243FB8}" type="datetime1">
              <a:rPr lang="en-US" smtClean="0"/>
              <a:t>3/1/16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FBDC7-303A-CC45-A54B-9D590DB9A029}" type="datetime1">
              <a:rPr lang="en-US" smtClean="0"/>
              <a:t>3/1/16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6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DC99E-3381-2748-9116-CD3CADBEED56}" type="datetime1">
              <a:rPr lang="en-US" smtClean="0"/>
              <a:t>3/1/16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B5143-2F14-F148-B56A-B2238AFB7CBE}" type="datetime1">
              <a:rPr lang="en-US" smtClean="0"/>
              <a:t>3/1/16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A3D6F-A150-DD44-BA3E-6DB01A2844C4}" type="datetime1">
              <a:rPr lang="en-US" smtClean="0"/>
              <a:t>3/1/16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846DE-E3CC-E44C-861B-0F5F05A1D8F9}" type="datetime1">
              <a:rPr lang="en-US" smtClean="0"/>
              <a:t>3/1/16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02A36-4272-5148-9576-8363F7BC6128}" type="datetime1">
              <a:rPr lang="en-US" smtClean="0"/>
              <a:t>3/1/16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204D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41" descr="small_logo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55" y="59764"/>
            <a:ext cx="111700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32800" cy="762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dirty="0" smtClean="0">
                <a:solidFill>
                  <a:schemeClr val="bg1"/>
                </a:solidFill>
                <a:cs typeface="+mn-cs"/>
              </a:defRPr>
            </a:lvl1pPr>
          </a:lstStyle>
          <a:p>
            <a:fld id="{3B0E7903-5929-A64C-BEE8-DC0D936B5A3C}" type="datetime1">
              <a:rPr lang="en-US" smtClean="0"/>
              <a:t>3/1/16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bg1"/>
                </a:solidFill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cs typeface="+mn-cs"/>
              </a:defRPr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Blip>
          <a:blip r:embed="rId15"/>
        </a:buBlip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Blip>
          <a:blip r:embed="rId16"/>
        </a:buBlip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5.emf"/><Relationship Id="rId6" Type="http://schemas.openxmlformats.org/officeDocument/2006/relationships/chart" Target="../charts/chart8.xml"/><Relationship Id="rId7" Type="http://schemas.openxmlformats.org/officeDocument/2006/relationships/chart" Target="../charts/chart9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0.em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erspectives.mvdirona.com/2008/11/cost-of-power-in-large-scale-data-centers/" TargetMode="External"/><Relationship Id="rId4" Type="http://schemas.openxmlformats.org/officeDocument/2006/relationships/hyperlink" Target="http://www.cs.ucy.ac.cy/carch/xi/cost-et.php" TargetMode="External"/><Relationship Id="rId5" Type="http://schemas.openxmlformats.org/officeDocument/2006/relationships/hyperlink" Target="https://aws.amazon.com/tco-calculator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eweb.ucsd.edu/~tullsen/DCmodeling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CS203 – Advanced Computer Architecture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Warehouse Scale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2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proportionality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9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e</a:t>
            </a:r>
            <a:r>
              <a:rPr lang="en-US" dirty="0" smtClean="0"/>
              <a:t>nergy proportionality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Energy </a:t>
            </a:r>
            <a:r>
              <a:rPr lang="en-US" dirty="0" smtClean="0"/>
              <a:t>proportionality curve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Actual – empirically measured power usage </a:t>
            </a:r>
          </a:p>
          <a:p>
            <a:r>
              <a:rPr lang="en-US" dirty="0"/>
              <a:t>Linear – extrapolated from peak to idle power usage</a:t>
            </a:r>
          </a:p>
          <a:p>
            <a:r>
              <a:rPr lang="en-US" dirty="0"/>
              <a:t>Ideal – utilization and power are perfectly proportional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5833548"/>
              </p:ext>
            </p:extLst>
          </p:nvPr>
        </p:nvGraphicFramePr>
        <p:xfrm>
          <a:off x="457201" y="1490132"/>
          <a:ext cx="3657600" cy="228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199" y="3759200"/>
            <a:ext cx="3657601" cy="482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Server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3759200"/>
            <a:ext cx="3657601" cy="482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Server 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190816"/>
              </p:ext>
            </p:extLst>
          </p:nvPr>
        </p:nvGraphicFramePr>
        <p:xfrm>
          <a:off x="5029200" y="1490132"/>
          <a:ext cx="3657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5862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Sub>
          <a:bldChart bld="series" animBg="0"/>
        </p:bldSub>
      </p:bldGraphic>
      <p:bldGraphic spid="8" grpId="0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smtClean="0"/>
              <a:t>range </a:t>
            </a:r>
            <a:r>
              <a:rPr lang="en-US" dirty="0"/>
              <a:t>(DR)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sz="2000" dirty="0"/>
          </a:p>
          <a:p>
            <a:r>
              <a:rPr lang="en-US" sz="2000" dirty="0"/>
              <a:t>DR is a course first-order approximation of EP</a:t>
            </a:r>
          </a:p>
          <a:p>
            <a:pPr lvl="1"/>
            <a:r>
              <a:rPr lang="en-US" sz="2000" dirty="0"/>
              <a:t>…but it is not accurate – only measures two extremes</a:t>
            </a:r>
          </a:p>
          <a:p>
            <a:pPr lvl="1"/>
            <a:r>
              <a:rPr lang="en-US" sz="2000" dirty="0"/>
              <a:t>Ignores power consumption at intermediate utilizations</a:t>
            </a:r>
          </a:p>
          <a:p>
            <a:r>
              <a:rPr lang="en-US" sz="2000" dirty="0"/>
              <a:t>Assuming 100W peak and Google datacenter utilization</a:t>
            </a:r>
            <a:r>
              <a:rPr lang="en-US" sz="2000" baseline="30000" dirty="0"/>
              <a:t>†</a:t>
            </a:r>
          </a:p>
          <a:p>
            <a:pPr lvl="1"/>
            <a:r>
              <a:rPr lang="en-US" sz="2000" dirty="0"/>
              <a:t>Server A = 68.6W , Server B = </a:t>
            </a:r>
            <a:r>
              <a:rPr lang="en-US" sz="2000" dirty="0" smtClean="0"/>
              <a:t>64.6W</a:t>
            </a:r>
            <a:endParaRPr lang="en-US" sz="2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564834"/>
              </p:ext>
            </p:extLst>
          </p:nvPr>
        </p:nvGraphicFramePr>
        <p:xfrm>
          <a:off x="5029200" y="1109132"/>
          <a:ext cx="3657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636780"/>
              </p:ext>
            </p:extLst>
          </p:nvPr>
        </p:nvGraphicFramePr>
        <p:xfrm>
          <a:off x="457201" y="1109132"/>
          <a:ext cx="3657600" cy="228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212486"/>
              </p:ext>
            </p:extLst>
          </p:nvPr>
        </p:nvGraphicFramePr>
        <p:xfrm>
          <a:off x="457201" y="3437466"/>
          <a:ext cx="2972865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6" imgW="1651000" imgH="457200" progId="Equation.3">
                  <p:embed/>
                </p:oleObj>
              </mc:Choice>
              <mc:Fallback>
                <p:oleObj name="Equation" r:id="rId6" imgW="1651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1" y="3437466"/>
                        <a:ext cx="2972865" cy="822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219200" y="1236132"/>
            <a:ext cx="0" cy="999068"/>
          </a:xfrm>
          <a:prstGeom prst="straightConnector1">
            <a:avLst/>
          </a:prstGeom>
          <a:ln w="57150" cmpd="sng">
            <a:solidFill>
              <a:srgbClr val="99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9200" y="782522"/>
            <a:ext cx="153628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DR = 60%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25066" y="1236132"/>
            <a:ext cx="0" cy="783168"/>
          </a:xfrm>
          <a:prstGeom prst="straightConnector1">
            <a:avLst/>
          </a:prstGeom>
          <a:ln w="57150" cmpd="sng">
            <a:solidFill>
              <a:srgbClr val="99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25066" y="782522"/>
            <a:ext cx="1554828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DR = 50%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3533" y="6576093"/>
            <a:ext cx="5850467" cy="2878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1000" dirty="0">
                <a:latin typeface="Helvetica"/>
                <a:ea typeface="+mj-ea"/>
                <a:cs typeface="Helvetica"/>
              </a:rPr>
              <a:t>†</a:t>
            </a:r>
            <a:r>
              <a:rPr lang="en-US" sz="1000" b="1" dirty="0">
                <a:latin typeface="Helvetica"/>
                <a:ea typeface="+mj-ea"/>
                <a:cs typeface="Helvetica"/>
              </a:rPr>
              <a:t> </a:t>
            </a:r>
            <a:r>
              <a:rPr lang="ro-RO" sz="1000" noProof="0" dirty="0" smtClean="0">
                <a:latin typeface="Helvetica"/>
                <a:cs typeface="Helvetica"/>
              </a:rPr>
              <a:t>L. </a:t>
            </a:r>
            <a:r>
              <a:rPr lang="ro-RO" sz="1000" dirty="0" smtClean="0">
                <a:latin typeface="Helvetica"/>
                <a:cs typeface="Helvetica"/>
              </a:rPr>
              <a:t>Barroso and U. Holzle</a:t>
            </a:r>
            <a:r>
              <a:rPr lang="ro-RO" sz="1000" dirty="0">
                <a:latin typeface="Helvetica"/>
                <a:cs typeface="Helvetica"/>
              </a:rPr>
              <a:t>,</a:t>
            </a:r>
            <a:r>
              <a:rPr lang="ro-RO" sz="1000" dirty="0" smtClean="0">
                <a:latin typeface="Helvetica"/>
                <a:cs typeface="Helvetica"/>
              </a:rPr>
              <a:t>“The Case For Energy-proportional Comput</a:t>
            </a:r>
            <a:r>
              <a:rPr lang="en-US" sz="1000" dirty="0" err="1" smtClean="0">
                <a:latin typeface="Helvetica"/>
                <a:cs typeface="Helvetica"/>
              </a:rPr>
              <a:t>ing</a:t>
            </a:r>
            <a:r>
              <a:rPr lang="en-US" sz="1000" dirty="0" smtClean="0">
                <a:latin typeface="Helvetica"/>
                <a:cs typeface="Helvetica"/>
              </a:rPr>
              <a:t>,</a:t>
            </a:r>
            <a:r>
              <a:rPr lang="en-US" sz="1000" dirty="0">
                <a:latin typeface="Helvetica"/>
                <a:cs typeface="Helvetica"/>
              </a:rPr>
              <a:t>” Computer</a:t>
            </a:r>
            <a:r>
              <a:rPr lang="en-US" sz="1000" dirty="0" smtClean="0">
                <a:latin typeface="Helvetica"/>
                <a:cs typeface="Helvetica"/>
              </a:rPr>
              <a:t>, Dec </a:t>
            </a:r>
            <a:r>
              <a:rPr lang="en-US" sz="1000" dirty="0">
                <a:latin typeface="Helvetica"/>
                <a:cs typeface="Helvetica"/>
              </a:rPr>
              <a:t>2007.</a:t>
            </a:r>
            <a:r>
              <a:rPr kumimoji="0" lang="en-US" sz="10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9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</a:t>
            </a:r>
            <a:r>
              <a:rPr lang="en-US" dirty="0" smtClean="0"/>
              <a:t>proportionality </a:t>
            </a:r>
            <a:r>
              <a:rPr lang="en-US" dirty="0"/>
              <a:t>(EP</a:t>
            </a:r>
            <a:r>
              <a:rPr lang="en-US" dirty="0" smtClean="0"/>
              <a:t>)</a:t>
            </a:r>
            <a:r>
              <a:rPr lang="en-US" baseline="30000" dirty="0" smtClean="0"/>
              <a:t>‡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sz="2000" dirty="0"/>
          </a:p>
          <a:p>
            <a:r>
              <a:rPr lang="en-US" sz="2000" dirty="0"/>
              <a:t>EP is a better indicator of energy usage than DR</a:t>
            </a:r>
          </a:p>
          <a:p>
            <a:r>
              <a:rPr lang="en-US" sz="2000" dirty="0"/>
              <a:t>Why is DR not enough?</a:t>
            </a:r>
          </a:p>
          <a:p>
            <a:pPr lvl="1"/>
            <a:r>
              <a:rPr lang="en-US" sz="2000" dirty="0"/>
              <a:t>EP = DR + how linear the energy proportionality curve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8733" y="6570134"/>
            <a:ext cx="6155267" cy="2878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1000" b="1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‡ </a:t>
            </a:r>
            <a:r>
              <a:rPr lang="hu-HU" sz="1000" dirty="0" smtClean="0">
                <a:solidFill>
                  <a:srgbClr val="000000"/>
                </a:solidFill>
                <a:latin typeface="Helvetica"/>
                <a:cs typeface="Helvetica"/>
              </a:rPr>
              <a:t>F</a:t>
            </a:r>
            <a:r>
              <a:rPr lang="hu-HU" sz="1000" dirty="0">
                <a:solidFill>
                  <a:srgbClr val="000000"/>
                </a:solidFill>
                <a:latin typeface="Helvetica"/>
                <a:cs typeface="Helvetica"/>
              </a:rPr>
              <a:t>. Ryckbosch, S. Polfliet, and L. Eeckhout, “Trends in Server Energy Proportionality,” Computer</a:t>
            </a:r>
            <a:r>
              <a:rPr lang="hu-HU" sz="1000" dirty="0" smtClean="0">
                <a:solidFill>
                  <a:srgbClr val="000000"/>
                </a:solidFill>
                <a:latin typeface="Helvetica"/>
                <a:cs typeface="Helvetica"/>
              </a:rPr>
              <a:t>,2011</a:t>
            </a:r>
            <a:r>
              <a:rPr lang="hu-HU" sz="1000" dirty="0">
                <a:solidFill>
                  <a:srgbClr val="000000"/>
                </a:solidFill>
                <a:latin typeface="Helvetica"/>
                <a:cs typeface="Helvetica"/>
              </a:rPr>
              <a:t>.</a:t>
            </a:r>
            <a:endParaRPr kumimoji="0" lang="en-US" sz="1000" b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graphicFrame>
        <p:nvGraphicFramePr>
          <p:cNvPr id="8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156208"/>
              </p:ext>
            </p:extLst>
          </p:nvPr>
        </p:nvGraphicFramePr>
        <p:xfrm>
          <a:off x="457200" y="3395133"/>
          <a:ext cx="3341841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4" imgW="1752600" imgH="431800" progId="Equation.3">
                  <p:embed/>
                </p:oleObj>
              </mc:Choice>
              <mc:Fallback>
                <p:oleObj name="Equation" r:id="rId4" imgW="1752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395133"/>
                        <a:ext cx="3341841" cy="822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288163"/>
              </p:ext>
            </p:extLst>
          </p:nvPr>
        </p:nvGraphicFramePr>
        <p:xfrm>
          <a:off x="457201" y="1109132"/>
          <a:ext cx="3657600" cy="228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19200" y="797456"/>
            <a:ext cx="1440437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990000"/>
                </a:solidFill>
                <a:latin typeface="Helvetica"/>
                <a:ea typeface="+mj-ea"/>
                <a:cs typeface="Helvetica"/>
              </a:rPr>
              <a:t>EP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= 53%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5065" y="797456"/>
            <a:ext cx="1518887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EP = </a:t>
            </a:r>
            <a:r>
              <a:rPr lang="en-US" sz="2000" b="1" dirty="0" smtClean="0">
                <a:solidFill>
                  <a:srgbClr val="990000"/>
                </a:solidFill>
                <a:latin typeface="Helvetica"/>
                <a:ea typeface="+mj-ea"/>
                <a:cs typeface="Helvetica"/>
              </a:rPr>
              <a:t>57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%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066030"/>
              </p:ext>
            </p:extLst>
          </p:nvPr>
        </p:nvGraphicFramePr>
        <p:xfrm>
          <a:off x="5029200" y="1109132"/>
          <a:ext cx="3657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7532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</a:t>
            </a:r>
            <a:r>
              <a:rPr lang="en-US" dirty="0" smtClean="0"/>
              <a:t>proportionality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Analyzed reported </a:t>
            </a:r>
            <a:r>
              <a:rPr lang="en-US" dirty="0" err="1" smtClean="0"/>
              <a:t>SPECpower</a:t>
            </a:r>
            <a:r>
              <a:rPr lang="en-US" dirty="0" smtClean="0"/>
              <a:t> benchmark results</a:t>
            </a:r>
            <a:endParaRPr lang="en-US" dirty="0"/>
          </a:p>
          <a:p>
            <a:pPr lvl="1"/>
            <a:r>
              <a:rPr lang="en-US" dirty="0" err="1" smtClean="0"/>
              <a:t>Perf</a:t>
            </a:r>
            <a:r>
              <a:rPr lang="en-US" dirty="0" smtClean="0"/>
              <a:t>. and power characteristics @ 10% intervals</a:t>
            </a:r>
          </a:p>
          <a:p>
            <a:r>
              <a:rPr lang="en-US" dirty="0" smtClean="0"/>
              <a:t>~400 </a:t>
            </a:r>
            <a:r>
              <a:rPr lang="en-US" dirty="0"/>
              <a:t>servers</a:t>
            </a:r>
          </a:p>
          <a:p>
            <a:r>
              <a:rPr lang="en-US" dirty="0"/>
              <a:t>November 2007 – </a:t>
            </a:r>
            <a:r>
              <a:rPr lang="en-US" dirty="0" smtClean="0"/>
              <a:t>Early 2014</a:t>
            </a:r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3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Achieving 100</a:t>
            </a:r>
            <a:r>
              <a:rPr lang="en-US" sz="2000" dirty="0"/>
              <a:t>% DR </a:t>
            </a:r>
            <a:r>
              <a:rPr lang="en-US" sz="2000" dirty="0" smtClean="0"/>
              <a:t>is very </a:t>
            </a:r>
            <a:r>
              <a:rPr lang="en-US" sz="2000" dirty="0"/>
              <a:t>difficult</a:t>
            </a:r>
          </a:p>
          <a:p>
            <a:pPr lvl="1"/>
            <a:r>
              <a:rPr lang="en-US" sz="2000" dirty="0"/>
              <a:t>Power supplies, </a:t>
            </a:r>
            <a:r>
              <a:rPr lang="en-US" sz="2000" dirty="0" smtClean="0"/>
              <a:t>voltage </a:t>
            </a:r>
            <a:r>
              <a:rPr lang="en-US" sz="2000" dirty="0"/>
              <a:t>converters, fans, </a:t>
            </a:r>
            <a:r>
              <a:rPr lang="en-US" sz="2000" dirty="0" smtClean="0"/>
              <a:t>chipsets</a:t>
            </a:r>
            <a:r>
              <a:rPr lang="en-US" sz="2000" dirty="0"/>
              <a:t>, network,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smtClean="0"/>
              <a:t>range </a:t>
            </a:r>
            <a:r>
              <a:rPr lang="en-US" dirty="0"/>
              <a:t>t</a:t>
            </a:r>
            <a:r>
              <a:rPr lang="en-US" dirty="0" smtClean="0"/>
              <a:t>rend</a:t>
            </a:r>
            <a:endParaRPr lang="en-US" dirty="0"/>
          </a:p>
        </p:txBody>
      </p:sp>
      <p:pic>
        <p:nvPicPr>
          <p:cNvPr id="8" name="Content Placeholder 4" descr="DRvsT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5" r="-7765"/>
          <a:stretch>
            <a:fillRect/>
          </a:stretch>
        </p:blipFill>
        <p:spPr bwMode="auto">
          <a:xfrm>
            <a:off x="1043817" y="990600"/>
            <a:ext cx="7081441" cy="459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42281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proportionality </a:t>
            </a:r>
            <a:r>
              <a:rPr lang="en-US" dirty="0"/>
              <a:t>t</a:t>
            </a:r>
            <a:r>
              <a:rPr lang="en-US" dirty="0" smtClean="0"/>
              <a:t>rend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Content Placeholder 4" descr="EPvsT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5" r="-7765"/>
          <a:stretch>
            <a:fillRect/>
          </a:stretch>
        </p:blipFill>
        <p:spPr bwMode="auto">
          <a:xfrm>
            <a:off x="579495" y="1065367"/>
            <a:ext cx="7984008" cy="518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8869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Proportionality </a:t>
            </a:r>
            <a:r>
              <a:rPr lang="en-US" dirty="0" smtClean="0"/>
              <a:t>gap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 </a:t>
            </a:r>
            <a:r>
              <a:rPr lang="en-US" dirty="0"/>
              <a:t>EP improves, PG at high utilization near 0</a:t>
            </a:r>
          </a:p>
          <a:p>
            <a:r>
              <a:rPr lang="en-US" dirty="0" smtClean="0"/>
              <a:t>Large </a:t>
            </a:r>
            <a:r>
              <a:rPr lang="en-US" dirty="0"/>
              <a:t>PG at </a:t>
            </a:r>
            <a:r>
              <a:rPr lang="en-US" dirty="0" smtClean="0"/>
              <a:t>low utilization regardless </a:t>
            </a:r>
            <a:r>
              <a:rPr lang="en-US" dirty="0"/>
              <a:t>of </a:t>
            </a:r>
            <a:r>
              <a:rPr lang="en-US" dirty="0" smtClean="0"/>
              <a:t>EP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983442"/>
              </p:ext>
            </p:extLst>
          </p:nvPr>
        </p:nvGraphicFramePr>
        <p:xfrm>
          <a:off x="457201" y="905934"/>
          <a:ext cx="8229600" cy="453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rame 6"/>
          <p:cNvSpPr/>
          <p:nvPr/>
        </p:nvSpPr>
        <p:spPr>
          <a:xfrm>
            <a:off x="1653288" y="1821212"/>
            <a:ext cx="2180423" cy="2719835"/>
          </a:xfrm>
          <a:prstGeom prst="frame">
            <a:avLst>
              <a:gd name="adj1" fmla="val 1783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6050075" y="3055322"/>
            <a:ext cx="2185713" cy="1497707"/>
          </a:xfrm>
          <a:prstGeom prst="frame">
            <a:avLst>
              <a:gd name="adj1" fmla="val 1783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2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Sub>
          <a:bldChart bld="series"/>
        </p:bldSub>
      </p:bldGraphic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The key to achieving ideal EP is to improve linear deviation and to reduce low utilization power consumption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1346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5652"/>
            <a:ext cx="8469489" cy="11403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…but energy efficiency efforts has been focused on high utilization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000"/>
            <a:ext cx="8229600" cy="4942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Energy </a:t>
            </a:r>
            <a:r>
              <a:rPr lang="en-US" dirty="0"/>
              <a:t>efficiency </a:t>
            </a:r>
            <a:r>
              <a:rPr lang="en-US" dirty="0" smtClean="0"/>
              <a:t>defined </a:t>
            </a:r>
            <a:r>
              <a:rPr lang="en-US" dirty="0"/>
              <a:t>as </a:t>
            </a:r>
            <a:r>
              <a:rPr lang="en-US" dirty="0" smtClean="0"/>
              <a:t>ops</a:t>
            </a:r>
            <a:r>
              <a:rPr lang="en-US" dirty="0"/>
              <a:t>/watt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882353"/>
              </p:ext>
            </p:extLst>
          </p:nvPr>
        </p:nvGraphicFramePr>
        <p:xfrm>
          <a:off x="457200" y="1306000"/>
          <a:ext cx="8229600" cy="442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927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80" y="1874331"/>
            <a:ext cx="1941898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878" y="4874522"/>
            <a:ext cx="1873631" cy="82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91" y="4327595"/>
            <a:ext cx="2755479" cy="1036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082" y="2080896"/>
            <a:ext cx="3220712" cy="599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743" y="3015385"/>
            <a:ext cx="2866297" cy="782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23364" b="25322"/>
          <a:stretch/>
        </p:blipFill>
        <p:spPr>
          <a:xfrm>
            <a:off x="838625" y="3622312"/>
            <a:ext cx="3073359" cy="788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4846" y="2565174"/>
            <a:ext cx="2114276" cy="1057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4904" y="3964294"/>
            <a:ext cx="3323215" cy="722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5345" y="1118540"/>
            <a:ext cx="4172485" cy="612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1470" y="4687093"/>
            <a:ext cx="2424772" cy="1333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558" y="889400"/>
            <a:ext cx="2923204" cy="734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625" y="5364180"/>
            <a:ext cx="2192404" cy="7594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/>
          <a:srcRect l="26032" t="11062" r="23433" b="9640"/>
          <a:stretch/>
        </p:blipFill>
        <p:spPr>
          <a:xfrm>
            <a:off x="527134" y="1961079"/>
            <a:ext cx="1465126" cy="153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0497" y="5217422"/>
            <a:ext cx="1701209" cy="7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7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Component Low Power modes</a:t>
            </a:r>
          </a:p>
          <a:p>
            <a:pPr lvl="1"/>
            <a:r>
              <a:rPr lang="en-US" dirty="0" smtClean="0"/>
              <a:t>CPU low power states (DVFS)</a:t>
            </a:r>
          </a:p>
          <a:p>
            <a:pPr lvl="1"/>
            <a:r>
              <a:rPr lang="en-US" dirty="0" smtClean="0"/>
              <a:t>Disk spin down</a:t>
            </a:r>
          </a:p>
          <a:p>
            <a:r>
              <a:rPr lang="en-US" dirty="0" smtClean="0"/>
              <a:t>Server low power modes</a:t>
            </a:r>
          </a:p>
          <a:p>
            <a:pPr lvl="1"/>
            <a:r>
              <a:rPr lang="en-US" dirty="0" smtClean="0"/>
              <a:t>Server sleep/hibernate</a:t>
            </a:r>
          </a:p>
          <a:p>
            <a:r>
              <a:rPr lang="en-US" dirty="0" smtClean="0"/>
              <a:t>Cluster-level techniques</a:t>
            </a:r>
          </a:p>
          <a:p>
            <a:pPr lvl="1"/>
            <a:r>
              <a:rPr lang="en-US" dirty="0" smtClean="0"/>
              <a:t>Workload migration (increase server utilization)</a:t>
            </a:r>
          </a:p>
          <a:p>
            <a:pPr lvl="1"/>
            <a:r>
              <a:rPr lang="en-US" dirty="0" smtClean="0"/>
              <a:t>Dynamic right-sizing</a:t>
            </a:r>
          </a:p>
          <a:p>
            <a:pPr lvl="2"/>
            <a:r>
              <a:rPr lang="en-US" dirty="0" smtClean="0"/>
              <a:t>Pack workload to subset of servers, sleep idle servers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1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Uniform Load Balancing</a:t>
            </a:r>
          </a:p>
          <a:p>
            <a:pPr lvl="1"/>
            <a:r>
              <a:rPr lang="en-US" dirty="0" smtClean="0"/>
              <a:t>Minimize response time</a:t>
            </a:r>
            <a:endParaRPr lang="en-US" dirty="0"/>
          </a:p>
        </p:txBody>
      </p:sp>
      <p:pic>
        <p:nvPicPr>
          <p:cNvPr id="5" name="Picture 4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252919"/>
            <a:ext cx="1371600" cy="4526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210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52919"/>
            <a:ext cx="1371600" cy="4526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6666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252919"/>
            <a:ext cx="1371600" cy="45262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36122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252919"/>
            <a:ext cx="1371600" cy="45262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855578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978454" y="3561766"/>
            <a:ext cx="6675120" cy="137157"/>
            <a:chOff x="1978454" y="3561766"/>
            <a:chExt cx="6675120" cy="137157"/>
          </a:xfrm>
        </p:grpSpPr>
        <p:sp>
          <p:nvSpPr>
            <p:cNvPr id="8" name="Rectangle 7"/>
            <p:cNvSpPr/>
            <p:nvPr/>
          </p:nvSpPr>
          <p:spPr>
            <a:xfrm>
              <a:off x="197845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7845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7845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301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7301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7301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6757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6757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36757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56213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56213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56213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978454" y="3424609"/>
            <a:ext cx="6675120" cy="137157"/>
            <a:chOff x="1978454" y="3424609"/>
            <a:chExt cx="6675120" cy="137157"/>
          </a:xfrm>
        </p:grpSpPr>
        <p:sp>
          <p:nvSpPr>
            <p:cNvPr id="11" name="Rectangle 10"/>
            <p:cNvSpPr/>
            <p:nvPr/>
          </p:nvSpPr>
          <p:spPr>
            <a:xfrm>
              <a:off x="197845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7845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845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17301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301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7301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6757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6757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6757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56213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56213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56213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14400" y="2112278"/>
            <a:ext cx="7171958" cy="588278"/>
            <a:chOff x="914400" y="2112278"/>
            <a:chExt cx="7171958" cy="5882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2112278"/>
              <a:ext cx="588278" cy="58827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8960" y="2112278"/>
              <a:ext cx="588278" cy="58827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3520" y="2112278"/>
              <a:ext cx="588278" cy="58827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080" y="2112278"/>
              <a:ext cx="588278" cy="588278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 rot="16200000">
            <a:off x="1966476" y="3356141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6" name="TextBox 85"/>
          <p:cNvSpPr txBox="1"/>
          <p:nvPr/>
        </p:nvSpPr>
        <p:spPr>
          <a:xfrm rot="16200000">
            <a:off x="4162236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7" name="TextBox 86"/>
          <p:cNvSpPr txBox="1"/>
          <p:nvPr/>
        </p:nvSpPr>
        <p:spPr>
          <a:xfrm rot="16200000">
            <a:off x="6356204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8540898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</p:spTree>
    <p:extLst>
      <p:ext uri="{BB962C8B-B14F-4D97-AF65-F5344CB8AC3E}">
        <p14:creationId xmlns:p14="http://schemas.microsoft.com/office/powerpoint/2010/main" val="280668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124E-6 -3.5354E-6 L -3.98124E-6 0.11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22E-6 1.53312E-6 L 0.00017 0.1178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8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Uniform Load Balancing</a:t>
            </a:r>
          </a:p>
          <a:p>
            <a:pPr lvl="1"/>
            <a:r>
              <a:rPr lang="en-US" dirty="0" smtClean="0"/>
              <a:t>Cluster-wide EP tracks server EP</a:t>
            </a:r>
          </a:p>
        </p:txBody>
      </p:sp>
      <p:pic>
        <p:nvPicPr>
          <p:cNvPr id="5" name="Picture 4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252919"/>
            <a:ext cx="1371600" cy="4526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210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52919"/>
            <a:ext cx="1371600" cy="4526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6666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252919"/>
            <a:ext cx="1371600" cy="45262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36122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RedServer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252919"/>
            <a:ext cx="1371600" cy="45262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855578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978454" y="3561766"/>
            <a:ext cx="6675120" cy="137157"/>
            <a:chOff x="1978454" y="3561766"/>
            <a:chExt cx="6675120" cy="137157"/>
          </a:xfrm>
        </p:grpSpPr>
        <p:sp>
          <p:nvSpPr>
            <p:cNvPr id="8" name="Rectangle 7"/>
            <p:cNvSpPr/>
            <p:nvPr/>
          </p:nvSpPr>
          <p:spPr>
            <a:xfrm>
              <a:off x="197845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7845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7845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301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7301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7301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6757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6757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36757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56213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56213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56213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978454" y="3424609"/>
            <a:ext cx="6675120" cy="137157"/>
            <a:chOff x="1978454" y="3424609"/>
            <a:chExt cx="6675120" cy="137157"/>
          </a:xfrm>
        </p:grpSpPr>
        <p:sp>
          <p:nvSpPr>
            <p:cNvPr id="11" name="Rectangle 10"/>
            <p:cNvSpPr/>
            <p:nvPr/>
          </p:nvSpPr>
          <p:spPr>
            <a:xfrm>
              <a:off x="197845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7845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845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17301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301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7301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6757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6757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6757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56213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56213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56213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14400" y="2112278"/>
            <a:ext cx="7171958" cy="588278"/>
            <a:chOff x="914400" y="2112278"/>
            <a:chExt cx="7171958" cy="5882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2112278"/>
              <a:ext cx="588278" cy="58827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8960" y="2112278"/>
              <a:ext cx="588278" cy="58827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3520" y="2112278"/>
              <a:ext cx="588278" cy="58827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080" y="2112278"/>
              <a:ext cx="588278" cy="588278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 rot="16200000">
            <a:off x="1966476" y="3356141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6" name="TextBox 85"/>
          <p:cNvSpPr txBox="1"/>
          <p:nvPr/>
        </p:nvSpPr>
        <p:spPr>
          <a:xfrm rot="16200000">
            <a:off x="4162236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7" name="TextBox 86"/>
          <p:cNvSpPr txBox="1"/>
          <p:nvPr/>
        </p:nvSpPr>
        <p:spPr>
          <a:xfrm rot="16200000">
            <a:off x="6356204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8540898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82" y="4363153"/>
            <a:ext cx="2982747" cy="182880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003581" y="3907565"/>
            <a:ext cx="2982748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Server EP Curve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937760" y="3907565"/>
            <a:ext cx="2982749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Cluster EP Curve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60" y="4363153"/>
            <a:ext cx="2982748" cy="1828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02762" y="5192864"/>
            <a:ext cx="4074982" cy="137160"/>
            <a:chOff x="2234378" y="4846483"/>
            <a:chExt cx="4074982" cy="137160"/>
          </a:xfrm>
        </p:grpSpPr>
        <p:sp>
          <p:nvSpPr>
            <p:cNvPr id="4" name="Oval 3"/>
            <p:cNvSpPr/>
            <p:nvPr/>
          </p:nvSpPr>
          <p:spPr>
            <a:xfrm>
              <a:off x="2234378" y="4846483"/>
              <a:ext cx="137160" cy="137160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172200" y="4846483"/>
              <a:ext cx="137160" cy="137160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842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124E-6 -3.5354E-6 L -3.98124E-6 0.11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66E-6 1.43254E-6 C 0.00556 -0.00856 0.01129 -0.01713 0.0231 -0.02569 C 0.03491 -0.03425 0.06339 -0.0479 0.07138 -0.05161 " pathEditMode="relative" ptsTypes="a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22E-6 1.53312E-6 L 0.00017 0.1178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8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38 -0.05161 C 0.07138 -0.05138 0.10403 -0.06364 0.13686 -0.0754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5" y="-1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86 -0.07544 L 0.07121 -0.05114 " pathEditMode="relative" ptsTypes="AA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19" y="4363153"/>
            <a:ext cx="2977590" cy="18287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82" y="4363153"/>
            <a:ext cx="2982747" cy="1828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02762" y="5192864"/>
            <a:ext cx="137160" cy="13716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602762" y="5192864"/>
            <a:ext cx="137160" cy="13716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602762" y="5192864"/>
            <a:ext cx="137160" cy="13716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/>
          <p:cNvGrpSpPr/>
          <p:nvPr/>
        </p:nvGrpSpPr>
        <p:grpSpPr>
          <a:xfrm>
            <a:off x="5623560" y="2116538"/>
            <a:ext cx="3266744" cy="1136381"/>
            <a:chOff x="5623560" y="2116538"/>
            <a:chExt cx="3266744" cy="1136381"/>
          </a:xfrm>
        </p:grpSpPr>
        <p:sp>
          <p:nvSpPr>
            <p:cNvPr id="109" name="TextBox 108"/>
            <p:cNvSpPr txBox="1"/>
            <p:nvPr/>
          </p:nvSpPr>
          <p:spPr>
            <a:xfrm>
              <a:off x="6560112" y="2116538"/>
              <a:ext cx="2330192" cy="615311"/>
            </a:xfrm>
            <a:prstGeom prst="rect">
              <a:avLst/>
            </a:prstGeom>
            <a:ln>
              <a:solidFill>
                <a:srgbClr val="990000"/>
              </a:solidFill>
            </a:ln>
          </p:spPr>
          <p:txBody>
            <a:bodyPr vert="horz" wrap="none" lIns="91440" tIns="45720" rIns="91440" bIns="45720" rtlCol="0" anchor="ctr">
              <a:normAutofit lnSpcReduction="10000"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u="none" strike="noStrike" kern="120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rPr>
                <a:t>Turn on servers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990000"/>
                  </a:solidFill>
                  <a:latin typeface="Arial"/>
                  <a:ea typeface="+mj-ea"/>
                  <a:cs typeface="Arial"/>
                </a:rPr>
                <a:t>w</a:t>
              </a:r>
              <a:r>
                <a:rPr lang="en-US" dirty="0" smtClean="0">
                  <a:solidFill>
                    <a:srgbClr val="990000"/>
                  </a:solidFill>
                  <a:latin typeface="Arial"/>
                  <a:ea typeface="+mj-ea"/>
                  <a:cs typeface="Arial"/>
                </a:rPr>
                <a:t>hen capacity needed</a:t>
              </a:r>
              <a:endPara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endParaRPr>
            </a:p>
          </p:txBody>
        </p:sp>
        <p:cxnSp>
          <p:nvCxnSpPr>
            <p:cNvPr id="110" name="Straight Arrow Connector 109"/>
            <p:cNvCxnSpPr>
              <a:stCxn id="42" idx="0"/>
              <a:endCxn id="109" idx="2"/>
            </p:cNvCxnSpPr>
            <p:nvPr/>
          </p:nvCxnSpPr>
          <p:spPr>
            <a:xfrm flipV="1">
              <a:off x="5623560" y="2731849"/>
              <a:ext cx="2101648" cy="521070"/>
            </a:xfrm>
            <a:prstGeom prst="straightConnector1">
              <a:avLst/>
            </a:prstGeom>
            <a:ln>
              <a:solidFill>
                <a:srgbClr val="99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When server EP is poor, we need to mask the poor EP with Dynamic Capacity Management</a:t>
            </a:r>
          </a:p>
          <a:p>
            <a:pPr lvl="1"/>
            <a:r>
              <a:rPr lang="en-US" sz="2400" dirty="0" smtClean="0"/>
              <a:t>Uses </a:t>
            </a:r>
            <a:r>
              <a:rPr lang="en-US" sz="2400" i="1" dirty="0" smtClean="0"/>
              <a:t>Packing</a:t>
            </a:r>
            <a:r>
              <a:rPr lang="en-US" sz="2400" dirty="0" smtClean="0"/>
              <a:t> algorithms, to minimize active server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 smtClean="0"/>
          </a:p>
        </p:txBody>
      </p:sp>
      <p:pic>
        <p:nvPicPr>
          <p:cNvPr id="5" name="Picture 4" descr="RedServer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252919"/>
            <a:ext cx="1371600" cy="4526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210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edServer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52919"/>
            <a:ext cx="1371600" cy="4526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6666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RedServer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252919"/>
            <a:ext cx="1371600" cy="45262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36122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RedServer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252919"/>
            <a:ext cx="1371600" cy="45262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8555784" y="3237318"/>
            <a:ext cx="103937" cy="466343"/>
          </a:xfrm>
          <a:prstGeom prst="rect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78454" y="3424609"/>
            <a:ext cx="2286000" cy="274314"/>
            <a:chOff x="1978454" y="3424609"/>
            <a:chExt cx="2286000" cy="274314"/>
          </a:xfrm>
        </p:grpSpPr>
        <p:sp>
          <p:nvSpPr>
            <p:cNvPr id="8" name="Rectangle 7"/>
            <p:cNvSpPr/>
            <p:nvPr/>
          </p:nvSpPr>
          <p:spPr>
            <a:xfrm>
              <a:off x="197845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7845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7845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301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7301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7301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845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7845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845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17301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301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7301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67574" y="3561766"/>
            <a:ext cx="91440" cy="137157"/>
            <a:chOff x="6367574" y="3561766"/>
            <a:chExt cx="91440" cy="137157"/>
          </a:xfrm>
        </p:grpSpPr>
        <p:sp>
          <p:nvSpPr>
            <p:cNvPr id="44" name="Rectangle 43"/>
            <p:cNvSpPr/>
            <p:nvPr/>
          </p:nvSpPr>
          <p:spPr>
            <a:xfrm>
              <a:off x="6367574" y="365320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67574" y="3607485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367574" y="3561766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67574" y="3424609"/>
            <a:ext cx="91440" cy="137157"/>
            <a:chOff x="6367574" y="3424609"/>
            <a:chExt cx="91440" cy="137157"/>
          </a:xfrm>
        </p:grpSpPr>
        <p:sp>
          <p:nvSpPr>
            <p:cNvPr id="47" name="Rectangle 46"/>
            <p:cNvSpPr/>
            <p:nvPr/>
          </p:nvSpPr>
          <p:spPr>
            <a:xfrm>
              <a:off x="6367574" y="3516047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67574" y="3470328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67574" y="3424609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TextBox 83"/>
          <p:cNvSpPr txBox="1"/>
          <p:nvPr/>
        </p:nvSpPr>
        <p:spPr>
          <a:xfrm rot="16200000">
            <a:off x="1966476" y="3356141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6" name="TextBox 85"/>
          <p:cNvSpPr txBox="1"/>
          <p:nvPr/>
        </p:nvSpPr>
        <p:spPr>
          <a:xfrm rot="16200000">
            <a:off x="4162236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7" name="TextBox 86"/>
          <p:cNvSpPr txBox="1"/>
          <p:nvPr/>
        </p:nvSpPr>
        <p:spPr>
          <a:xfrm rot="16200000">
            <a:off x="6356204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8540898" y="3356142"/>
            <a:ext cx="468229" cy="2305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Util.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003581" y="3907565"/>
            <a:ext cx="2982748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Server EP Curve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937760" y="3907565"/>
            <a:ext cx="2982749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Cluster EP Curve</a:t>
            </a:r>
          </a:p>
        </p:txBody>
      </p:sp>
      <p:sp>
        <p:nvSpPr>
          <p:cNvPr id="72" name="Oval 71"/>
          <p:cNvSpPr/>
          <p:nvPr/>
        </p:nvSpPr>
        <p:spPr>
          <a:xfrm>
            <a:off x="5530391" y="5627067"/>
            <a:ext cx="137160" cy="13716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978454" y="3287044"/>
            <a:ext cx="2286000" cy="137157"/>
            <a:chOff x="1978454" y="3287044"/>
            <a:chExt cx="2286000" cy="137157"/>
          </a:xfrm>
        </p:grpSpPr>
        <p:sp>
          <p:nvSpPr>
            <p:cNvPr id="73" name="Rectangle 72"/>
            <p:cNvSpPr/>
            <p:nvPr/>
          </p:nvSpPr>
          <p:spPr>
            <a:xfrm>
              <a:off x="4173014" y="3378482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173014" y="3332763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73014" y="328704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978454" y="3378482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978454" y="3332763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978454" y="3287044"/>
              <a:ext cx="91440" cy="45719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914400" y="2112278"/>
            <a:ext cx="3200400" cy="588278"/>
            <a:chOff x="914400" y="2112278"/>
            <a:chExt cx="3200400" cy="588278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" y="2112278"/>
              <a:ext cx="588278" cy="588278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8960" y="2112278"/>
              <a:ext cx="588278" cy="588278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962" y="2112278"/>
              <a:ext cx="588278" cy="588278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6522" y="2112278"/>
              <a:ext cx="588278" cy="588278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914400" y="2112278"/>
            <a:ext cx="5394960" cy="588278"/>
            <a:chOff x="914400" y="2112278"/>
            <a:chExt cx="5394960" cy="588278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" y="2112278"/>
              <a:ext cx="588278" cy="588278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8960" y="2112278"/>
              <a:ext cx="588278" cy="58827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3520" y="2112278"/>
              <a:ext cx="588278" cy="588278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1082" y="2112278"/>
              <a:ext cx="588278" cy="58827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23560" y="2116538"/>
            <a:ext cx="2882254" cy="1136381"/>
            <a:chOff x="5623560" y="2116538"/>
            <a:chExt cx="2882254" cy="1136381"/>
          </a:xfrm>
        </p:grpSpPr>
        <p:sp>
          <p:nvSpPr>
            <p:cNvPr id="106" name="TextBox 105"/>
            <p:cNvSpPr txBox="1"/>
            <p:nvPr/>
          </p:nvSpPr>
          <p:spPr>
            <a:xfrm>
              <a:off x="6562006" y="2116538"/>
              <a:ext cx="1943808" cy="615311"/>
            </a:xfrm>
            <a:prstGeom prst="rect">
              <a:avLst/>
            </a:prstGeom>
            <a:ln>
              <a:solidFill>
                <a:srgbClr val="990000"/>
              </a:solidFill>
            </a:ln>
          </p:spPr>
          <p:txBody>
            <a:bodyPr vert="horz" wrap="none" lIns="91440" tIns="45720" rIns="91440" bIns="45720" rtlCol="0" anchor="ctr">
              <a:normAutofit lnSpcReduction="10000"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u="none" strike="noStrike" kern="120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rPr>
                <a:t>Turn off server 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990000"/>
                  </a:solidFill>
                  <a:latin typeface="Arial"/>
                  <a:ea typeface="+mj-ea"/>
                  <a:cs typeface="Arial"/>
                </a:rPr>
                <a:t>w</a:t>
              </a:r>
              <a:r>
                <a:rPr lang="en-US" dirty="0" smtClean="0">
                  <a:solidFill>
                    <a:srgbClr val="990000"/>
                  </a:solidFill>
                  <a:latin typeface="Arial"/>
                  <a:ea typeface="+mj-ea"/>
                  <a:cs typeface="Arial"/>
                </a:rPr>
                <a:t>hen not needed</a:t>
              </a:r>
              <a:endPara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endParaRPr>
            </a:p>
          </p:txBody>
        </p:sp>
        <p:cxnSp>
          <p:nvCxnSpPr>
            <p:cNvPr id="107" name="Straight Arrow Connector 106"/>
            <p:cNvCxnSpPr>
              <a:stCxn id="42" idx="0"/>
              <a:endCxn id="106" idx="2"/>
            </p:cNvCxnSpPr>
            <p:nvPr/>
          </p:nvCxnSpPr>
          <p:spPr>
            <a:xfrm flipV="1">
              <a:off x="5623560" y="2731849"/>
              <a:ext cx="1910350" cy="521070"/>
            </a:xfrm>
            <a:prstGeom prst="straightConnector1">
              <a:avLst/>
            </a:prstGeom>
            <a:ln>
              <a:solidFill>
                <a:srgbClr val="99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54" idx="0"/>
              <a:endCxn id="106" idx="2"/>
            </p:cNvCxnSpPr>
            <p:nvPr/>
          </p:nvCxnSpPr>
          <p:spPr>
            <a:xfrm flipH="1" flipV="1">
              <a:off x="7533910" y="2731849"/>
              <a:ext cx="284210" cy="521070"/>
            </a:xfrm>
            <a:prstGeom prst="straightConnector1">
              <a:avLst/>
            </a:prstGeom>
            <a:ln>
              <a:solidFill>
                <a:srgbClr val="99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Oval 80"/>
          <p:cNvSpPr/>
          <p:nvPr/>
        </p:nvSpPr>
        <p:spPr>
          <a:xfrm>
            <a:off x="2402366" y="4247535"/>
            <a:ext cx="1583963" cy="781701"/>
          </a:xfrm>
          <a:prstGeom prst="ellipse">
            <a:avLst/>
          </a:prstGeom>
          <a:noFill/>
          <a:ln>
            <a:solidFill>
              <a:srgbClr val="99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>
            <a:stCxn id="81" idx="5"/>
          </p:cNvCxnSpPr>
          <p:nvPr/>
        </p:nvCxnSpPr>
        <p:spPr>
          <a:xfrm>
            <a:off x="3754363" y="4914759"/>
            <a:ext cx="231966" cy="380491"/>
          </a:xfrm>
          <a:prstGeom prst="straightConnector1">
            <a:avLst/>
          </a:prstGeom>
          <a:ln>
            <a:solidFill>
              <a:srgbClr val="99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982084" y="5241594"/>
            <a:ext cx="1943808" cy="615311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Active servers</a:t>
            </a:r>
            <a:r>
              <a:rPr kumimoji="0" lang="en-US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run</a:t>
            </a:r>
            <a:br>
              <a:rPr kumimoji="0" lang="en-US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 higher utilization</a:t>
            </a:r>
            <a:endParaRPr kumimoji="0" lang="en-US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40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38E-6 -3.5354E-6 L -3.3038E-6 0.1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0.00174 -0.00857 0.00364 -0.01713 0.02604 -0.03033 C 0.04844 -0.04352 0.09149 -0.06158 0.13472 -0.07963 " pathEditMode="relative" ptsTypes="aaA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379E-6 0.00023 L -4.24379E-6 0.07938 " pathEditMode="relative" ptsTypes="AA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915 " pathEditMode="relative" ptsTypes="AA">
                                      <p:cBhvr>
                                        <p:cTn id="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01232 -0.01319 0.02465 -0.02592 0.03645 -0.03864 C 0.04825 -0.05137 0.05971 -0.06433 0.07116 -0.07683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" y="-38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0775E-6 -3.5354E-6 L -2.20775E-6 0.10273 " pathEditMode="relative" ptsTypes="AA">
                                      <p:cBhvr>
                                        <p:cTn id="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31E-6 0.07938 L -0.00017 -6.66512E-7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2.22222E-6 C 0.00174 -0.00857 0.00364 -0.01713 0.02604 -0.03033 C 0.04844 -0.04352 0.09149 -0.06158 0.13472 -0.07963 " pathEditMode="relative" ptsTypes="aaA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72 -0.07963 L 0.21198 -0.11065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15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17 -0.07683 C 0.08332 -0.08748 0.09547 -0.09789 0.10675 -0.10622 C 0.11804 -0.11455 0.12828 -0.1208 0.13852 -0.12705 " pathEditMode="relative" ptsTypes="aaA">
                                      <p:cBhvr>
                                        <p:cTn id="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75 -0.07961 L 0.06755 -0.0504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" y="145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02 -0.11062 L 0.13457 -0.079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51 -0.12705 C 0.12931 -0.12034 0.12011 -0.1134 0.10935 -0.1053 C 0.09859 -0.0972 0.08609 -0.08748 0.07377 -0.07776 " pathEditMode="relative" rAng="0" ptsTypes="aaA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6" y="24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5" grpId="3" animBg="1"/>
      <p:bldP spid="72" grpId="0" animBg="1"/>
      <p:bldP spid="72" grpId="1" animBg="1"/>
      <p:bldP spid="72" grpId="2" animBg="1"/>
      <p:bldP spid="81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Packing techniques highly effective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Uniform Cluster-wide EP tracks Server EP</a:t>
            </a:r>
          </a:p>
          <a:p>
            <a:r>
              <a:rPr lang="en-US" dirty="0" smtClean="0"/>
              <a:t>When server EP is poor, packing improves Cluster-EP</a:t>
            </a:r>
          </a:p>
          <a:p>
            <a:pPr lvl="1"/>
            <a:r>
              <a:rPr lang="en-US" dirty="0" smtClean="0"/>
              <a:t>Turning off idle servers, higher util. </a:t>
            </a:r>
            <a:r>
              <a:rPr lang="en-US" dirty="0"/>
              <a:t>for active </a:t>
            </a:r>
            <a:r>
              <a:rPr lang="en-US" dirty="0" smtClean="0"/>
              <a:t>servers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Uniform-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4" y="2633730"/>
            <a:ext cx="4145279" cy="310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097" y="2516383"/>
            <a:ext cx="3213255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Uniform</a:t>
            </a:r>
          </a:p>
        </p:txBody>
      </p:sp>
      <p:pic>
        <p:nvPicPr>
          <p:cNvPr id="7" name="Picture 6" descr="Autoscale-L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13" y="2633730"/>
            <a:ext cx="4145280" cy="3108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4982" y="2516383"/>
            <a:ext cx="3213255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Packing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2098" y="5637014"/>
            <a:ext cx="7576140" cy="4555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LowEP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(0.24)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097" y="2971972"/>
            <a:ext cx="3213254" cy="105491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rgbClr val="990000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990000"/>
                </a:solidFill>
                <a:ea typeface="+mj-ea"/>
                <a:cs typeface="Arial"/>
              </a:rPr>
              <a:t>Cluster EP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990000"/>
                </a:solidFill>
                <a:ea typeface="+mj-ea"/>
                <a:cs typeface="Arial"/>
              </a:rPr>
              <a:t>= 0.24</a:t>
            </a:r>
            <a:endParaRPr lang="en-US" sz="2800" dirty="0">
              <a:solidFill>
                <a:srgbClr val="990000"/>
              </a:solidFill>
              <a:ea typeface="+mj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4982" y="2971972"/>
            <a:ext cx="3213254" cy="105491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rgbClr val="990000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990000"/>
                </a:solidFill>
                <a:ea typeface="+mj-ea"/>
                <a:cs typeface="Arial"/>
              </a:rPr>
              <a:t>Cluster EP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990000"/>
                </a:solidFill>
                <a:ea typeface="+mj-ea"/>
                <a:cs typeface="Arial"/>
              </a:rPr>
              <a:t>= 0.69</a:t>
            </a:r>
            <a:endParaRPr lang="en-US" sz="2800" dirty="0">
              <a:solidFill>
                <a:srgbClr val="990000"/>
              </a:solidFill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56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Efficiency of a WSC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  <a:p>
            <a:pPr lvl="1"/>
            <a:r>
              <a:rPr lang="en-US" dirty="0"/>
              <a:t>Latency is important metric because it is seen by users</a:t>
            </a:r>
          </a:p>
          <a:p>
            <a:pPr lvl="1"/>
            <a:r>
              <a:rPr lang="en-US" dirty="0"/>
              <a:t>Bing study:  users will use search less as response time increases</a:t>
            </a:r>
          </a:p>
          <a:p>
            <a:pPr lvl="1"/>
            <a:r>
              <a:rPr lang="en-US" dirty="0" smtClean="0"/>
              <a:t>Service </a:t>
            </a:r>
            <a:r>
              <a:rPr lang="en-US" dirty="0"/>
              <a:t>Level Objectives (SLOs)/Service Level Agreements (SLAs)</a:t>
            </a:r>
          </a:p>
          <a:p>
            <a:pPr lvl="2"/>
            <a:r>
              <a:rPr lang="en-US" dirty="0"/>
              <a:t>E.g. 99% of requests be below 100 </a:t>
            </a:r>
            <a:r>
              <a:rPr lang="en-US" dirty="0" err="1"/>
              <a:t>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Efficiency of a WSC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Utilization Effectiveness (PEU)</a:t>
            </a:r>
          </a:p>
          <a:p>
            <a:pPr lvl="1"/>
            <a:r>
              <a:rPr lang="en-US" dirty="0"/>
              <a:t>= Total facility power / IT equipment power</a:t>
            </a:r>
          </a:p>
          <a:p>
            <a:pPr lvl="1"/>
            <a:r>
              <a:rPr lang="en-US" dirty="0"/>
              <a:t>Median PUE on 2006 study was 1.69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851151"/>
            <a:ext cx="1641475" cy="27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690813" y="2949576"/>
            <a:ext cx="1458912" cy="25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 b="1">
                <a:latin typeface="Arial" charset="0"/>
              </a:rPr>
              <a:t>Power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Switchgear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UPS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Battery Backup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etc.</a:t>
            </a:r>
            <a:endParaRPr lang="en-US"/>
          </a:p>
          <a:p>
            <a:pPr>
              <a:lnSpc>
                <a:spcPct val="95000"/>
              </a:lnSpc>
            </a:pPr>
            <a:endParaRPr lang="en-US" sz="160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="1">
                <a:latin typeface="Arial" charset="0"/>
              </a:rPr>
              <a:t>Cooling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Chillers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CRACs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etc.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2851151"/>
            <a:ext cx="1611313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894388" y="2949576"/>
            <a:ext cx="1423987" cy="117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 b="1">
                <a:latin typeface="Arial" charset="0"/>
              </a:rPr>
              <a:t>IT Equipment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Servers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Storage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Telco</a:t>
            </a:r>
            <a:endParaRPr lang="en-US"/>
          </a:p>
          <a:p>
            <a:pPr lvl="1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1600">
                <a:latin typeface="Arial" charset="0"/>
              </a:rPr>
              <a:t>etc.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05263"/>
            <a:ext cx="115411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625600" y="3267076"/>
            <a:ext cx="736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Total</a:t>
            </a:r>
            <a:endParaRPr lang="en-US"/>
          </a:p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Facility</a:t>
            </a:r>
            <a:endParaRPr lang="en-US"/>
          </a:p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Power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278313" y="3573463"/>
            <a:ext cx="1519237" cy="19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1300">
                <a:latin typeface="Arial" charset="0"/>
              </a:rPr>
              <a:t>IT Equipment Power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278313" y="4121179"/>
            <a:ext cx="12874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9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PUE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1317" b="-2131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/about/datacenters/efficiency/internal/</a:t>
            </a:r>
          </a:p>
        </p:txBody>
      </p:sp>
    </p:spTree>
    <p:extLst>
      <p:ext uri="{BB962C8B-B14F-4D97-AF65-F5344CB8AC3E}">
        <p14:creationId xmlns:p14="http://schemas.microsoft.com/office/powerpoint/2010/main" val="163660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PUE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7034" b="-1703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/about/datacenters/efficiency/internal/</a:t>
            </a:r>
          </a:p>
        </p:txBody>
      </p:sp>
    </p:spTree>
    <p:extLst>
      <p:ext uri="{BB962C8B-B14F-4D97-AF65-F5344CB8AC3E}">
        <p14:creationId xmlns:p14="http://schemas.microsoft.com/office/powerpoint/2010/main" val="220333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z="3000" dirty="0" smtClean="0"/>
              <a:t>Datacenters are the heart and soul of the cloud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04" b="1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306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2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and Costs of WSC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Location of WSC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Proximity to Internet backbones,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electricity </a:t>
            </a:r>
            <a:r>
              <a:rPr lang="en-US" dirty="0"/>
              <a:t>cost,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property </a:t>
            </a:r>
            <a:r>
              <a:rPr lang="en-US" dirty="0"/>
              <a:t>tax rates,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low </a:t>
            </a:r>
            <a:r>
              <a:rPr lang="en-US" dirty="0"/>
              <a:t>risk from earthquakes, floods, and hurricanes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and Costs of WSC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Power Distribution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13" y="1655124"/>
            <a:ext cx="7175062" cy="43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and Costs of WSC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Cooling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Air conditioning used to cool server room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64 F – 71 F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Keep temperature higher (closer to 71 F)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Cooling towers can also be used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Minimum temperature is “wet bulb temperature”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30" y="3110730"/>
            <a:ext cx="5302063" cy="31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0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and Costs of WSC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Cooling system also uses water (evaporation and spills)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E.g. 70,000 to 200,000 gallons  per day for an 8 MW facility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Power cost breakdown: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Chillers:  30-50% of the power used by the IT equipment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Air conditioning:  10-20% of the IT power, mostly due to fans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How man servers can a WSC support?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Each server: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“Nameplate power rating” gives maximum power consumption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To get actual, measure power under actual workloads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Oversubscribe cumulative server power by 40%, but monitor power closely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4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Uninterruptible Power Supply</a:t>
            </a:r>
          </a:p>
          <a:p>
            <a:r>
              <a:rPr lang="en-US" dirty="0" smtClean="0"/>
              <a:t>Batteries or flywheel</a:t>
            </a:r>
          </a:p>
          <a:p>
            <a:r>
              <a:rPr lang="en-US" dirty="0" smtClean="0"/>
              <a:t>AC-DC-AC conversion</a:t>
            </a:r>
          </a:p>
          <a:p>
            <a:r>
              <a:rPr lang="en-US" dirty="0" smtClean="0"/>
              <a:t>Conditions the power feed</a:t>
            </a:r>
          </a:p>
          <a:p>
            <a:pPr lvl="1"/>
            <a:r>
              <a:rPr lang="en-US" dirty="0" smtClean="0"/>
              <a:t>Removes spikes or sags</a:t>
            </a:r>
          </a:p>
          <a:p>
            <a:pPr lvl="1"/>
            <a:r>
              <a:rPr lang="en-US" dirty="0" smtClean="0"/>
              <a:t>Removes harmonic distortions</a:t>
            </a:r>
          </a:p>
          <a:p>
            <a:r>
              <a:rPr lang="en-US" dirty="0" smtClean="0"/>
              <a:t>Housed in a separate UPS room</a:t>
            </a:r>
          </a:p>
          <a:p>
            <a:r>
              <a:rPr lang="en-US" dirty="0" smtClean="0"/>
              <a:t>Sizes range from hundreds of kW to 2MW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Distribution Units</a:t>
            </a:r>
          </a:p>
          <a:p>
            <a:r>
              <a:rPr lang="en-US" dirty="0" smtClean="0"/>
              <a:t>Breaker panels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nput 200-480V</a:t>
            </a:r>
          </a:p>
          <a:p>
            <a:pPr lvl="1"/>
            <a:r>
              <a:rPr lang="en-US" dirty="0" smtClean="0"/>
              <a:t>Output  many 110V or 220V</a:t>
            </a:r>
          </a:p>
          <a:p>
            <a:pPr lvl="1"/>
            <a:r>
              <a:rPr lang="en-US" dirty="0" smtClean="0"/>
              <a:t>75-225kW in 20-30A circuits (max 6 kW)</a:t>
            </a:r>
          </a:p>
          <a:p>
            <a:r>
              <a:rPr lang="en-US" dirty="0" smtClean="0"/>
              <a:t>Redundancy from two independent power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5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generators or UPSs </a:t>
            </a:r>
          </a:p>
          <a:p>
            <a:pPr lvl="1"/>
            <a:r>
              <a:rPr lang="en-US" dirty="0" smtClean="0"/>
              <a:t>Feed a shared bus</a:t>
            </a:r>
          </a:p>
          <a:p>
            <a:r>
              <a:rPr lang="en-US" dirty="0" smtClean="0"/>
              <a:t>N+1 (one failure)</a:t>
            </a:r>
          </a:p>
          <a:p>
            <a:r>
              <a:rPr lang="en-US" dirty="0" smtClean="0"/>
              <a:t>N+2 (one maintenance, one failure)</a:t>
            </a:r>
          </a:p>
          <a:p>
            <a:r>
              <a:rPr lang="en-US" dirty="0" smtClean="0"/>
              <a:t>2N (redundant pairs)</a:t>
            </a:r>
          </a:p>
        </p:txBody>
      </p:sp>
    </p:spTree>
    <p:extLst>
      <p:ext uri="{BB962C8B-B14F-4D97-AF65-F5344CB8AC3E}">
        <p14:creationId xmlns:p14="http://schemas.microsoft.com/office/powerpoint/2010/main" val="39137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8300295" cy="3352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501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12-14 C coolant</a:t>
            </a:r>
          </a:p>
          <a:p>
            <a:r>
              <a:rPr lang="en-US" dirty="0" smtClean="0"/>
              <a:t>16-20 C air at CRAC (Computer Room AC)</a:t>
            </a:r>
          </a:p>
          <a:p>
            <a:r>
              <a:rPr lang="en-US" dirty="0" smtClean="0"/>
              <a:t>18-22 C at server intake</a:t>
            </a:r>
          </a:p>
          <a:p>
            <a:r>
              <a:rPr lang="en-US" dirty="0" smtClean="0"/>
              <a:t>Then back to chiller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0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computing is growing rapidly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439883"/>
              </p:ext>
            </p:extLst>
          </p:nvPr>
        </p:nvGraphicFramePr>
        <p:xfrm>
          <a:off x="457200" y="906463"/>
          <a:ext cx="8229600" cy="534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17544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2008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1634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2014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0745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44248" y="6607064"/>
            <a:ext cx="30997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Source: Forrester Research, Inc. “Sizing the Cloud”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687" y="4858399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$5.8B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1818" y="3236789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$78B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6262" y="1496485"/>
            <a:ext cx="1424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$159B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95795" y="3251406"/>
            <a:ext cx="2659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Market Size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524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9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“Free Cooling”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Pre-cool coolant before chiller</a:t>
            </a:r>
          </a:p>
          <a:p>
            <a:r>
              <a:rPr lang="en-US" dirty="0" smtClean="0"/>
              <a:t>Water-based cooling towers use evaporation</a:t>
            </a:r>
          </a:p>
          <a:p>
            <a:pPr lvl="1"/>
            <a:r>
              <a:rPr lang="en-US" dirty="0" smtClean="0"/>
              <a:t>Works in moderate climate – freezes if too cold</a:t>
            </a:r>
          </a:p>
          <a:p>
            <a:r>
              <a:rPr lang="en-US" dirty="0" smtClean="0"/>
              <a:t>Glycol-based radiator outside the building</a:t>
            </a:r>
          </a:p>
          <a:p>
            <a:pPr lvl="1"/>
            <a:r>
              <a:rPr lang="en-US" dirty="0" smtClean="0"/>
              <a:t>Works in cold climates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9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is Critical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Datacenter would fail in minutes without cooling</a:t>
            </a:r>
          </a:p>
          <a:p>
            <a:pPr lvl="1"/>
            <a:r>
              <a:rPr lang="en-US" dirty="0" smtClean="0"/>
              <a:t>Cooling backed up by generators and UPSs</a:t>
            </a:r>
          </a:p>
          <a:p>
            <a:r>
              <a:rPr lang="en-US" dirty="0" smtClean="0"/>
              <a:t>Adds &gt; 40% critical electrical load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4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cost of ownership</a:t>
            </a:r>
            <a:br>
              <a:rPr lang="en-US" dirty="0" smtClean="0"/>
            </a:br>
            <a:r>
              <a:rPr lang="en-US" dirty="0" smtClean="0"/>
              <a:t>(TCO)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7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a WSC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Capital expenditures (CAPEX)</a:t>
            </a:r>
          </a:p>
          <a:p>
            <a:pPr lvl="1"/>
            <a:r>
              <a:rPr lang="en-US" dirty="0"/>
              <a:t>Cost to build a WSC</a:t>
            </a:r>
          </a:p>
          <a:p>
            <a:pPr lvl="2"/>
            <a:r>
              <a:rPr lang="en-US" dirty="0" smtClean="0"/>
              <a:t>Server and Infrastructure </a:t>
            </a:r>
          </a:p>
          <a:p>
            <a:pPr lvl="2"/>
            <a:endParaRPr lang="en-US" dirty="0"/>
          </a:p>
          <a:p>
            <a:r>
              <a:rPr lang="en-US" dirty="0"/>
              <a:t>Operational expenditures (OPEX)</a:t>
            </a:r>
          </a:p>
          <a:p>
            <a:pPr lvl="1"/>
            <a:r>
              <a:rPr lang="en-US" dirty="0"/>
              <a:t>Cost to operate a </a:t>
            </a:r>
            <a:r>
              <a:rPr lang="en-US" dirty="0" smtClean="0"/>
              <a:t>WSC</a:t>
            </a:r>
          </a:p>
          <a:p>
            <a:pPr lvl="2"/>
            <a:r>
              <a:rPr lang="en-US" dirty="0" smtClean="0"/>
              <a:t>Power, </a:t>
            </a:r>
            <a:r>
              <a:rPr lang="en-US" dirty="0" err="1" smtClean="0"/>
              <a:t>Maintainence</a:t>
            </a:r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sz="3200" dirty="0">
                <a:latin typeface="Arial" pitchFamily="34" charset="0"/>
                <a:ea typeface="MS Mincho" pitchFamily="49" charset="-128"/>
                <a:cs typeface="Verdana" pitchFamily="34" charset="0"/>
              </a:rPr>
              <a:t>TCO =	datacenter depreciation + </a:t>
            </a:r>
            <a:r>
              <a:rPr lang="en-US" sz="3200" dirty="0" smtClean="0">
                <a:latin typeface="Arial" pitchFamily="34" charset="0"/>
                <a:ea typeface="MS Mincho" pitchFamily="49" charset="-128"/>
                <a:cs typeface="Verdana" pitchFamily="34" charset="0"/>
              </a:rPr>
              <a:t>				datacenter </a:t>
            </a:r>
            <a:r>
              <a:rPr lang="en-US" sz="3200" dirty="0" err="1">
                <a:latin typeface="Arial" pitchFamily="34" charset="0"/>
                <a:ea typeface="MS Mincho" pitchFamily="49" charset="-128"/>
                <a:cs typeface="Verdana" pitchFamily="34" charset="0"/>
              </a:rPr>
              <a:t>opex</a:t>
            </a:r>
            <a:r>
              <a:rPr lang="en-US" sz="3200" dirty="0">
                <a:latin typeface="Arial" pitchFamily="34" charset="0"/>
                <a:ea typeface="MS Mincho" pitchFamily="49" charset="-128"/>
                <a:cs typeface="Verdana" pitchFamily="34" charset="0"/>
              </a:rPr>
              <a:t> +</a:t>
            </a:r>
            <a:br>
              <a:rPr lang="en-US" sz="3200" dirty="0">
                <a:latin typeface="Arial" pitchFamily="34" charset="0"/>
                <a:ea typeface="MS Mincho" pitchFamily="49" charset="-128"/>
                <a:cs typeface="Verdana" pitchFamily="34" charset="0"/>
              </a:rPr>
            </a:br>
            <a:r>
              <a:rPr lang="en-US" sz="3200" dirty="0">
                <a:latin typeface="Arial" pitchFamily="34" charset="0"/>
                <a:ea typeface="MS Mincho" pitchFamily="49" charset="-128"/>
                <a:cs typeface="Verdana" pitchFamily="34" charset="0"/>
              </a:rPr>
              <a:t>		server depreciation + </a:t>
            </a:r>
            <a:br>
              <a:rPr lang="en-US" sz="3200" dirty="0">
                <a:latin typeface="Arial" pitchFamily="34" charset="0"/>
                <a:ea typeface="MS Mincho" pitchFamily="49" charset="-128"/>
                <a:cs typeface="Verdana" pitchFamily="34" charset="0"/>
              </a:rPr>
            </a:br>
            <a:r>
              <a:rPr lang="en-US" sz="3200" dirty="0" smtClean="0">
                <a:latin typeface="Arial" pitchFamily="34" charset="0"/>
                <a:ea typeface="MS Mincho" pitchFamily="49" charset="-128"/>
                <a:cs typeface="Verdana" pitchFamily="34" charset="0"/>
              </a:rPr>
              <a:t>		server </a:t>
            </a:r>
            <a:r>
              <a:rPr lang="en-US" sz="3200" dirty="0" err="1">
                <a:latin typeface="Arial" pitchFamily="34" charset="0"/>
                <a:ea typeface="MS Mincho" pitchFamily="49" charset="-128"/>
                <a:cs typeface="Verdana" pitchFamily="34" charset="0"/>
              </a:rPr>
              <a:t>opex</a:t>
            </a:r>
            <a:endParaRPr lang="en-US" sz="6000" dirty="0">
              <a:latin typeface="Arial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45632" y="6400800"/>
            <a:ext cx="2941168" cy="304800"/>
          </a:xfrm>
        </p:spPr>
        <p:txBody>
          <a:bodyPr/>
          <a:lstStyle/>
          <a:p>
            <a:r>
              <a:rPr lang="en-US" dirty="0"/>
              <a:t>Source: Fred </a:t>
            </a:r>
            <a:r>
              <a:rPr lang="en-US" dirty="0" smtClean="0"/>
              <a:t>Chong, </a:t>
            </a:r>
            <a:r>
              <a:rPr lang="en-US" dirty="0"/>
              <a:t>290N </a:t>
            </a:r>
            <a:r>
              <a:rPr lang="en-US" dirty="0" smtClean="0"/>
              <a:t>Green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6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Dell 2950 III </a:t>
            </a:r>
            <a:r>
              <a:rPr lang="en-US" dirty="0" err="1" smtClean="0"/>
              <a:t>EnergySmart</a:t>
            </a:r>
            <a:endParaRPr lang="en-US" dirty="0" smtClean="0"/>
          </a:p>
          <a:p>
            <a:pPr lvl="1"/>
            <a:r>
              <a:rPr lang="en-US" dirty="0" smtClean="0"/>
              <a:t>16GB of RAM and 4 disks</a:t>
            </a:r>
          </a:p>
          <a:p>
            <a:pPr lvl="1"/>
            <a:r>
              <a:rPr lang="en-US" dirty="0" smtClean="0"/>
              <a:t>300 Watts </a:t>
            </a:r>
          </a:p>
          <a:p>
            <a:pPr lvl="1"/>
            <a:r>
              <a:rPr lang="en-US" dirty="0" smtClean="0"/>
              <a:t>$6K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4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The cost of electricity is the 2006 average US industrial rate ay 6.2 cents/kWh.</a:t>
            </a:r>
          </a:p>
          <a:p>
            <a:pPr lvl="0"/>
            <a:r>
              <a:rPr lang="en-US" dirty="0" smtClean="0"/>
              <a:t>The interest rate a business must pay on their loans is 12%.</a:t>
            </a:r>
          </a:p>
          <a:p>
            <a:pPr lvl="0"/>
            <a:r>
              <a:rPr lang="en-US" dirty="0" smtClean="0"/>
              <a:t>The cost of datacenter construction is $15/W amortized over 12 years.</a:t>
            </a:r>
          </a:p>
          <a:p>
            <a:pPr lvl="0"/>
            <a:r>
              <a:rPr lang="en-US" dirty="0" smtClean="0"/>
              <a:t>Datacenter </a:t>
            </a:r>
            <a:r>
              <a:rPr lang="en-US" dirty="0" err="1" smtClean="0"/>
              <a:t>opex</a:t>
            </a:r>
            <a:r>
              <a:rPr lang="en-US" dirty="0" smtClean="0"/>
              <a:t> is $0.03/W/month.</a:t>
            </a:r>
          </a:p>
          <a:p>
            <a:pPr lvl="0"/>
            <a:r>
              <a:rPr lang="en-US" dirty="0" smtClean="0"/>
              <a:t>The datacenter has a PUE of 2.0.</a:t>
            </a:r>
          </a:p>
          <a:p>
            <a:pPr lvl="0"/>
            <a:r>
              <a:rPr lang="en-US" dirty="0" smtClean="0"/>
              <a:t>Server lifetime is 4 years, and server repair and maintenance is 5% of </a:t>
            </a:r>
            <a:r>
              <a:rPr lang="en-US" dirty="0" err="1" smtClean="0"/>
              <a:t>capex</a:t>
            </a:r>
            <a:r>
              <a:rPr lang="en-US" dirty="0" smtClean="0"/>
              <a:t> per year.</a:t>
            </a:r>
          </a:p>
          <a:p>
            <a:pPr lvl="0"/>
            <a:r>
              <a:rPr lang="en-US" dirty="0" smtClean="0"/>
              <a:t>The server’s average power draw is 75% of peak power.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Breakdown A</a:t>
            </a:r>
            <a:endParaRPr lang="en-US" dirty="0"/>
          </a:p>
        </p:txBody>
      </p:sp>
      <p:pic>
        <p:nvPicPr>
          <p:cNvPr id="105474" name="Chart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764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563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smtClean="0"/>
              <a:t>cost breakdowns…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204" r="220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37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TCO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http://cseweb.ucsd.edu/~tullsen/</a:t>
            </a:r>
            <a:r>
              <a:rPr lang="en-US" dirty="0" smtClean="0">
                <a:hlinkClick r:id="rId2"/>
              </a:rPr>
              <a:t>DCmodeling.html</a:t>
            </a:r>
            <a:endParaRPr lang="en-US" dirty="0" smtClean="0"/>
          </a:p>
          <a:p>
            <a:r>
              <a:rPr lang="en-US" dirty="0">
                <a:hlinkClick r:id="rId3"/>
              </a:rPr>
              <a:t>http://perspectives.mvdirona.com/2008/11/cost-of-power-in-large-scale-data-centers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http://www.cs.ucy.ac.cy/carch/xi/cost-</a:t>
            </a:r>
            <a:r>
              <a:rPr lang="en-US" dirty="0" smtClean="0">
                <a:hlinkClick r:id="rId4"/>
              </a:rPr>
              <a:t>et.php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https://aws.amazon.com/tco-calculator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But, Datacenters are power hungry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670996" y="1328632"/>
            <a:ext cx="4632298" cy="791384"/>
            <a:chOff x="1670996" y="1548430"/>
            <a:chExt cx="4632298" cy="79138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996" y="1548430"/>
              <a:ext cx="2273236" cy="7913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0058" y="1548430"/>
              <a:ext cx="2273236" cy="791384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6443183" y="6607064"/>
            <a:ext cx="27008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Source: Natural Resources Defense Council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7931" y="2245980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2013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70996" y="2245980"/>
            <a:ext cx="4632298" cy="553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91 Billion KWh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03294" y="2160503"/>
            <a:ext cx="2032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≈ 2x NYC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931" y="4095708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2020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70996" y="4095708"/>
            <a:ext cx="6984363" cy="553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140 Billion KWh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670996" y="3178360"/>
            <a:ext cx="6984363" cy="791384"/>
            <a:chOff x="1670996" y="3849965"/>
            <a:chExt cx="6984363" cy="79138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996" y="3849965"/>
              <a:ext cx="2273236" cy="79138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0058" y="3849965"/>
              <a:ext cx="2273236" cy="79138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2123" y="3849965"/>
              <a:ext cx="2273236" cy="79138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279" y="4661688"/>
            <a:ext cx="1625600" cy="16129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477905" y="5334679"/>
            <a:ext cx="984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+16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29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37" grpId="0"/>
      <p:bldP spid="41" grpId="0"/>
      <p:bldP spid="42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r>
              <a:rPr lang="en-US" sz="4800" dirty="0"/>
              <a:t>In order to sustain </a:t>
            </a:r>
            <a:br>
              <a:rPr lang="en-US" sz="4800" dirty="0"/>
            </a:br>
            <a:r>
              <a:rPr lang="en-US" sz="4800" dirty="0" smtClean="0"/>
              <a:t>cloud </a:t>
            </a:r>
            <a:r>
              <a:rPr lang="en-US" sz="4800" dirty="0"/>
              <a:t>computing </a:t>
            </a:r>
            <a:r>
              <a:rPr lang="en-US" sz="4800" dirty="0" smtClean="0"/>
              <a:t>growth,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d</a:t>
            </a:r>
            <a:r>
              <a:rPr lang="en-US" sz="4800" dirty="0" smtClean="0"/>
              <a:t>atacenter </a:t>
            </a:r>
            <a:r>
              <a:rPr lang="en-US" sz="4800" dirty="0"/>
              <a:t>energy efficiency </a:t>
            </a:r>
            <a:r>
              <a:rPr lang="en-US" sz="4800" i="1" dirty="0"/>
              <a:t>must</a:t>
            </a:r>
            <a:r>
              <a:rPr lang="en-US" sz="4800" dirty="0"/>
              <a:t> </a:t>
            </a:r>
            <a:r>
              <a:rPr lang="en-US" sz="4800" dirty="0" smtClean="0"/>
              <a:t>improve </a:t>
            </a:r>
            <a:br>
              <a:rPr lang="en-US" sz="4800" dirty="0" smtClean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4607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5979" y="1764886"/>
            <a:ext cx="2808336" cy="3893570"/>
          </a:xfrm>
          <a:prstGeom prst="rect">
            <a:avLst/>
          </a:prstGeom>
          <a:pattFill prst="pct30">
            <a:fgClr>
              <a:srgbClr val="990000"/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063871"/>
              </p:ext>
            </p:extLst>
          </p:nvPr>
        </p:nvGraphicFramePr>
        <p:xfrm>
          <a:off x="457200" y="906463"/>
          <a:ext cx="8229600" cy="534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652"/>
            <a:ext cx="8457160" cy="1080440"/>
          </a:xfrm>
        </p:spPr>
        <p:txBody>
          <a:bodyPr>
            <a:noAutofit/>
          </a:bodyPr>
          <a:lstStyle/>
          <a:p>
            <a:r>
              <a:rPr lang="en-US" dirty="0" smtClean="0"/>
              <a:t>Servers typically have poor </a:t>
            </a:r>
            <a:br>
              <a:rPr lang="en-US" dirty="0" smtClean="0"/>
            </a:br>
            <a:r>
              <a:rPr lang="en-US" dirty="0" smtClean="0"/>
              <a:t>low-mid range energy efficiency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8044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0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3233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100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646605" y="3440235"/>
            <a:ext cx="2761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% Peak power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4182" y="5658456"/>
            <a:ext cx="2659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Utilization (%)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351" y="5284188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0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96" y="1494864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100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704517" y="3289475"/>
            <a:ext cx="3603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Efficiency (dash)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074754" y="1581579"/>
            <a:ext cx="1069246" cy="4256607"/>
          </a:xfrm>
          <a:prstGeom prst="snip2DiagRect">
            <a:avLst>
              <a:gd name="adj1" fmla="val 0"/>
              <a:gd name="adj2" fmla="val 222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75979" y="1764886"/>
            <a:ext cx="280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  <a:sym typeface="Wingdings"/>
              </a:rPr>
              <a:t> </a:t>
            </a:r>
            <a:r>
              <a:rPr lang="en-US" sz="2000" dirty="0" smtClean="0">
                <a:latin typeface="Helvetica"/>
                <a:cs typeface="Helvetica"/>
              </a:rPr>
              <a:t>Typical operating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</a:t>
            </a:r>
            <a:r>
              <a:rPr lang="en-US" sz="2000" dirty="0" smtClean="0">
                <a:latin typeface="Helvetica"/>
                <a:cs typeface="Helvetica"/>
              </a:rPr>
              <a:t/>
            </a:r>
            <a:br>
              <a:rPr lang="en-US" sz="20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range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374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4" grpId="0">
        <p:bldSub>
          <a:bldChart bld="series"/>
        </p:bldSub>
      </p:bldGraphic>
      <p:bldP spid="2" grpId="0" animBg="1"/>
      <p:bldP spid="6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5979" y="1764886"/>
            <a:ext cx="2808336" cy="3893570"/>
          </a:xfrm>
          <a:prstGeom prst="rect">
            <a:avLst/>
          </a:prstGeom>
          <a:pattFill prst="pct30">
            <a:fgClr>
              <a:srgbClr val="990000"/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769081"/>
              </p:ext>
            </p:extLst>
          </p:nvPr>
        </p:nvGraphicFramePr>
        <p:xfrm>
          <a:off x="457200" y="906463"/>
          <a:ext cx="8229600" cy="534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5652"/>
            <a:ext cx="8469489" cy="1080440"/>
          </a:xfrm>
        </p:spPr>
        <p:txBody>
          <a:bodyPr>
            <a:noAutofit/>
          </a:bodyPr>
          <a:lstStyle/>
          <a:p>
            <a:r>
              <a:rPr lang="en-US" dirty="0" smtClean="0"/>
              <a:t>Ideally, we want servers that are </a:t>
            </a:r>
            <a:br>
              <a:rPr lang="en-US" dirty="0" smtClean="0"/>
            </a:br>
            <a:r>
              <a:rPr lang="en-US" i="1" dirty="0" smtClean="0"/>
              <a:t>Energy Proportional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8044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0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3233" y="5658456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100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646605" y="3440235"/>
            <a:ext cx="2761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% Peak power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4182" y="5658456"/>
            <a:ext cx="2659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Utilization (%)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351" y="5284188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0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96" y="1494864"/>
            <a:ext cx="1233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100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704517" y="3289475"/>
            <a:ext cx="3603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Efficiency (dash)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5979" y="1764886"/>
            <a:ext cx="280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  <a:sym typeface="Wingdings"/>
              </a:rPr>
              <a:t> </a:t>
            </a:r>
            <a:r>
              <a:rPr lang="en-US" sz="2000" dirty="0" smtClean="0">
                <a:latin typeface="Helvetica"/>
                <a:cs typeface="Helvetica"/>
              </a:rPr>
              <a:t>Typical operating </a:t>
            </a:r>
            <a:r>
              <a:rPr lang="en-US" sz="2000" dirty="0" smtClean="0">
                <a:latin typeface="Helvetica"/>
                <a:cs typeface="Helvetica"/>
                <a:sym typeface="Wingdings"/>
              </a:rPr>
              <a:t></a:t>
            </a:r>
            <a:r>
              <a:rPr lang="en-US" sz="2000" dirty="0" smtClean="0">
                <a:latin typeface="Helvetica"/>
                <a:cs typeface="Helvetica"/>
              </a:rPr>
              <a:t/>
            </a:r>
            <a:br>
              <a:rPr lang="en-US" sz="20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range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477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4" grpId="0">
        <p:bldSub>
          <a:bldChart bld="series"/>
        </p:bldSub>
      </p:bldGraphic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Datacenter Utilization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1559" r="-3155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396"/>
      </p:ext>
    </p:extLst>
  </p:cSld>
  <p:clrMapOvr>
    <a:masterClrMapping/>
  </p:clrMapOvr>
</p:sld>
</file>

<file path=ppt/theme/theme1.xml><?xml version="1.0" encoding="utf-8"?>
<a:theme xmlns:a="http://schemas.openxmlformats.org/drawingml/2006/main" name="UCRTemplat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CRTemplate4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CRTemplate4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4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UCRTemplate_custom.pot</Template>
  <TotalTime>8220</TotalTime>
  <Words>1343</Words>
  <Application>Microsoft Macintosh PowerPoint</Application>
  <PresentationFormat>On-screen Show (4:3)</PresentationFormat>
  <Paragraphs>420</Paragraphs>
  <Slides>48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UCRTemplate4</vt:lpstr>
      <vt:lpstr>Equation</vt:lpstr>
      <vt:lpstr>CS203 – Advanced Computer Architecture</vt:lpstr>
      <vt:lpstr>PowerPoint Presentation</vt:lpstr>
      <vt:lpstr>Datacenters are the heart and soul of the cloud</vt:lpstr>
      <vt:lpstr>Cloud computing is growing rapidly</vt:lpstr>
      <vt:lpstr>But, Datacenters are power hungry</vt:lpstr>
      <vt:lpstr>PowerPoint Presentation</vt:lpstr>
      <vt:lpstr>Servers typically have poor  low-mid range energy efficiency</vt:lpstr>
      <vt:lpstr>Ideally, we want servers that are  Energy Proportional</vt:lpstr>
      <vt:lpstr>Google Datacenter Utilization</vt:lpstr>
      <vt:lpstr>Energy proportionality</vt:lpstr>
      <vt:lpstr>Measuring energy proportionality</vt:lpstr>
      <vt:lpstr>Dynamic range (DR)</vt:lpstr>
      <vt:lpstr>Energy proportionality (EP)‡</vt:lpstr>
      <vt:lpstr>Energy proportionality trends</vt:lpstr>
      <vt:lpstr>Dynamic range trend</vt:lpstr>
      <vt:lpstr>Energy proportionality trend</vt:lpstr>
      <vt:lpstr>Proportionality gap trends</vt:lpstr>
      <vt:lpstr>PowerPoint Presentation</vt:lpstr>
      <vt:lpstr>…but energy efficiency efforts has been focused on high utilization</vt:lpstr>
      <vt:lpstr>Solutions</vt:lpstr>
      <vt:lpstr>Scheduling</vt:lpstr>
      <vt:lpstr>Scheduling</vt:lpstr>
      <vt:lpstr>Scheduling</vt:lpstr>
      <vt:lpstr>Packing techniques highly effective</vt:lpstr>
      <vt:lpstr>efficiency</vt:lpstr>
      <vt:lpstr>Measuring Efficiency of a WSC</vt:lpstr>
      <vt:lpstr>Measuring Efficiency of a WSC</vt:lpstr>
      <vt:lpstr>Google PUE</vt:lpstr>
      <vt:lpstr>Google PUE</vt:lpstr>
      <vt:lpstr>infrastructure</vt:lpstr>
      <vt:lpstr>Infrastructure and Costs of WSC</vt:lpstr>
      <vt:lpstr>Infrastructure and Costs of WSC</vt:lpstr>
      <vt:lpstr>Infrastructure and Costs of WSC</vt:lpstr>
      <vt:lpstr>Infrastructure and Costs of WSC</vt:lpstr>
      <vt:lpstr>UPS</vt:lpstr>
      <vt:lpstr>PDUs</vt:lpstr>
      <vt:lpstr>Paralleling</vt:lpstr>
      <vt:lpstr>Cooling</vt:lpstr>
      <vt:lpstr>Cooling Steps</vt:lpstr>
      <vt:lpstr>“Free Cooling”</vt:lpstr>
      <vt:lpstr>Cooling is Critical</vt:lpstr>
      <vt:lpstr>Total cost of ownership (TCO)</vt:lpstr>
      <vt:lpstr>Cost of a WSC</vt:lpstr>
      <vt:lpstr>Example:</vt:lpstr>
      <vt:lpstr>Assumptions</vt:lpstr>
      <vt:lpstr>Cost Breakdown A</vt:lpstr>
      <vt:lpstr>More cost breakdowns…</vt:lpstr>
      <vt:lpstr>TCO Models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330</cp:revision>
  <cp:lastPrinted>2016-01-28T18:36:41Z</cp:lastPrinted>
  <dcterms:created xsi:type="dcterms:W3CDTF">2015-12-30T09:03:10Z</dcterms:created>
  <dcterms:modified xsi:type="dcterms:W3CDTF">2016-03-01T08:26:30Z</dcterms:modified>
</cp:coreProperties>
</file>