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64"/>
  </p:notesMasterIdLst>
  <p:handoutMasterIdLst>
    <p:handoutMasterId r:id="rId6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969F1-F390-4E61-B0ED-DDB52366E71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855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Tor\Documents\My%20Dropbox\Stuff\QuadroFX5800-GPGPU-sim.diff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CA"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/>
              <a:t>HW - GPGPU-Sim Comparison</a:t>
            </a:r>
          </a:p>
        </c:rich>
      </c:tx>
      <c:layout>
        <c:manualLayout>
          <c:xMode val="edge"/>
          <c:yMode val="edge"/>
          <c:x val="0.22720249591442601"/>
          <c:y val="2.97767544808110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98687932632499"/>
          <c:y val="0.16625300101957399"/>
          <c:w val="0.69129305364614402"/>
          <c:h val="0.67990033252781201"/>
        </c:manualLayout>
      </c:layout>
      <c:scatterChart>
        <c:scatterStyle val="lineMarker"/>
        <c:varyColors val="0"/>
        <c:ser>
          <c:idx val="2"/>
          <c:order val="0"/>
          <c:tx>
            <c:v>tor 1</c:v>
          </c:tx>
          <c:spPr>
            <a:ln w="28575">
              <a:noFill/>
            </a:ln>
          </c:spPr>
          <c:marker>
            <c:spPr>
              <a:solidFill>
                <a:srgbClr val="9BBB59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'data '!$K$3:$K$100</c:f>
              <c:numCache>
                <c:formatCode>0.00</c:formatCode>
                <c:ptCount val="98"/>
                <c:pt idx="0">
                  <c:v>57.568454417247167</c:v>
                </c:pt>
                <c:pt idx="1">
                  <c:v>61.30657748049039</c:v>
                </c:pt>
                <c:pt idx="2">
                  <c:v>63.899604926795263</c:v>
                </c:pt>
                <c:pt idx="3">
                  <c:v>63.114446529080539</c:v>
                </c:pt>
                <c:pt idx="4">
                  <c:v>64.370455415231476</c:v>
                </c:pt>
                <c:pt idx="5">
                  <c:v>22.106168591791601</c:v>
                </c:pt>
                <c:pt idx="6">
                  <c:v>21.690378586930301</c:v>
                </c:pt>
                <c:pt idx="7">
                  <c:v>22.86600496277914</c:v>
                </c:pt>
                <c:pt idx="8">
                  <c:v>24.192701496455761</c:v>
                </c:pt>
                <c:pt idx="9">
                  <c:v>18.195631528964849</c:v>
                </c:pt>
                <c:pt idx="10">
                  <c:v>18.99286280729579</c:v>
                </c:pt>
                <c:pt idx="11">
                  <c:v>10.68950243614352</c:v>
                </c:pt>
                <c:pt idx="12">
                  <c:v>10.567800321121</c:v>
                </c:pt>
                <c:pt idx="13">
                  <c:v>73.179033356024078</c:v>
                </c:pt>
                <c:pt idx="14">
                  <c:v>79.895949461166865</c:v>
                </c:pt>
                <c:pt idx="15">
                  <c:v>44.647944647944541</c:v>
                </c:pt>
                <c:pt idx="16">
                  <c:v>43.053375196232317</c:v>
                </c:pt>
                <c:pt idx="17">
                  <c:v>34.380341880341867</c:v>
                </c:pt>
                <c:pt idx="18">
                  <c:v>37.505827505827391</c:v>
                </c:pt>
                <c:pt idx="19">
                  <c:v>18.51762820512819</c:v>
                </c:pt>
                <c:pt idx="20">
                  <c:v>17.635836385836381</c:v>
                </c:pt>
                <c:pt idx="21">
                  <c:v>22.32397232397232</c:v>
                </c:pt>
                <c:pt idx="22">
                  <c:v>24.109890109890141</c:v>
                </c:pt>
                <c:pt idx="23">
                  <c:v>10.91852226720648</c:v>
                </c:pt>
                <c:pt idx="24">
                  <c:v>11.81220914317</c:v>
                </c:pt>
                <c:pt idx="25">
                  <c:v>3.5904962885108072</c:v>
                </c:pt>
                <c:pt idx="26">
                  <c:v>193.00995707245701</c:v>
                </c:pt>
                <c:pt idx="27">
                  <c:v>108.9533417402269</c:v>
                </c:pt>
                <c:pt idx="28">
                  <c:v>116.18019263162429</c:v>
                </c:pt>
                <c:pt idx="29">
                  <c:v>114.083269405119</c:v>
                </c:pt>
                <c:pt idx="30">
                  <c:v>121.34411393813529</c:v>
                </c:pt>
                <c:pt idx="31">
                  <c:v>2.5303643724696401E-2</c:v>
                </c:pt>
                <c:pt idx="32">
                  <c:v>2.5641025641025699E-2</c:v>
                </c:pt>
                <c:pt idx="33">
                  <c:v>16.917818509615401</c:v>
                </c:pt>
                <c:pt idx="34">
                  <c:v>2.2474984365228299E-2</c:v>
                </c:pt>
                <c:pt idx="35">
                  <c:v>42.277270751846913</c:v>
                </c:pt>
                <c:pt idx="36">
                  <c:v>44.808843850759999</c:v>
                </c:pt>
                <c:pt idx="37">
                  <c:v>66.24601205246347</c:v>
                </c:pt>
                <c:pt idx="38">
                  <c:v>41.804899011602728</c:v>
                </c:pt>
                <c:pt idx="39">
                  <c:v>42.760439560439558</c:v>
                </c:pt>
                <c:pt idx="40">
                  <c:v>69.223360908754145</c:v>
                </c:pt>
                <c:pt idx="41">
                  <c:v>65.641025641025706</c:v>
                </c:pt>
                <c:pt idx="42">
                  <c:v>41.572649572649439</c:v>
                </c:pt>
                <c:pt idx="43">
                  <c:v>44.542124542124562</c:v>
                </c:pt>
                <c:pt idx="44">
                  <c:v>70.931174089068904</c:v>
                </c:pt>
                <c:pt idx="45">
                  <c:v>0.91006479933110296</c:v>
                </c:pt>
                <c:pt idx="46">
                  <c:v>83.372781065088475</c:v>
                </c:pt>
                <c:pt idx="47">
                  <c:v>115.6273515886287</c:v>
                </c:pt>
                <c:pt idx="48">
                  <c:v>28.346972176759412</c:v>
                </c:pt>
                <c:pt idx="49">
                  <c:v>77.362637362637244</c:v>
                </c:pt>
                <c:pt idx="50">
                  <c:v>55.184933061039253</c:v>
                </c:pt>
                <c:pt idx="51">
                  <c:v>53.314847062386157</c:v>
                </c:pt>
                <c:pt idx="52">
                  <c:v>119.49686940966021</c:v>
                </c:pt>
                <c:pt idx="53">
                  <c:v>30.060755942713708</c:v>
                </c:pt>
                <c:pt idx="54">
                  <c:v>120.1269457458063</c:v>
                </c:pt>
                <c:pt idx="55">
                  <c:v>137.758547008547</c:v>
                </c:pt>
                <c:pt idx="56">
                  <c:v>60.647506339814029</c:v>
                </c:pt>
                <c:pt idx="57">
                  <c:v>61.871334943083831</c:v>
                </c:pt>
                <c:pt idx="58">
                  <c:v>0.16457100591716001</c:v>
                </c:pt>
                <c:pt idx="59">
                  <c:v>110.00779249693861</c:v>
                </c:pt>
                <c:pt idx="60">
                  <c:v>61.552866609046177</c:v>
                </c:pt>
                <c:pt idx="61">
                  <c:v>97.967032967032964</c:v>
                </c:pt>
                <c:pt idx="62">
                  <c:v>59.79789886039886</c:v>
                </c:pt>
                <c:pt idx="63">
                  <c:v>3.4077874853572818</c:v>
                </c:pt>
                <c:pt idx="64">
                  <c:v>0.269945426195426</c:v>
                </c:pt>
                <c:pt idx="65">
                  <c:v>16.567605513955069</c:v>
                </c:pt>
                <c:pt idx="66">
                  <c:v>1.1852600524475521</c:v>
                </c:pt>
                <c:pt idx="67">
                  <c:v>65.565208902772355</c:v>
                </c:pt>
                <c:pt idx="68">
                  <c:v>3.54266034097828</c:v>
                </c:pt>
                <c:pt idx="69">
                  <c:v>0.26516763104152502</c:v>
                </c:pt>
                <c:pt idx="70">
                  <c:v>18.001340606508879</c:v>
                </c:pt>
                <c:pt idx="71">
                  <c:v>1.37240637651822</c:v>
                </c:pt>
                <c:pt idx="72">
                  <c:v>91.190373871938078</c:v>
                </c:pt>
                <c:pt idx="73">
                  <c:v>21.16462976276059</c:v>
                </c:pt>
                <c:pt idx="74">
                  <c:v>86.392059553349881</c:v>
                </c:pt>
                <c:pt idx="75">
                  <c:v>21.827618164967561</c:v>
                </c:pt>
                <c:pt idx="76">
                  <c:v>82.151958470976879</c:v>
                </c:pt>
                <c:pt idx="81">
                  <c:v>1.0069930069930071</c:v>
                </c:pt>
              </c:numCache>
            </c:numRef>
          </c:xVal>
          <c:yVal>
            <c:numRef>
              <c:f>'data '!$L$3:$L$100</c:f>
              <c:numCache>
                <c:formatCode>0.00</c:formatCode>
                <c:ptCount val="98"/>
                <c:pt idx="0">
                  <c:v>69.151183512589512</c:v>
                </c:pt>
                <c:pt idx="1">
                  <c:v>49.419905639182197</c:v>
                </c:pt>
                <c:pt idx="2">
                  <c:v>54.882235528942097</c:v>
                </c:pt>
                <c:pt idx="3">
                  <c:v>54.543980543169852</c:v>
                </c:pt>
                <c:pt idx="4">
                  <c:v>64.351984696317615</c:v>
                </c:pt>
                <c:pt idx="5">
                  <c:v>20.758690321650089</c:v>
                </c:pt>
                <c:pt idx="6">
                  <c:v>20.663316582914572</c:v>
                </c:pt>
                <c:pt idx="7">
                  <c:v>26.02188492763857</c:v>
                </c:pt>
                <c:pt idx="8">
                  <c:v>30.362438220757809</c:v>
                </c:pt>
                <c:pt idx="9">
                  <c:v>20.442784742598018</c:v>
                </c:pt>
                <c:pt idx="10">
                  <c:v>20.843078596682101</c:v>
                </c:pt>
                <c:pt idx="11">
                  <c:v>11.625853071055801</c:v>
                </c:pt>
                <c:pt idx="12">
                  <c:v>12.58309797957854</c:v>
                </c:pt>
                <c:pt idx="13">
                  <c:v>86.649874055415609</c:v>
                </c:pt>
                <c:pt idx="14">
                  <c:v>98.117512835139749</c:v>
                </c:pt>
                <c:pt idx="15">
                  <c:v>52.083086053412231</c:v>
                </c:pt>
                <c:pt idx="16">
                  <c:v>58.119205298013242</c:v>
                </c:pt>
                <c:pt idx="17">
                  <c:v>47.428150331613878</c:v>
                </c:pt>
                <c:pt idx="18">
                  <c:v>43.136729222520152</c:v>
                </c:pt>
                <c:pt idx="19">
                  <c:v>22.949354518371379</c:v>
                </c:pt>
                <c:pt idx="20">
                  <c:v>23.40253164556951</c:v>
                </c:pt>
                <c:pt idx="21">
                  <c:v>31.935953420669598</c:v>
                </c:pt>
                <c:pt idx="22">
                  <c:v>32.503703703703707</c:v>
                </c:pt>
                <c:pt idx="23">
                  <c:v>13.86902370429892</c:v>
                </c:pt>
                <c:pt idx="24">
                  <c:v>13.93058918482647</c:v>
                </c:pt>
                <c:pt idx="25">
                  <c:v>4.3080295566502436</c:v>
                </c:pt>
                <c:pt idx="26">
                  <c:v>168.59729695644859</c:v>
                </c:pt>
                <c:pt idx="27">
                  <c:v>130.64398541919789</c:v>
                </c:pt>
                <c:pt idx="28">
                  <c:v>140.4016441573695</c:v>
                </c:pt>
                <c:pt idx="29">
                  <c:v>141.2490016189962</c:v>
                </c:pt>
                <c:pt idx="30">
                  <c:v>134.62318691492641</c:v>
                </c:pt>
                <c:pt idx="31">
                  <c:v>4.1753653444676402E-2</c:v>
                </c:pt>
                <c:pt idx="32">
                  <c:v>3.5555555555555597E-2</c:v>
                </c:pt>
                <c:pt idx="33">
                  <c:v>20.27701080432168</c:v>
                </c:pt>
                <c:pt idx="34">
                  <c:v>2.9669762641898901E-2</c:v>
                </c:pt>
                <c:pt idx="35">
                  <c:v>41.329792883696193</c:v>
                </c:pt>
                <c:pt idx="36">
                  <c:v>47.166060606060597</c:v>
                </c:pt>
                <c:pt idx="37">
                  <c:v>79.36860732613674</c:v>
                </c:pt>
                <c:pt idx="38">
                  <c:v>50.765818656229612</c:v>
                </c:pt>
                <c:pt idx="39">
                  <c:v>48.488473520249187</c:v>
                </c:pt>
                <c:pt idx="40">
                  <c:v>82.629329403095056</c:v>
                </c:pt>
                <c:pt idx="41">
                  <c:v>71.007299270073105</c:v>
                </c:pt>
                <c:pt idx="42">
                  <c:v>47.395858708891602</c:v>
                </c:pt>
                <c:pt idx="43">
                  <c:v>51.099146421536418</c:v>
                </c:pt>
                <c:pt idx="44">
                  <c:v>85.593893129770976</c:v>
                </c:pt>
                <c:pt idx="45">
                  <c:v>1.3334609494640119</c:v>
                </c:pt>
                <c:pt idx="46">
                  <c:v>77.570752688172064</c:v>
                </c:pt>
                <c:pt idx="47">
                  <c:v>144.3531445720252</c:v>
                </c:pt>
                <c:pt idx="48">
                  <c:v>34.567519716723012</c:v>
                </c:pt>
                <c:pt idx="49">
                  <c:v>85.793297398640732</c:v>
                </c:pt>
                <c:pt idx="50">
                  <c:v>59.091875474563388</c:v>
                </c:pt>
                <c:pt idx="51">
                  <c:v>56.766021765417143</c:v>
                </c:pt>
                <c:pt idx="52">
                  <c:v>134.43773584905659</c:v>
                </c:pt>
                <c:pt idx="53">
                  <c:v>27.759424636989561</c:v>
                </c:pt>
                <c:pt idx="54">
                  <c:v>119.6657884832517</c:v>
                </c:pt>
                <c:pt idx="55">
                  <c:v>121.70080226521949</c:v>
                </c:pt>
                <c:pt idx="56">
                  <c:v>54.497531333080161</c:v>
                </c:pt>
                <c:pt idx="57">
                  <c:v>58.341939418581013</c:v>
                </c:pt>
                <c:pt idx="58">
                  <c:v>0.232039397450753</c:v>
                </c:pt>
                <c:pt idx="59">
                  <c:v>129.55752212389379</c:v>
                </c:pt>
                <c:pt idx="60">
                  <c:v>90.794156706507323</c:v>
                </c:pt>
                <c:pt idx="61">
                  <c:v>99.767631630075797</c:v>
                </c:pt>
                <c:pt idx="62">
                  <c:v>72.376077586206591</c:v>
                </c:pt>
                <c:pt idx="63">
                  <c:v>3.8745144284128741</c:v>
                </c:pt>
                <c:pt idx="64">
                  <c:v>0.30036144578313201</c:v>
                </c:pt>
                <c:pt idx="65">
                  <c:v>17.154405286343611</c:v>
                </c:pt>
                <c:pt idx="66">
                  <c:v>1.112564102564102</c:v>
                </c:pt>
                <c:pt idx="67">
                  <c:v>75.551181102362179</c:v>
                </c:pt>
                <c:pt idx="68">
                  <c:v>4.0533381712627001</c:v>
                </c:pt>
                <c:pt idx="69">
                  <c:v>0.299064299424184</c:v>
                </c:pt>
                <c:pt idx="70">
                  <c:v>18.095027881040881</c:v>
                </c:pt>
                <c:pt idx="71">
                  <c:v>1.4758503401360541</c:v>
                </c:pt>
                <c:pt idx="72">
                  <c:v>83.34430402763887</c:v>
                </c:pt>
                <c:pt idx="73">
                  <c:v>18.544881889763779</c:v>
                </c:pt>
                <c:pt idx="74">
                  <c:v>91.681369321922332</c:v>
                </c:pt>
                <c:pt idx="75">
                  <c:v>15.576719576719579</c:v>
                </c:pt>
                <c:pt idx="76">
                  <c:v>102.929785661493</c:v>
                </c:pt>
                <c:pt idx="79">
                  <c:v>52.230000000000011</c:v>
                </c:pt>
                <c:pt idx="81">
                  <c:v>1.9361344537815131</c:v>
                </c:pt>
                <c:pt idx="83">
                  <c:v>1.922689075630253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5B-48FB-9F60-9EEC85215282}"/>
            </c:ext>
          </c:extLst>
        </c:ser>
        <c:ser>
          <c:idx val="0"/>
          <c:order val="1"/>
          <c:tx>
            <c:v>tor 2</c:v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'data tor (2)'!$K$3:$K$100</c:f>
              <c:numCache>
                <c:formatCode>0.00</c:formatCode>
                <c:ptCount val="98"/>
                <c:pt idx="0">
                  <c:v>57.568454417247167</c:v>
                </c:pt>
                <c:pt idx="1">
                  <c:v>61.30657748049039</c:v>
                </c:pt>
                <c:pt idx="2">
                  <c:v>63.899604926795263</c:v>
                </c:pt>
                <c:pt idx="3">
                  <c:v>63.114446529080539</c:v>
                </c:pt>
                <c:pt idx="4">
                  <c:v>64.370455415231476</c:v>
                </c:pt>
                <c:pt idx="5">
                  <c:v>22.106168591791601</c:v>
                </c:pt>
                <c:pt idx="6">
                  <c:v>21.690378586930301</c:v>
                </c:pt>
                <c:pt idx="7">
                  <c:v>22.86600496277914</c:v>
                </c:pt>
                <c:pt idx="8">
                  <c:v>24.192701496455761</c:v>
                </c:pt>
                <c:pt idx="9">
                  <c:v>18.195631528964849</c:v>
                </c:pt>
                <c:pt idx="10">
                  <c:v>18.99286280729579</c:v>
                </c:pt>
                <c:pt idx="11">
                  <c:v>10.68950243614352</c:v>
                </c:pt>
                <c:pt idx="12">
                  <c:v>10.567800321121</c:v>
                </c:pt>
                <c:pt idx="13">
                  <c:v>73.179033356024078</c:v>
                </c:pt>
                <c:pt idx="14">
                  <c:v>79.895949461166865</c:v>
                </c:pt>
                <c:pt idx="15">
                  <c:v>44.647944647944541</c:v>
                </c:pt>
                <c:pt idx="16">
                  <c:v>43.053375196232317</c:v>
                </c:pt>
                <c:pt idx="17">
                  <c:v>34.380341880341867</c:v>
                </c:pt>
                <c:pt idx="18">
                  <c:v>37.505827505827391</c:v>
                </c:pt>
                <c:pt idx="19">
                  <c:v>18.51762820512819</c:v>
                </c:pt>
                <c:pt idx="20">
                  <c:v>17.635836385836381</c:v>
                </c:pt>
                <c:pt idx="21">
                  <c:v>22.32397232397232</c:v>
                </c:pt>
                <c:pt idx="22">
                  <c:v>24.109890109890141</c:v>
                </c:pt>
                <c:pt idx="23">
                  <c:v>10.91852226720648</c:v>
                </c:pt>
                <c:pt idx="24">
                  <c:v>11.81220914317</c:v>
                </c:pt>
                <c:pt idx="25">
                  <c:v>3.5904962885108072</c:v>
                </c:pt>
                <c:pt idx="26">
                  <c:v>193.00995707245701</c:v>
                </c:pt>
                <c:pt idx="27">
                  <c:v>108.9533417402269</c:v>
                </c:pt>
                <c:pt idx="28">
                  <c:v>116.18019263162429</c:v>
                </c:pt>
                <c:pt idx="29">
                  <c:v>114.083269405119</c:v>
                </c:pt>
                <c:pt idx="30">
                  <c:v>121.34411393813529</c:v>
                </c:pt>
                <c:pt idx="31">
                  <c:v>2.5303643724696401E-2</c:v>
                </c:pt>
                <c:pt idx="32">
                  <c:v>2.5641025641025699E-2</c:v>
                </c:pt>
                <c:pt idx="33">
                  <c:v>16.917818509615401</c:v>
                </c:pt>
                <c:pt idx="34">
                  <c:v>2.2474984365228299E-2</c:v>
                </c:pt>
                <c:pt idx="35">
                  <c:v>42.277270751846913</c:v>
                </c:pt>
                <c:pt idx="36">
                  <c:v>44.808843850759999</c:v>
                </c:pt>
                <c:pt idx="37">
                  <c:v>66.24601205246347</c:v>
                </c:pt>
                <c:pt idx="38">
                  <c:v>41.804899011602728</c:v>
                </c:pt>
                <c:pt idx="39">
                  <c:v>42.760439560439558</c:v>
                </c:pt>
                <c:pt idx="40">
                  <c:v>69.223360908754145</c:v>
                </c:pt>
                <c:pt idx="41">
                  <c:v>65.641025641025706</c:v>
                </c:pt>
                <c:pt idx="42">
                  <c:v>41.572649572649439</c:v>
                </c:pt>
                <c:pt idx="43">
                  <c:v>44.542124542124562</c:v>
                </c:pt>
                <c:pt idx="44">
                  <c:v>70.931174089068904</c:v>
                </c:pt>
                <c:pt idx="45">
                  <c:v>0.91006479933110296</c:v>
                </c:pt>
                <c:pt idx="46">
                  <c:v>83.372781065088475</c:v>
                </c:pt>
                <c:pt idx="47">
                  <c:v>115.6273515886287</c:v>
                </c:pt>
                <c:pt idx="48">
                  <c:v>28.346972176759412</c:v>
                </c:pt>
                <c:pt idx="49">
                  <c:v>77.362637362637244</c:v>
                </c:pt>
                <c:pt idx="50">
                  <c:v>55.184933061039253</c:v>
                </c:pt>
                <c:pt idx="51">
                  <c:v>53.314847062386157</c:v>
                </c:pt>
                <c:pt idx="52">
                  <c:v>119.49686940966021</c:v>
                </c:pt>
                <c:pt idx="53">
                  <c:v>30.060755942713708</c:v>
                </c:pt>
                <c:pt idx="54">
                  <c:v>120.1269457458063</c:v>
                </c:pt>
                <c:pt idx="55">
                  <c:v>137.758547008547</c:v>
                </c:pt>
                <c:pt idx="56">
                  <c:v>60.647506339814029</c:v>
                </c:pt>
                <c:pt idx="57">
                  <c:v>61.871334943083831</c:v>
                </c:pt>
                <c:pt idx="58">
                  <c:v>0.16457100591716001</c:v>
                </c:pt>
                <c:pt idx="59">
                  <c:v>110.00779249693861</c:v>
                </c:pt>
                <c:pt idx="60">
                  <c:v>61.552866609046177</c:v>
                </c:pt>
                <c:pt idx="61">
                  <c:v>97.967032967032964</c:v>
                </c:pt>
                <c:pt idx="62">
                  <c:v>59.79789886039886</c:v>
                </c:pt>
                <c:pt idx="63">
                  <c:v>3.4077874853572818</c:v>
                </c:pt>
                <c:pt idx="64">
                  <c:v>0.269945426195426</c:v>
                </c:pt>
                <c:pt idx="65">
                  <c:v>16.567605513955069</c:v>
                </c:pt>
                <c:pt idx="66">
                  <c:v>1.1852600524475521</c:v>
                </c:pt>
                <c:pt idx="67">
                  <c:v>65.565208902772355</c:v>
                </c:pt>
                <c:pt idx="68">
                  <c:v>3.54266034097828</c:v>
                </c:pt>
                <c:pt idx="69">
                  <c:v>0.26516763104152502</c:v>
                </c:pt>
                <c:pt idx="70">
                  <c:v>18.001340606508879</c:v>
                </c:pt>
                <c:pt idx="71">
                  <c:v>1.37240637651822</c:v>
                </c:pt>
                <c:pt idx="72">
                  <c:v>91.190373871938078</c:v>
                </c:pt>
                <c:pt idx="73">
                  <c:v>21.16462976276059</c:v>
                </c:pt>
                <c:pt idx="74">
                  <c:v>86.392059553349881</c:v>
                </c:pt>
                <c:pt idx="75">
                  <c:v>21.827618164967561</c:v>
                </c:pt>
                <c:pt idx="76">
                  <c:v>82.151958470976879</c:v>
                </c:pt>
              </c:numCache>
            </c:numRef>
          </c:xVal>
          <c:yVal>
            <c:numRef>
              <c:f>'data tor (2)'!$L$3:$L$100</c:f>
              <c:numCache>
                <c:formatCode>0.00</c:formatCode>
                <c:ptCount val="98"/>
                <c:pt idx="0">
                  <c:v>69.151183512589512</c:v>
                </c:pt>
                <c:pt idx="1">
                  <c:v>49.419905639182197</c:v>
                </c:pt>
                <c:pt idx="2">
                  <c:v>54.882235528942097</c:v>
                </c:pt>
                <c:pt idx="3">
                  <c:v>54.543980543169852</c:v>
                </c:pt>
                <c:pt idx="4">
                  <c:v>64.351984696317615</c:v>
                </c:pt>
                <c:pt idx="5">
                  <c:v>20.758690321650089</c:v>
                </c:pt>
                <c:pt idx="6">
                  <c:v>20.663316582914572</c:v>
                </c:pt>
                <c:pt idx="7">
                  <c:v>26.02188492763857</c:v>
                </c:pt>
                <c:pt idx="8">
                  <c:v>30.362438220757809</c:v>
                </c:pt>
                <c:pt idx="9">
                  <c:v>20.442784742598018</c:v>
                </c:pt>
                <c:pt idx="10">
                  <c:v>20.843078596682101</c:v>
                </c:pt>
                <c:pt idx="11">
                  <c:v>11.625853071055801</c:v>
                </c:pt>
                <c:pt idx="12">
                  <c:v>12.58309797957854</c:v>
                </c:pt>
                <c:pt idx="13">
                  <c:v>86.649874055415609</c:v>
                </c:pt>
                <c:pt idx="14">
                  <c:v>98.117512835139749</c:v>
                </c:pt>
                <c:pt idx="15">
                  <c:v>52.083086053412231</c:v>
                </c:pt>
                <c:pt idx="16">
                  <c:v>58.119205298013242</c:v>
                </c:pt>
                <c:pt idx="17">
                  <c:v>47.428150331613878</c:v>
                </c:pt>
                <c:pt idx="18">
                  <c:v>43.136729222520152</c:v>
                </c:pt>
                <c:pt idx="19">
                  <c:v>22.949354518371379</c:v>
                </c:pt>
                <c:pt idx="20">
                  <c:v>23.40253164556951</c:v>
                </c:pt>
                <c:pt idx="21">
                  <c:v>31.935953420669598</c:v>
                </c:pt>
                <c:pt idx="22">
                  <c:v>32.503703703703707</c:v>
                </c:pt>
                <c:pt idx="23">
                  <c:v>13.86902370429892</c:v>
                </c:pt>
                <c:pt idx="24">
                  <c:v>13.93058918482647</c:v>
                </c:pt>
                <c:pt idx="25">
                  <c:v>4.3080295566502436</c:v>
                </c:pt>
                <c:pt idx="26">
                  <c:v>168.59729695644859</c:v>
                </c:pt>
                <c:pt idx="27">
                  <c:v>130.64398541919789</c:v>
                </c:pt>
                <c:pt idx="28">
                  <c:v>140.4016441573695</c:v>
                </c:pt>
                <c:pt idx="29">
                  <c:v>141.2490016189962</c:v>
                </c:pt>
                <c:pt idx="30">
                  <c:v>134.62318691492641</c:v>
                </c:pt>
                <c:pt idx="31">
                  <c:v>4.1753653444676402E-2</c:v>
                </c:pt>
                <c:pt idx="32">
                  <c:v>3.5555555555555597E-2</c:v>
                </c:pt>
                <c:pt idx="33">
                  <c:v>20.27701080432168</c:v>
                </c:pt>
                <c:pt idx="34">
                  <c:v>2.9669762641898901E-2</c:v>
                </c:pt>
                <c:pt idx="35">
                  <c:v>41.329792883696193</c:v>
                </c:pt>
                <c:pt idx="36">
                  <c:v>47.166060606060597</c:v>
                </c:pt>
                <c:pt idx="37">
                  <c:v>79.36860732613674</c:v>
                </c:pt>
                <c:pt idx="38">
                  <c:v>50.765818656229612</c:v>
                </c:pt>
                <c:pt idx="39">
                  <c:v>48.488473520249187</c:v>
                </c:pt>
                <c:pt idx="40">
                  <c:v>82.629329403095056</c:v>
                </c:pt>
                <c:pt idx="41">
                  <c:v>71.007299270073105</c:v>
                </c:pt>
                <c:pt idx="42">
                  <c:v>47.395858708891602</c:v>
                </c:pt>
                <c:pt idx="43">
                  <c:v>51.099146421536418</c:v>
                </c:pt>
                <c:pt idx="44">
                  <c:v>85.593893129770976</c:v>
                </c:pt>
                <c:pt idx="45">
                  <c:v>1.3334609494640119</c:v>
                </c:pt>
                <c:pt idx="46">
                  <c:v>77.570752688172064</c:v>
                </c:pt>
                <c:pt idx="47">
                  <c:v>144.3531445720252</c:v>
                </c:pt>
                <c:pt idx="48">
                  <c:v>34.567519716723012</c:v>
                </c:pt>
                <c:pt idx="49">
                  <c:v>85.793297398640732</c:v>
                </c:pt>
                <c:pt idx="50">
                  <c:v>59.091875474563388</c:v>
                </c:pt>
                <c:pt idx="51">
                  <c:v>56.766021765417143</c:v>
                </c:pt>
                <c:pt idx="52">
                  <c:v>134.43773584905659</c:v>
                </c:pt>
                <c:pt idx="53">
                  <c:v>27.759424636989561</c:v>
                </c:pt>
                <c:pt idx="54">
                  <c:v>119.6657884832517</c:v>
                </c:pt>
                <c:pt idx="55">
                  <c:v>121.70080226521949</c:v>
                </c:pt>
                <c:pt idx="56">
                  <c:v>54.497531333080161</c:v>
                </c:pt>
                <c:pt idx="57">
                  <c:v>58.341939418581013</c:v>
                </c:pt>
                <c:pt idx="58">
                  <c:v>0.232039397450753</c:v>
                </c:pt>
                <c:pt idx="59">
                  <c:v>129.55752212389379</c:v>
                </c:pt>
                <c:pt idx="60">
                  <c:v>90.794156706507323</c:v>
                </c:pt>
                <c:pt idx="61">
                  <c:v>99.767631630075797</c:v>
                </c:pt>
                <c:pt idx="62">
                  <c:v>72.376077586206591</c:v>
                </c:pt>
                <c:pt idx="63">
                  <c:v>3.8745144284128741</c:v>
                </c:pt>
                <c:pt idx="64">
                  <c:v>0.30036144578313201</c:v>
                </c:pt>
                <c:pt idx="65">
                  <c:v>17.154405286343611</c:v>
                </c:pt>
                <c:pt idx="66">
                  <c:v>1.112564102564102</c:v>
                </c:pt>
                <c:pt idx="67">
                  <c:v>75.551181102362179</c:v>
                </c:pt>
                <c:pt idx="68">
                  <c:v>4.0533381712627001</c:v>
                </c:pt>
                <c:pt idx="69">
                  <c:v>0.299064299424184</c:v>
                </c:pt>
                <c:pt idx="70">
                  <c:v>18.095027881040881</c:v>
                </c:pt>
                <c:pt idx="71">
                  <c:v>1.4758503401360541</c:v>
                </c:pt>
                <c:pt idx="72">
                  <c:v>83.34430402763887</c:v>
                </c:pt>
                <c:pt idx="73">
                  <c:v>18.544881889763779</c:v>
                </c:pt>
                <c:pt idx="74">
                  <c:v>91.681369321922332</c:v>
                </c:pt>
                <c:pt idx="75">
                  <c:v>15.576719576719579</c:v>
                </c:pt>
                <c:pt idx="76">
                  <c:v>102.929785661493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5B-48FB-9F60-9EEC85215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7970040"/>
        <c:axId val="1967954280"/>
      </c:scatterChart>
      <c:valAx>
        <c:axId val="1967970040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n-CA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Quadro FX5800 IPC</a:t>
                </a:r>
              </a:p>
            </c:rich>
          </c:tx>
          <c:layout>
            <c:manualLayout>
              <c:xMode val="edge"/>
              <c:yMode val="edge"/>
              <c:x val="0.40340031198930398"/>
              <c:y val="0.9131507511480290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lang="en-CA"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67954280"/>
        <c:crossesAt val="0"/>
        <c:crossBetween val="midCat"/>
      </c:valAx>
      <c:valAx>
        <c:axId val="19679542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n-CA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GPGPU-Sim IPC</a:t>
                </a:r>
              </a:p>
            </c:rich>
          </c:tx>
          <c:layout>
            <c:manualLayout>
              <c:xMode val="edge"/>
              <c:yMode val="edge"/>
              <c:x val="2.0092730154013801E-2"/>
              <c:y val="0.36972676274916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lang="en-CA"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67970040"/>
        <c:crossesAt val="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0.14829</cdr:x>
      <cdr:y>0.16854</cdr:y>
    </cdr:from>
    <cdr:to>
      <cdr:x>0.8407</cdr:x>
      <cdr:y>0.84492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V="1">
          <a:off x="1032933" y="1149048"/>
          <a:ext cx="4822977" cy="4611309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C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7D21EE-66EC-4384-B80C-B534D7C356E1}" type="datetime3">
              <a:rPr lang="en-AU"/>
              <a:pPr/>
              <a:t>25 February,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7 — Multicores, Multiprocessors, and Clusters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CC41F-721B-4B6B-97F7-A195A19D84E5}" type="slidenum">
              <a:rPr lang="en-AU"/>
              <a:pPr/>
              <a:t>2</a:t>
            </a:fld>
            <a:endParaRPr lang="en-AU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D43E-DB87-4654-8BF5-31CE5D2042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761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4999D-E542-FD41-B752-7CC1BF1656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3066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GPGPU</a:t>
            </a:r>
          </a:p>
          <a:p>
            <a:pPr lvl="2"/>
            <a:r>
              <a:rPr lang="en-US" dirty="0"/>
              <a:t>Origins</a:t>
            </a:r>
          </a:p>
          <a:p>
            <a:pPr lvl="2"/>
            <a:r>
              <a:rPr lang="en-US" dirty="0"/>
              <a:t>Use in supercomputing </a:t>
            </a:r>
          </a:p>
          <a:p>
            <a:pPr lvl="2"/>
            <a:r>
              <a:rPr lang="en-US" dirty="0"/>
              <a:t>CUDA =&gt; </a:t>
            </a:r>
            <a:r>
              <a:rPr lang="en-US" dirty="0" err="1"/>
              <a:t>OpenCL</a:t>
            </a:r>
            <a:r>
              <a:rPr lang="en-US" dirty="0"/>
              <a:t> =&gt; C++AMP, </a:t>
            </a:r>
            <a:r>
              <a:rPr lang="en-US" dirty="0" err="1"/>
              <a:t>OpenACC</a:t>
            </a:r>
            <a:r>
              <a:rPr lang="en-US" dirty="0"/>
              <a:t>, others</a:t>
            </a:r>
          </a:p>
          <a:p>
            <a:pPr lvl="2"/>
            <a:r>
              <a:rPr lang="en-US" dirty="0"/>
              <a:t>Use in Smartphones (e.g., Imagination </a:t>
            </a:r>
            <a:r>
              <a:rPr lang="en-US" dirty="0" err="1"/>
              <a:t>PowerVR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Cars (e.g., NVIDIA DRIVE PX)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41F2-4885-8B4F-A4A1-81D3F1E582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764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30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6C9C9-B34E-0F4D-BFBF-8F8CF03ABD39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pPr marL="0" marR="0" lvl="0" indent="0" defTabSz="930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Each pixel the result of a single thread run on the GPU</a:t>
            </a:r>
          </a:p>
        </p:txBody>
      </p:sp>
    </p:spTree>
    <p:extLst>
      <p:ext uri="{BB962C8B-B14F-4D97-AF65-F5344CB8AC3E}">
        <p14:creationId xmlns:p14="http://schemas.microsoft.com/office/powerpoint/2010/main" val="276184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MIMD = multiple-instruction,</a:t>
            </a:r>
            <a:r>
              <a:rPr lang="en-CA" baseline="0" dirty="0"/>
              <a:t> multiple-data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D43E-DB87-4654-8BF5-31CE5D2042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2783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MIMD = multiple-instruction,</a:t>
            </a:r>
            <a:r>
              <a:rPr lang="en-CA" baseline="0" dirty="0"/>
              <a:t> multiple-data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D43E-DB87-4654-8BF5-31CE5D2042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6136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charset="0"/>
                <a:ea typeface="ＭＳ Ｐゴシック" pitchFamily="34" charset="-128"/>
              </a:rPr>
              <a:t>H&amp;P-style notation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37F37-9927-4F42-BE30-CE76473245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760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11D58-DE23-ED49-8B91-7C86A6D334D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CA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0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8D5DE8-3CB1-4FB6-8DCF-18879DE2D45D}" type="datetime3">
              <a:rPr lang="en-AU"/>
              <a:pPr/>
              <a:t>25 February,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7 — Multicores, Multiprocessors, and Clusters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829D2-E0D4-42C1-9EA2-479ED9517F1D}" type="slidenum">
              <a:rPr lang="en-AU"/>
              <a:pPr/>
              <a:t>3</a:t>
            </a:fld>
            <a:endParaRPr lang="en-AU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78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287E3E-A628-4702-AC54-FB291B872214}" type="datetime3">
              <a:rPr lang="en-AU"/>
              <a:pPr/>
              <a:t>25 February,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7 — Multicores, Multiprocessors, and Clusters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6B055-7E54-44B7-9B5C-00AAFCDBE64A}" type="slidenum">
              <a:rPr lang="en-AU"/>
              <a:pPr/>
              <a:t>10</a:t>
            </a:fld>
            <a:endParaRPr lang="en-A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2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32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084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39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8664EB-7C45-4FC6-B69D-05D6E08ACCFB}" type="datetime3">
              <a:rPr lang="en-AU"/>
              <a:pPr/>
              <a:t>25 February,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7 — Multicores, Multiprocessors, and Clusters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81A96-FE9F-4EA9-9D96-9D5093AD5FD1}" type="slidenum">
              <a:rPr lang="en-AU"/>
              <a:pPr/>
              <a:t>15</a:t>
            </a:fld>
            <a:endParaRPr lang="en-AU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1985DE53-42B3-4D6D-957E-A00CEEB5C809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D9C04-1089-4B02-88B2-CA4F3718B68D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F3750-D4A4-475E-93DD-109B923DFE16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783-5C50-674B-AF95-191566BD6EEC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358-D411-9944-B6A9-1703AC35C649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D34C-0A2A-DC45-83FF-E4FB93EDF84D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CDF5-20F6-7B4B-A896-51216BE4BFCC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5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977C-3433-4F44-859E-117D07702512}" type="datetime1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8A9-49F6-BE42-A21D-507E2C2495A2}" type="datetime1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2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D2C4-5E8C-994E-ABB9-8AC628B702F5}" type="datetime1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8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112-E2FA-2D43-B08E-BC1D6D25DB4A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C4A35-099C-44C6-983B-305A2C097028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914D-DA1F-184A-A0A6-FE03FA814B54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145F-70C5-CC4A-A6A3-1E0F4D777C33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1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F9E-6FCF-A741-8A26-7237B61A5B54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6" name="Rectangle 5"/>
            <p:cNvSpPr/>
            <p:nvPr userDrawn="1"/>
          </p:nvSpPr>
          <p:spPr>
            <a:xfrm>
              <a:off x="806450" y="-3175"/>
              <a:ext cx="15128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6" r:link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Box 1"/>
          <p:cNvSpPr txBox="1"/>
          <p:nvPr userDrawn="1"/>
        </p:nvSpPr>
        <p:spPr>
          <a:xfrm>
            <a:off x="112823" y="652534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200" i="0" dirty="0">
                <a:solidFill>
                  <a:schemeClr val="bg1">
                    <a:lumMod val="65000"/>
                  </a:schemeClr>
                </a:solidFill>
              </a:rPr>
              <a:t>Tim Rogers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838487" y="6525344"/>
            <a:ext cx="357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200" i="0" dirty="0">
                <a:solidFill>
                  <a:schemeClr val="bg1">
                    <a:lumMod val="65000"/>
                  </a:schemeClr>
                </a:solidFill>
              </a:rPr>
              <a:t>Divergence-Aware Warp Scheduling</a:t>
            </a:r>
          </a:p>
        </p:txBody>
      </p:sp>
      <p:sp>
        <p:nvSpPr>
          <p:cNvPr id="15" name="TextBox 2"/>
          <p:cNvSpPr txBox="1"/>
          <p:nvPr userDrawn="1"/>
        </p:nvSpPr>
        <p:spPr>
          <a:xfrm>
            <a:off x="8634623" y="6525342"/>
            <a:ext cx="39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CAB59512-2ECC-48C6-9BCC-40F7B12FE10D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04E7C-1A3D-4116-AF71-41A279E6ED50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01AA4-1A71-470E-99C9-CF6C3EF8FA88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2140D-B28D-477C-8413-5CFFE04CF242}" type="datetime1">
              <a:rPr lang="en-US" smtClean="0"/>
              <a:t>2/25/2016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A188-33E1-49FD-82F7-CF8197F5F916}" type="datetime1">
              <a:rPr lang="en-US" smtClean="0"/>
              <a:t>2/25/2016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E09E4-D381-4B7B-9402-B2EE48B77A96}" type="datetime1">
              <a:rPr lang="en-US" smtClean="0"/>
              <a:t>2/25/2016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750F7-01E4-4E5F-8BE3-56B35C063B49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33E39-5944-4092-840F-91959D61EFAF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AAB6FCBD-7298-4276-B909-FFB53341B590}" type="datetime1">
              <a:rPr lang="en-US" smtClean="0"/>
              <a:t>2/25/2016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BD6C-F0B7-4848-96E2-6F0CAC4809CA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gpgpu-sim.org/manual/index.php/GPGPU-Sim_3.x_Manual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CS203 – Advanced Computer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Vector Machines and</a:t>
            </a:r>
            <a:br>
              <a:rPr lang="en-US" dirty="0"/>
            </a:br>
            <a:r>
              <a:rPr lang="en-US" dirty="0"/>
              <a:t>General Purpose Graphical Processing Units (GPGPUs)</a:t>
            </a:r>
          </a:p>
          <a:p>
            <a:r>
              <a:rPr lang="en-US" dirty="0"/>
              <a:t>- Data-level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Vector Processors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dirty="0"/>
              <a:t>Highly </a:t>
            </a:r>
            <a:r>
              <a:rPr lang="en-AU" sz="2800" dirty="0">
                <a:solidFill>
                  <a:srgbClr val="FF0000"/>
                </a:solidFill>
              </a:rPr>
              <a:t>pipelined arithmetic </a:t>
            </a:r>
            <a:r>
              <a:rPr lang="en-AU" sz="2800" dirty="0"/>
              <a:t>function units</a:t>
            </a:r>
          </a:p>
          <a:p>
            <a:r>
              <a:rPr lang="en-AU" sz="2800" dirty="0"/>
              <a:t>Stream data from/to vector registers to units</a:t>
            </a:r>
          </a:p>
          <a:p>
            <a:pPr lvl="1"/>
            <a:r>
              <a:rPr lang="en-AU" sz="2400" dirty="0"/>
              <a:t>Data collected from memory into registers</a:t>
            </a:r>
          </a:p>
          <a:p>
            <a:pPr lvl="1"/>
            <a:r>
              <a:rPr lang="en-AU" sz="2400" dirty="0"/>
              <a:t>Results stored from registers to memory</a:t>
            </a:r>
          </a:p>
          <a:p>
            <a:r>
              <a:rPr lang="en-AU" sz="2800" dirty="0"/>
              <a:t>Example: Vector extension to MIPS</a:t>
            </a:r>
          </a:p>
          <a:p>
            <a:pPr lvl="1"/>
            <a:r>
              <a:rPr lang="en-AU" sz="2400" dirty="0"/>
              <a:t>64 </a:t>
            </a:r>
            <a:r>
              <a:rPr lang="en-US" sz="2400" dirty="0">
                <a:cs typeface="Arial" charset="0"/>
              </a:rPr>
              <a:t>× 64-element registers (64-bit elements)</a:t>
            </a:r>
          </a:p>
          <a:p>
            <a:pPr lvl="1"/>
            <a:r>
              <a:rPr lang="en-US" sz="2400" dirty="0">
                <a:cs typeface="Arial" charset="0"/>
              </a:rPr>
              <a:t>Vector instructions</a:t>
            </a:r>
          </a:p>
          <a:p>
            <a:pPr lvl="2"/>
            <a:r>
              <a:rPr lang="en-US" sz="2000" dirty="0" err="1">
                <a:latin typeface="Lucida Console" pitchFamily="49" charset="0"/>
                <a:cs typeface="Arial" charset="0"/>
              </a:rPr>
              <a:t>lv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dirty="0" err="1">
                <a:latin typeface="Lucida Console" pitchFamily="49" charset="0"/>
                <a:cs typeface="Arial" charset="0"/>
              </a:rPr>
              <a:t>sv</a:t>
            </a:r>
            <a:r>
              <a:rPr lang="en-US" sz="2000" dirty="0">
                <a:cs typeface="Arial" charset="0"/>
              </a:rPr>
              <a:t>: load/store vector</a:t>
            </a:r>
          </a:p>
          <a:p>
            <a:pPr lvl="2"/>
            <a:r>
              <a:rPr lang="en-US" sz="2000" dirty="0" err="1">
                <a:latin typeface="Lucida Console" pitchFamily="49" charset="0"/>
                <a:cs typeface="Arial" charset="0"/>
              </a:rPr>
              <a:t>addv.d</a:t>
            </a:r>
            <a:r>
              <a:rPr lang="en-US" sz="2000" dirty="0">
                <a:cs typeface="Arial" charset="0"/>
              </a:rPr>
              <a:t>: add vectors of double</a:t>
            </a:r>
          </a:p>
          <a:p>
            <a:pPr lvl="2"/>
            <a:r>
              <a:rPr lang="en-US" sz="2000" dirty="0" err="1">
                <a:latin typeface="Lucida Console" pitchFamily="49" charset="0"/>
                <a:cs typeface="Arial" charset="0"/>
              </a:rPr>
              <a:t>addvs.d</a:t>
            </a:r>
            <a:r>
              <a:rPr lang="en-US" sz="2000" dirty="0">
                <a:cs typeface="Arial" charset="0"/>
              </a:rPr>
              <a:t>: add scalar to each element of vector of double</a:t>
            </a:r>
          </a:p>
          <a:p>
            <a:r>
              <a:rPr lang="en-US" sz="2800" dirty="0">
                <a:cs typeface="Arial" charset="0"/>
              </a:rPr>
              <a:t>Significantly reduces instruction-fetch bandwidth</a:t>
            </a:r>
          </a:p>
        </p:txBody>
      </p:sp>
    </p:spTree>
    <p:extLst>
      <p:ext uri="{BB962C8B-B14F-4D97-AF65-F5344CB8AC3E}">
        <p14:creationId xmlns:p14="http://schemas.microsoft.com/office/powerpoint/2010/main" val="30505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VMIPS Instructions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ADDVV.D:  add two vectors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ADDVS.D:  add vector to a scalar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LV/SV:  vector load and vector store from address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Example:  DAXPY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L.D		 	F0,a		; load scalar 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LV			V1,Rx		; load vector X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MULVS.D		V2,V1,F0	; vector-scalar multiply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LV			V3,Ry		; load vector 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ADDVV		V4,V2,V3	; add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SV			Ry,V4		; store the result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Requires 6 instructions vs. almost 600 for MIPS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5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Appendix A — </a:t>
            </a:r>
            <a:fld id="{5F8F5241-E564-4BC1-8D63-21F9850AB029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53" y="757600"/>
            <a:ext cx="4535494" cy="5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Lanes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r>
              <a:rPr lang="en-US" sz="2400" dirty="0"/>
              <a:t>Element </a:t>
            </a:r>
            <a:r>
              <a:rPr lang="en-US" sz="2400" i="1" dirty="0"/>
              <a:t>n </a:t>
            </a:r>
            <a:r>
              <a:rPr lang="en-US" sz="2400" dirty="0"/>
              <a:t>of vector register </a:t>
            </a:r>
            <a:r>
              <a:rPr lang="en-US" sz="2400" i="1" dirty="0"/>
              <a:t>A </a:t>
            </a:r>
            <a:r>
              <a:rPr lang="en-US" sz="2400" dirty="0"/>
              <a:t>is “hardwired” to element </a:t>
            </a:r>
            <a:r>
              <a:rPr lang="en-US" sz="2400" i="1" dirty="0"/>
              <a:t>n</a:t>
            </a:r>
            <a:r>
              <a:rPr lang="en-US" sz="2400" dirty="0"/>
              <a:t> of vector register </a:t>
            </a:r>
            <a:r>
              <a:rPr lang="en-US" sz="2400" i="1" dirty="0"/>
              <a:t>B</a:t>
            </a:r>
          </a:p>
          <a:p>
            <a:pPr lvl="1"/>
            <a:r>
              <a:rPr lang="en-US" sz="2000" dirty="0"/>
              <a:t>Allows for multiple hardware lanes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4171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4320480" cy="35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22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270875" cy="51117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Start up time</a:t>
            </a:r>
          </a:p>
          <a:p>
            <a:pPr lvl="1"/>
            <a:r>
              <a:rPr lang="en-US" sz="1800" dirty="0"/>
              <a:t>Latency of vector functional unit</a:t>
            </a:r>
          </a:p>
          <a:p>
            <a:pPr lvl="1"/>
            <a:r>
              <a:rPr lang="en-US" sz="1800" dirty="0"/>
              <a:t>Assume the same as Cray-1</a:t>
            </a:r>
          </a:p>
          <a:p>
            <a:pPr lvl="2"/>
            <a:r>
              <a:rPr lang="en-US" sz="1400" dirty="0"/>
              <a:t>Floating-point add =&gt; 6 clock cycles</a:t>
            </a:r>
          </a:p>
          <a:p>
            <a:pPr lvl="2"/>
            <a:r>
              <a:rPr lang="en-US" sz="1400" dirty="0"/>
              <a:t>Floating-point multiply =&gt; 7 clock cycles</a:t>
            </a:r>
          </a:p>
          <a:p>
            <a:pPr lvl="2"/>
            <a:r>
              <a:rPr lang="en-US" sz="1400" dirty="0"/>
              <a:t>Floating-point divide =&gt; 20 clock cycles</a:t>
            </a:r>
          </a:p>
          <a:p>
            <a:pPr lvl="2"/>
            <a:r>
              <a:rPr lang="en-US" sz="1400" dirty="0"/>
              <a:t>Vector load =&gt; 12 clock cycles</a:t>
            </a:r>
          </a:p>
          <a:p>
            <a:r>
              <a:rPr lang="en-US" sz="2400" dirty="0"/>
              <a:t>Improvements needed:</a:t>
            </a:r>
          </a:p>
          <a:p>
            <a:pPr lvl="1"/>
            <a:r>
              <a:rPr lang="en-US" sz="1800" dirty="0"/>
              <a:t>&gt; 1 element per clock cycle</a:t>
            </a:r>
          </a:p>
          <a:p>
            <a:pPr lvl="1"/>
            <a:r>
              <a:rPr lang="en-US" sz="1800" dirty="0"/>
              <a:t>Non-64 wide vectors (What if loops are smaller than 64 iterations?)</a:t>
            </a:r>
          </a:p>
          <a:p>
            <a:pPr lvl="2"/>
            <a:r>
              <a:rPr lang="en-US" sz="1500" dirty="0"/>
              <a:t>Vector-length register</a:t>
            </a:r>
          </a:p>
          <a:p>
            <a:pPr lvl="1"/>
            <a:r>
              <a:rPr lang="en-US" sz="1800" dirty="0"/>
              <a:t>IF statements in vector code </a:t>
            </a:r>
          </a:p>
          <a:p>
            <a:pPr lvl="2"/>
            <a:r>
              <a:rPr lang="en-US" sz="1500" dirty="0"/>
              <a:t>Vector Mask</a:t>
            </a:r>
          </a:p>
          <a:p>
            <a:pPr lvl="1"/>
            <a:r>
              <a:rPr lang="en-US" sz="1800" dirty="0"/>
              <a:t>Memory system optimizations to support vector processors</a:t>
            </a:r>
          </a:p>
          <a:p>
            <a:pPr lvl="2"/>
            <a:r>
              <a:rPr lang="en-US" sz="1500" dirty="0"/>
              <a:t>Memory bank interleaved</a:t>
            </a:r>
          </a:p>
          <a:p>
            <a:pPr lvl="1"/>
            <a:r>
              <a:rPr lang="en-US" sz="1800" dirty="0"/>
              <a:t>Sparse matrices</a:t>
            </a:r>
          </a:p>
          <a:p>
            <a:pPr lvl="2"/>
            <a:r>
              <a:rPr lang="en-US" sz="1500" dirty="0"/>
              <a:t>Gather Scatter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Vector vs. Scalar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/>
              <a:t>Vector architectures and compilers</a:t>
            </a:r>
          </a:p>
          <a:p>
            <a:pPr lvl="1">
              <a:lnSpc>
                <a:spcPct val="90000"/>
              </a:lnSpc>
            </a:pPr>
            <a:r>
              <a:rPr lang="en-AU"/>
              <a:t>Simplify data-parallel programming</a:t>
            </a:r>
          </a:p>
          <a:p>
            <a:pPr lvl="1">
              <a:lnSpc>
                <a:spcPct val="90000"/>
              </a:lnSpc>
            </a:pPr>
            <a:r>
              <a:rPr lang="en-AU"/>
              <a:t>Explicit statement of absence of loop-carried dependences</a:t>
            </a:r>
          </a:p>
          <a:p>
            <a:pPr lvl="2">
              <a:lnSpc>
                <a:spcPct val="90000"/>
              </a:lnSpc>
            </a:pPr>
            <a:r>
              <a:rPr lang="en-AU"/>
              <a:t>Reduced checking in hardware</a:t>
            </a:r>
          </a:p>
          <a:p>
            <a:pPr lvl="1">
              <a:lnSpc>
                <a:spcPct val="90000"/>
              </a:lnSpc>
            </a:pPr>
            <a:r>
              <a:rPr lang="en-AU"/>
              <a:t>Regular access patterns benefit from interleaved and burst memory</a:t>
            </a:r>
          </a:p>
          <a:p>
            <a:pPr lvl="1">
              <a:lnSpc>
                <a:spcPct val="90000"/>
              </a:lnSpc>
            </a:pPr>
            <a:r>
              <a:rPr lang="en-AU"/>
              <a:t>Avoid control hazards by avoiding loops</a:t>
            </a:r>
          </a:p>
          <a:p>
            <a:pPr>
              <a:lnSpc>
                <a:spcPct val="90000"/>
              </a:lnSpc>
            </a:pPr>
            <a:r>
              <a:rPr lang="en-AU"/>
              <a:t>More general than ad-hoc media extensions (such as MMX, SSE)</a:t>
            </a:r>
          </a:p>
          <a:p>
            <a:pPr lvl="1">
              <a:lnSpc>
                <a:spcPct val="90000"/>
              </a:lnSpc>
            </a:pPr>
            <a:r>
              <a:rPr lang="en-AU"/>
              <a:t>Better match with compiler technology</a:t>
            </a:r>
          </a:p>
        </p:txBody>
      </p:sp>
    </p:spTree>
    <p:extLst>
      <p:ext uri="{BB962C8B-B14F-4D97-AF65-F5344CB8AC3E}">
        <p14:creationId xmlns:p14="http://schemas.microsoft.com/office/powerpoint/2010/main" val="154681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5800" y="-1486680"/>
            <a:ext cx="17221200" cy="10685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2060575"/>
            <a:ext cx="7772400" cy="35052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HiPEAC</a:t>
            </a:r>
            <a:r>
              <a:rPr lang="en-US" sz="2800" dirty="0">
                <a:solidFill>
                  <a:srgbClr val="0000FF"/>
                </a:solidFill>
              </a:rPr>
              <a:t> Summer School, July 2015</a:t>
            </a:r>
          </a:p>
          <a:p>
            <a:r>
              <a:rPr lang="en-US" dirty="0">
                <a:solidFill>
                  <a:srgbClr val="0000FF"/>
                </a:solidFill>
              </a:rPr>
              <a:t>Tor M. Aamodt</a:t>
            </a:r>
          </a:p>
          <a:p>
            <a:r>
              <a:rPr lang="en-US" dirty="0" err="1">
                <a:solidFill>
                  <a:srgbClr val="0000FF"/>
                </a:solidFill>
              </a:rPr>
              <a:t>aamodt@ece.ubc.ca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University of British Columbia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GPU Computing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1623"/>
            <a:ext cx="212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NVIDIA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Tegra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 X1 die photo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133290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6738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is a GPU?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GPU = Graphics Processing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Accelerator for raster based graphics (OpenGL, DirectX)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Highly programmable (Turing complete)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Commodity hardware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100’s of ALUs;  10’s of 1000s of concurrent threads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</a:t>
            </a:r>
            <a:fld id="{2DCAE7AC-0DFB-40CF-A4F2-C416A0FCE17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68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CA">
                <a:latin typeface="Arial  " charset="0"/>
                <a:ea typeface="ＭＳ Ｐゴシック" charset="0"/>
                <a:cs typeface="Arial  " charset="0"/>
              </a:rPr>
              <a:t>The GPU is Ubiquitous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A7D4B-738E-9A42-B19C-675FCF438456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0" name="Picture 4" descr="amd-apu-graphics-size-compared-to-in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82" y="6356350"/>
            <a:ext cx="177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[APU13 keynote]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8423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“Early” GPU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1981:  IBM PC Monochrome Display Adapter (2D)</a:t>
            </a:r>
          </a:p>
          <a:p>
            <a:pPr lvl="1"/>
            <a:r>
              <a:rPr lang="en-US" dirty="0"/>
              <a:t>1996:  3D graphics (e.g., 3dfx Voodoo)</a:t>
            </a:r>
          </a:p>
          <a:p>
            <a:pPr lvl="1"/>
            <a:r>
              <a:rPr lang="en-US" dirty="0"/>
              <a:t>1999:  register combiner (NVIDIA GeForce 256)</a:t>
            </a:r>
          </a:p>
          <a:p>
            <a:pPr lvl="1"/>
            <a:r>
              <a:rPr lang="en-US" dirty="0"/>
              <a:t>2001:  programmable </a:t>
            </a:r>
            <a:r>
              <a:rPr lang="en-US" dirty="0" err="1"/>
              <a:t>shaders</a:t>
            </a:r>
            <a:r>
              <a:rPr lang="en-US" dirty="0"/>
              <a:t> (NVIDIA GeForce 3)</a:t>
            </a:r>
          </a:p>
          <a:p>
            <a:pPr lvl="1"/>
            <a:r>
              <a:rPr lang="en-US" dirty="0"/>
              <a:t>2002:  floating-point (ATI Radeon 9700)</a:t>
            </a:r>
          </a:p>
          <a:p>
            <a:pPr lvl="1"/>
            <a:r>
              <a:rPr lang="en-US" dirty="0"/>
              <a:t>2005:  unified </a:t>
            </a:r>
            <a:r>
              <a:rPr lang="en-US" dirty="0" err="1"/>
              <a:t>shaders</a:t>
            </a:r>
            <a:r>
              <a:rPr lang="en-US" dirty="0"/>
              <a:t> (ATI R520 in Xbox 360)</a:t>
            </a:r>
          </a:p>
          <a:p>
            <a:pPr lvl="1"/>
            <a:r>
              <a:rPr lang="en-US" dirty="0"/>
              <a:t>2006:  compute (NVIDIA GeForce 8800)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3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59762" cy="1446550"/>
          </a:xfrm>
        </p:spPr>
        <p:txBody>
          <a:bodyPr/>
          <a:lstStyle/>
          <a:p>
            <a:r>
              <a:rPr lang="en-AU" dirty="0"/>
              <a:t>Instruction and Data Streams</a:t>
            </a:r>
            <a:br>
              <a:rPr lang="en-AU" dirty="0"/>
            </a:br>
            <a:r>
              <a:rPr lang="en-AU" dirty="0"/>
              <a:t>Flynn’s Classification</a:t>
            </a:r>
          </a:p>
        </p:txBody>
      </p:sp>
      <p:graphicFrame>
        <p:nvGraphicFramePr>
          <p:cNvPr id="312381" name="Group 61"/>
          <p:cNvGraphicFramePr>
            <a:graphicFrameLocks noGrp="1"/>
          </p:cNvGraphicFramePr>
          <p:nvPr/>
        </p:nvGraphicFramePr>
        <p:xfrm>
          <a:off x="755576" y="1628800"/>
          <a:ext cx="7529512" cy="2530158"/>
        </p:xfrm>
        <a:graphic>
          <a:graphicData uri="http://schemas.openxmlformats.org/drawingml/2006/table">
            <a:tbl>
              <a:tblPr/>
              <a:tblGrid>
                <a:gridCol w="138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Streams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Streams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SISD</a:t>
                      </a: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b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SIMD</a:t>
                      </a: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A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Illiac</a:t>
                      </a: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IV, MMX/SSE instructions of x86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MISD</a:t>
                      </a: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b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examples today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MIMD</a:t>
                      </a: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b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Xeon e5345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2382" name="Rectangle 62"/>
          <p:cNvSpPr>
            <a:spLocks noChangeArrowheads="1"/>
          </p:cNvSpPr>
          <p:nvPr/>
        </p:nvSpPr>
        <p:spPr bwMode="auto">
          <a:xfrm>
            <a:off x="684213" y="4349750"/>
            <a:ext cx="8270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AU" sz="3200"/>
              <a:t>SPMD: Single Program Multiple Data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sz="2800"/>
              <a:t>A parallel program on a MIMD computer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sz="2800"/>
              <a:t>Conditional code for different processors</a:t>
            </a:r>
          </a:p>
        </p:txBody>
      </p:sp>
    </p:spTree>
    <p:extLst>
      <p:ext uri="{BB962C8B-B14F-4D97-AF65-F5344CB8AC3E}">
        <p14:creationId xmlns:p14="http://schemas.microsoft.com/office/powerpoint/2010/main" val="286567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AC66-ECA0-A74F-8D9A-2F5F375C4BE0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62000" y="1116013"/>
            <a:ext cx="71628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03300"/>
          </a:xfrm>
        </p:spPr>
        <p:txBody>
          <a:bodyPr/>
          <a:lstStyle/>
          <a:p>
            <a:pPr eaLnBrk="1" hangingPunct="1"/>
            <a:r>
              <a:rPr lang="en-US" sz="3600">
                <a:latin typeface="Arial  " charset="0"/>
                <a:ea typeface="ＭＳ Ｐゴシック" charset="0"/>
                <a:cs typeface="Arial  " charset="0"/>
              </a:rPr>
              <a:t>GPU: The Life of a Triangle</a:t>
            </a:r>
            <a:endParaRPr lang="en-US">
              <a:latin typeface="Arial  " charset="0"/>
              <a:ea typeface="ＭＳ Ｐゴシック" charset="0"/>
              <a:cs typeface="Arial  " charset="0"/>
            </a:endParaRPr>
          </a:p>
        </p:txBody>
      </p:sp>
      <p:sp>
        <p:nvSpPr>
          <p:cNvPr id="25605" name="AutoShape 4"/>
          <p:cNvSpPr>
            <a:spLocks noChangeAspect="1" noChangeArrowheads="1" noTextEdit="1"/>
          </p:cNvSpPr>
          <p:nvPr/>
        </p:nvSpPr>
        <p:spPr bwMode="auto">
          <a:xfrm>
            <a:off x="966788" y="1108075"/>
            <a:ext cx="68357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977900" y="5672138"/>
            <a:ext cx="3281363" cy="3698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512888" y="4010025"/>
            <a:ext cx="3290887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977900" y="3455988"/>
            <a:ext cx="3141663" cy="14811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977900" y="2901950"/>
            <a:ext cx="346551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974725" y="2346325"/>
            <a:ext cx="2987675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977900" y="1792288"/>
            <a:ext cx="3373438" cy="3698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977900" y="1238250"/>
            <a:ext cx="2755900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5265738" y="4010025"/>
            <a:ext cx="369887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4803775" y="4010025"/>
            <a:ext cx="831850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4803775" y="4010025"/>
            <a:ext cx="831850" cy="369888"/>
          </a:xfrm>
          <a:prstGeom prst="rect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4886325" y="4079875"/>
            <a:ext cx="681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Texture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391400" y="4010025"/>
            <a:ext cx="369888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 flipH="1">
            <a:off x="5715000" y="4132263"/>
            <a:ext cx="1676400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19" name="Freeform 18"/>
          <p:cNvSpPr>
            <a:spLocks/>
          </p:cNvSpPr>
          <p:nvPr/>
        </p:nvSpPr>
        <p:spPr bwMode="auto">
          <a:xfrm>
            <a:off x="5635625" y="4079875"/>
            <a:ext cx="106363" cy="106363"/>
          </a:xfrm>
          <a:custGeom>
            <a:avLst/>
            <a:gdLst>
              <a:gd name="T0" fmla="*/ 0 w 220"/>
              <a:gd name="T1" fmla="*/ 2147483647 h 220"/>
              <a:gd name="T2" fmla="*/ 2147483647 w 220"/>
              <a:gd name="T3" fmla="*/ 0 h 220"/>
              <a:gd name="T4" fmla="*/ 2147483647 w 220"/>
              <a:gd name="T5" fmla="*/ 2147483647 h 220"/>
              <a:gd name="T6" fmla="*/ 0 w 220"/>
              <a:gd name="T7" fmla="*/ 2147483647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220"/>
              <a:gd name="T13" fmla="*/ 0 h 220"/>
              <a:gd name="T14" fmla="*/ 220 w 220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" h="220">
                <a:moveTo>
                  <a:pt x="0" y="110"/>
                </a:moveTo>
                <a:lnTo>
                  <a:pt x="220" y="0"/>
                </a:lnTo>
                <a:cubicBezTo>
                  <a:pt x="185" y="69"/>
                  <a:pt x="185" y="151"/>
                  <a:pt x="220" y="220"/>
                </a:cubicBez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 flipH="1">
            <a:off x="5635625" y="4256088"/>
            <a:ext cx="1674813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1" name="Freeform 20"/>
          <p:cNvSpPr>
            <a:spLocks/>
          </p:cNvSpPr>
          <p:nvPr/>
        </p:nvSpPr>
        <p:spPr bwMode="auto">
          <a:xfrm>
            <a:off x="7285038" y="4203700"/>
            <a:ext cx="106362" cy="104775"/>
          </a:xfrm>
          <a:custGeom>
            <a:avLst/>
            <a:gdLst>
              <a:gd name="T0" fmla="*/ 2147483647 w 220"/>
              <a:gd name="T1" fmla="*/ 2147483647 h 220"/>
              <a:gd name="T2" fmla="*/ 0 w 220"/>
              <a:gd name="T3" fmla="*/ 2147483647 h 220"/>
              <a:gd name="T4" fmla="*/ 0 w 220"/>
              <a:gd name="T5" fmla="*/ 0 h 220"/>
              <a:gd name="T6" fmla="*/ 2147483647 w 220"/>
              <a:gd name="T7" fmla="*/ 2147483647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220"/>
              <a:gd name="T13" fmla="*/ 0 h 220"/>
              <a:gd name="T14" fmla="*/ 220 w 220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" h="220">
                <a:moveTo>
                  <a:pt x="220" y="110"/>
                </a:moveTo>
                <a:lnTo>
                  <a:pt x="0" y="220"/>
                </a:lnTo>
                <a:cubicBezTo>
                  <a:pt x="34" y="151"/>
                  <a:pt x="34" y="69"/>
                  <a:pt x="0" y="0"/>
                </a:cubicBezTo>
                <a:lnTo>
                  <a:pt x="22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2" name="Rectangle 21"/>
          <p:cNvSpPr>
            <a:spLocks noChangeArrowheads="1"/>
          </p:cNvSpPr>
          <p:nvPr/>
        </p:nvSpPr>
        <p:spPr bwMode="auto">
          <a:xfrm>
            <a:off x="7391400" y="2900363"/>
            <a:ext cx="369888" cy="36988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3" name="Rectangle 22"/>
          <p:cNvSpPr>
            <a:spLocks noChangeArrowheads="1"/>
          </p:cNvSpPr>
          <p:nvPr/>
        </p:nvSpPr>
        <p:spPr bwMode="auto">
          <a:xfrm>
            <a:off x="5635625" y="2900363"/>
            <a:ext cx="369888" cy="36988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4" name="Rectangle 23"/>
          <p:cNvSpPr>
            <a:spLocks noChangeArrowheads="1"/>
          </p:cNvSpPr>
          <p:nvPr/>
        </p:nvSpPr>
        <p:spPr bwMode="auto">
          <a:xfrm>
            <a:off x="7413625" y="1238250"/>
            <a:ext cx="369888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5" name="Rectangle 24"/>
          <p:cNvSpPr>
            <a:spLocks noChangeArrowheads="1"/>
          </p:cNvSpPr>
          <p:nvPr/>
        </p:nvSpPr>
        <p:spPr bwMode="auto">
          <a:xfrm>
            <a:off x="6513513" y="1238250"/>
            <a:ext cx="369887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6" name="Line 25"/>
          <p:cNvSpPr>
            <a:spLocks noChangeShapeType="1"/>
          </p:cNvSpPr>
          <p:nvPr/>
        </p:nvSpPr>
        <p:spPr bwMode="auto">
          <a:xfrm flipH="1">
            <a:off x="6962775" y="1362075"/>
            <a:ext cx="450850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7" name="Freeform 26"/>
          <p:cNvSpPr>
            <a:spLocks/>
          </p:cNvSpPr>
          <p:nvPr/>
        </p:nvSpPr>
        <p:spPr bwMode="auto">
          <a:xfrm>
            <a:off x="6883400" y="1308100"/>
            <a:ext cx="104775" cy="106363"/>
          </a:xfrm>
          <a:custGeom>
            <a:avLst/>
            <a:gdLst>
              <a:gd name="T0" fmla="*/ 0 w 220"/>
              <a:gd name="T1" fmla="*/ 2147483647 h 220"/>
              <a:gd name="T2" fmla="*/ 2147483647 w 220"/>
              <a:gd name="T3" fmla="*/ 0 h 220"/>
              <a:gd name="T4" fmla="*/ 2147483647 w 220"/>
              <a:gd name="T5" fmla="*/ 2147483647 h 220"/>
              <a:gd name="T6" fmla="*/ 2147483647 w 220"/>
              <a:gd name="T7" fmla="*/ 2147483647 h 220"/>
              <a:gd name="T8" fmla="*/ 0 w 220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0"/>
              <a:gd name="T17" fmla="*/ 220 w 220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0">
                <a:moveTo>
                  <a:pt x="0" y="110"/>
                </a:moveTo>
                <a:lnTo>
                  <a:pt x="220" y="0"/>
                </a:lnTo>
                <a:cubicBezTo>
                  <a:pt x="185" y="69"/>
                  <a:pt x="185" y="150"/>
                  <a:pt x="220" y="220"/>
                </a:cubicBez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 flipH="1">
            <a:off x="6883400" y="1484313"/>
            <a:ext cx="450850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29" name="Freeform 28"/>
          <p:cNvSpPr>
            <a:spLocks/>
          </p:cNvSpPr>
          <p:nvPr/>
        </p:nvSpPr>
        <p:spPr bwMode="auto">
          <a:xfrm>
            <a:off x="7308850" y="1431925"/>
            <a:ext cx="104775" cy="106363"/>
          </a:xfrm>
          <a:custGeom>
            <a:avLst/>
            <a:gdLst>
              <a:gd name="T0" fmla="*/ 2147483647 w 220"/>
              <a:gd name="T1" fmla="*/ 2147483647 h 220"/>
              <a:gd name="T2" fmla="*/ 0 w 220"/>
              <a:gd name="T3" fmla="*/ 2147483647 h 220"/>
              <a:gd name="T4" fmla="*/ 0 w 220"/>
              <a:gd name="T5" fmla="*/ 0 h 220"/>
              <a:gd name="T6" fmla="*/ 0 w 220"/>
              <a:gd name="T7" fmla="*/ 0 h 220"/>
              <a:gd name="T8" fmla="*/ 2147483647 w 220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0"/>
              <a:gd name="T17" fmla="*/ 220 w 220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0">
                <a:moveTo>
                  <a:pt x="220" y="110"/>
                </a:moveTo>
                <a:lnTo>
                  <a:pt x="0" y="220"/>
                </a:lnTo>
                <a:cubicBezTo>
                  <a:pt x="34" y="150"/>
                  <a:pt x="34" y="69"/>
                  <a:pt x="0" y="0"/>
                </a:cubicBezTo>
                <a:lnTo>
                  <a:pt x="22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30" name="Rectangle 29"/>
          <p:cNvSpPr>
            <a:spLocks noChangeArrowheads="1"/>
          </p:cNvSpPr>
          <p:nvPr/>
        </p:nvSpPr>
        <p:spPr bwMode="auto">
          <a:xfrm>
            <a:off x="3741738" y="1238250"/>
            <a:ext cx="2955925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31" name="Rectangle 30"/>
          <p:cNvSpPr>
            <a:spLocks noChangeArrowheads="1"/>
          </p:cNvSpPr>
          <p:nvPr/>
        </p:nvSpPr>
        <p:spPr bwMode="auto">
          <a:xfrm>
            <a:off x="3741738" y="1238250"/>
            <a:ext cx="3116262" cy="369888"/>
          </a:xfrm>
          <a:prstGeom prst="rect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32" name="Rectangle 31"/>
          <p:cNvSpPr>
            <a:spLocks noChangeArrowheads="1"/>
          </p:cNvSpPr>
          <p:nvPr/>
        </p:nvSpPr>
        <p:spPr bwMode="auto">
          <a:xfrm>
            <a:off x="3846513" y="1308100"/>
            <a:ext cx="4810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Host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33" name="Rectangle 32"/>
          <p:cNvSpPr>
            <a:spLocks noChangeArrowheads="1"/>
          </p:cNvSpPr>
          <p:nvPr/>
        </p:nvSpPr>
        <p:spPr bwMode="auto">
          <a:xfrm>
            <a:off x="4308475" y="1308100"/>
            <a:ext cx="158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4462463" y="1308100"/>
            <a:ext cx="9588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Front End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35" name="Rectangle 34"/>
          <p:cNvSpPr>
            <a:spLocks noChangeArrowheads="1"/>
          </p:cNvSpPr>
          <p:nvPr/>
        </p:nvSpPr>
        <p:spPr bwMode="auto">
          <a:xfrm>
            <a:off x="5386388" y="1308100"/>
            <a:ext cx="106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36" name="Rectangle 35"/>
          <p:cNvSpPr>
            <a:spLocks noChangeArrowheads="1"/>
          </p:cNvSpPr>
          <p:nvPr/>
        </p:nvSpPr>
        <p:spPr bwMode="auto">
          <a:xfrm>
            <a:off x="5486400" y="1308100"/>
            <a:ext cx="11445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Vertex Fetch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37" name="Rectangle 36"/>
          <p:cNvSpPr>
            <a:spLocks noChangeArrowheads="1"/>
          </p:cNvSpPr>
          <p:nvPr/>
        </p:nvSpPr>
        <p:spPr bwMode="auto">
          <a:xfrm>
            <a:off x="7391400" y="5672138"/>
            <a:ext cx="369888" cy="36988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38" name="Rectangle 37"/>
          <p:cNvSpPr>
            <a:spLocks noChangeArrowheads="1"/>
          </p:cNvSpPr>
          <p:nvPr/>
        </p:nvSpPr>
        <p:spPr bwMode="auto">
          <a:xfrm>
            <a:off x="5819775" y="5672138"/>
            <a:ext cx="369888" cy="36988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39" name="Rectangle 38"/>
          <p:cNvSpPr>
            <a:spLocks noChangeArrowheads="1"/>
          </p:cNvSpPr>
          <p:nvPr/>
        </p:nvSpPr>
        <p:spPr bwMode="auto">
          <a:xfrm>
            <a:off x="7391400" y="1238250"/>
            <a:ext cx="369888" cy="4803775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40" name="Rectangle 39"/>
          <p:cNvSpPr>
            <a:spLocks noChangeArrowheads="1"/>
          </p:cNvSpPr>
          <p:nvPr/>
        </p:nvSpPr>
        <p:spPr bwMode="auto">
          <a:xfrm>
            <a:off x="7391400" y="1238250"/>
            <a:ext cx="369888" cy="4803775"/>
          </a:xfrm>
          <a:prstGeom prst="rect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41" name="Rectangle 40"/>
          <p:cNvSpPr>
            <a:spLocks noChangeArrowheads="1"/>
          </p:cNvSpPr>
          <p:nvPr/>
        </p:nvSpPr>
        <p:spPr bwMode="auto">
          <a:xfrm rot="-5400000">
            <a:off x="7514432" y="4504531"/>
            <a:ext cx="115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2" name="Rectangle 41"/>
          <p:cNvSpPr>
            <a:spLocks noChangeArrowheads="1"/>
          </p:cNvSpPr>
          <p:nvPr/>
        </p:nvSpPr>
        <p:spPr bwMode="auto">
          <a:xfrm rot="-5400000">
            <a:off x="7535069" y="4417219"/>
            <a:ext cx="74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3" name="Rectangle 42"/>
          <p:cNvSpPr>
            <a:spLocks noChangeArrowheads="1"/>
          </p:cNvSpPr>
          <p:nvPr/>
        </p:nvSpPr>
        <p:spPr bwMode="auto">
          <a:xfrm rot="-5400000">
            <a:off x="7519195" y="4326731"/>
            <a:ext cx="10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4" name="Rectangle 43"/>
          <p:cNvSpPr>
            <a:spLocks noChangeArrowheads="1"/>
          </p:cNvSpPr>
          <p:nvPr/>
        </p:nvSpPr>
        <p:spPr bwMode="auto">
          <a:xfrm rot="-5400000">
            <a:off x="7485857" y="4193381"/>
            <a:ext cx="173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5" name="Rectangle 44"/>
          <p:cNvSpPr>
            <a:spLocks noChangeArrowheads="1"/>
          </p:cNvSpPr>
          <p:nvPr/>
        </p:nvSpPr>
        <p:spPr bwMode="auto">
          <a:xfrm rot="-5400000">
            <a:off x="7519194" y="4064794"/>
            <a:ext cx="106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6" name="Rectangle 45"/>
          <p:cNvSpPr>
            <a:spLocks noChangeArrowheads="1"/>
          </p:cNvSpPr>
          <p:nvPr/>
        </p:nvSpPr>
        <p:spPr bwMode="auto">
          <a:xfrm rot="-5400000">
            <a:off x="7546182" y="3983831"/>
            <a:ext cx="523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7" name="Rectangle 46"/>
          <p:cNvSpPr>
            <a:spLocks noChangeArrowheads="1"/>
          </p:cNvSpPr>
          <p:nvPr/>
        </p:nvSpPr>
        <p:spPr bwMode="auto">
          <a:xfrm rot="-5400000">
            <a:off x="7503320" y="3894931"/>
            <a:ext cx="138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8" name="Rectangle 47"/>
          <p:cNvSpPr>
            <a:spLocks noChangeArrowheads="1"/>
          </p:cNvSpPr>
          <p:nvPr/>
        </p:nvSpPr>
        <p:spPr bwMode="auto">
          <a:xfrm rot="-5400000">
            <a:off x="7514432" y="3766344"/>
            <a:ext cx="115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49" name="Rectangle 48"/>
          <p:cNvSpPr>
            <a:spLocks noChangeArrowheads="1"/>
          </p:cNvSpPr>
          <p:nvPr/>
        </p:nvSpPr>
        <p:spPr bwMode="auto">
          <a:xfrm rot="-5400000">
            <a:off x="7540626" y="3684587"/>
            <a:ext cx="63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0" name="Rectangle 49"/>
          <p:cNvSpPr>
            <a:spLocks noChangeArrowheads="1"/>
          </p:cNvSpPr>
          <p:nvPr/>
        </p:nvSpPr>
        <p:spPr bwMode="auto">
          <a:xfrm rot="-5400000">
            <a:off x="7540626" y="3622675"/>
            <a:ext cx="63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1" name="Rectangle 50"/>
          <p:cNvSpPr>
            <a:spLocks noChangeArrowheads="1"/>
          </p:cNvSpPr>
          <p:nvPr/>
        </p:nvSpPr>
        <p:spPr bwMode="auto">
          <a:xfrm rot="-5400000">
            <a:off x="7519194" y="3540919"/>
            <a:ext cx="106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2" name="Rectangle 51"/>
          <p:cNvSpPr>
            <a:spLocks noChangeArrowheads="1"/>
          </p:cNvSpPr>
          <p:nvPr/>
        </p:nvSpPr>
        <p:spPr bwMode="auto">
          <a:xfrm rot="-5400000">
            <a:off x="7535069" y="3445669"/>
            <a:ext cx="74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3" name="Rectangle 52"/>
          <p:cNvSpPr>
            <a:spLocks noChangeArrowheads="1"/>
          </p:cNvSpPr>
          <p:nvPr/>
        </p:nvSpPr>
        <p:spPr bwMode="auto">
          <a:xfrm rot="-5400000">
            <a:off x="7546182" y="3388519"/>
            <a:ext cx="523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4" name="Rectangle 53"/>
          <p:cNvSpPr>
            <a:spLocks noChangeArrowheads="1"/>
          </p:cNvSpPr>
          <p:nvPr/>
        </p:nvSpPr>
        <p:spPr bwMode="auto">
          <a:xfrm rot="-5400000">
            <a:off x="7503320" y="3291681"/>
            <a:ext cx="138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5" name="Rectangle 54"/>
          <p:cNvSpPr>
            <a:spLocks noChangeArrowheads="1"/>
          </p:cNvSpPr>
          <p:nvPr/>
        </p:nvSpPr>
        <p:spPr bwMode="auto">
          <a:xfrm rot="-5400000">
            <a:off x="7514432" y="3169444"/>
            <a:ext cx="115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6" name="Rectangle 55"/>
          <p:cNvSpPr>
            <a:spLocks noChangeArrowheads="1"/>
          </p:cNvSpPr>
          <p:nvPr/>
        </p:nvSpPr>
        <p:spPr bwMode="auto">
          <a:xfrm rot="-5400000">
            <a:off x="7514432" y="3055144"/>
            <a:ext cx="115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7" name="Rectangle 56"/>
          <p:cNvSpPr>
            <a:spLocks noChangeArrowheads="1"/>
          </p:cNvSpPr>
          <p:nvPr/>
        </p:nvSpPr>
        <p:spPr bwMode="auto">
          <a:xfrm rot="-5400000">
            <a:off x="7540626" y="2973387"/>
            <a:ext cx="63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8" name="Rectangle 57"/>
          <p:cNvSpPr>
            <a:spLocks noChangeArrowheads="1"/>
          </p:cNvSpPr>
          <p:nvPr/>
        </p:nvSpPr>
        <p:spPr bwMode="auto">
          <a:xfrm rot="-5400000">
            <a:off x="7535069" y="2905919"/>
            <a:ext cx="74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59" name="Rectangle 58"/>
          <p:cNvSpPr>
            <a:spLocks noChangeArrowheads="1"/>
          </p:cNvSpPr>
          <p:nvPr/>
        </p:nvSpPr>
        <p:spPr bwMode="auto">
          <a:xfrm rot="-5400000">
            <a:off x="7514432" y="2807494"/>
            <a:ext cx="115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60" name="Rectangle 59"/>
          <p:cNvSpPr>
            <a:spLocks noChangeArrowheads="1"/>
          </p:cNvSpPr>
          <p:nvPr/>
        </p:nvSpPr>
        <p:spPr bwMode="auto">
          <a:xfrm rot="-5400000">
            <a:off x="7546182" y="2732881"/>
            <a:ext cx="523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61" name="Rectangle 60"/>
          <p:cNvSpPr>
            <a:spLocks noChangeArrowheads="1"/>
          </p:cNvSpPr>
          <p:nvPr/>
        </p:nvSpPr>
        <p:spPr bwMode="auto">
          <a:xfrm rot="-5400000">
            <a:off x="7546182" y="2680494"/>
            <a:ext cx="523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62" name="Rectangle 61"/>
          <p:cNvSpPr>
            <a:spLocks noChangeArrowheads="1"/>
          </p:cNvSpPr>
          <p:nvPr/>
        </p:nvSpPr>
        <p:spPr bwMode="auto">
          <a:xfrm rot="-5400000">
            <a:off x="7519195" y="2599531"/>
            <a:ext cx="10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63" name="Rectangle 62"/>
          <p:cNvSpPr>
            <a:spLocks noChangeArrowheads="1"/>
          </p:cNvSpPr>
          <p:nvPr/>
        </p:nvSpPr>
        <p:spPr bwMode="auto">
          <a:xfrm rot="-5400000">
            <a:off x="7535070" y="2513806"/>
            <a:ext cx="746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64" name="Rectangle 63"/>
          <p:cNvSpPr>
            <a:spLocks noChangeArrowheads="1"/>
          </p:cNvSpPr>
          <p:nvPr/>
        </p:nvSpPr>
        <p:spPr bwMode="auto">
          <a:xfrm>
            <a:off x="4341813" y="1792288"/>
            <a:ext cx="1755775" cy="36988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65" name="Rectangle 64"/>
          <p:cNvSpPr>
            <a:spLocks noChangeArrowheads="1"/>
          </p:cNvSpPr>
          <p:nvPr/>
        </p:nvSpPr>
        <p:spPr bwMode="auto">
          <a:xfrm>
            <a:off x="4341813" y="1792288"/>
            <a:ext cx="1755775" cy="369887"/>
          </a:xfrm>
          <a:prstGeom prst="rect">
            <a:avLst/>
          </a:prstGeom>
          <a:solidFill>
            <a:srgbClr val="FFCC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66" name="Rectangle 65"/>
          <p:cNvSpPr>
            <a:spLocks noChangeArrowheads="1"/>
          </p:cNvSpPr>
          <p:nvPr/>
        </p:nvSpPr>
        <p:spPr bwMode="auto">
          <a:xfrm>
            <a:off x="4416425" y="1862138"/>
            <a:ext cx="167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Vertex Processing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67" name="Rectangle 66"/>
          <p:cNvSpPr>
            <a:spLocks noChangeArrowheads="1"/>
          </p:cNvSpPr>
          <p:nvPr/>
        </p:nvSpPr>
        <p:spPr bwMode="auto">
          <a:xfrm>
            <a:off x="3925888" y="2347913"/>
            <a:ext cx="2587625" cy="368300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68" name="Rectangle 67"/>
          <p:cNvSpPr>
            <a:spLocks noChangeArrowheads="1"/>
          </p:cNvSpPr>
          <p:nvPr/>
        </p:nvSpPr>
        <p:spPr bwMode="auto">
          <a:xfrm>
            <a:off x="3925888" y="2347913"/>
            <a:ext cx="2587625" cy="368300"/>
          </a:xfrm>
          <a:prstGeom prst="rect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69" name="Rectangle 68"/>
          <p:cNvSpPr>
            <a:spLocks noChangeArrowheads="1"/>
          </p:cNvSpPr>
          <p:nvPr/>
        </p:nvSpPr>
        <p:spPr bwMode="auto">
          <a:xfrm>
            <a:off x="4062413" y="2416175"/>
            <a:ext cx="17684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Primitive Assembly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70" name="Rectangle 69"/>
          <p:cNvSpPr>
            <a:spLocks noChangeArrowheads="1"/>
          </p:cNvSpPr>
          <p:nvPr/>
        </p:nvSpPr>
        <p:spPr bwMode="auto">
          <a:xfrm>
            <a:off x="5802313" y="2416175"/>
            <a:ext cx="106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71" name="Rectangle 70"/>
          <p:cNvSpPr>
            <a:spLocks noChangeArrowheads="1"/>
          </p:cNvSpPr>
          <p:nvPr/>
        </p:nvSpPr>
        <p:spPr bwMode="auto">
          <a:xfrm>
            <a:off x="5864225" y="2416175"/>
            <a:ext cx="58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Setup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72" name="Rectangle 71"/>
          <p:cNvSpPr>
            <a:spLocks noChangeArrowheads="1"/>
          </p:cNvSpPr>
          <p:nvPr/>
        </p:nvSpPr>
        <p:spPr bwMode="auto">
          <a:xfrm>
            <a:off x="4387850" y="2901950"/>
            <a:ext cx="1663700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73" name="Rectangle 72"/>
          <p:cNvSpPr>
            <a:spLocks noChangeArrowheads="1"/>
          </p:cNvSpPr>
          <p:nvPr/>
        </p:nvSpPr>
        <p:spPr bwMode="auto">
          <a:xfrm>
            <a:off x="4387850" y="2901950"/>
            <a:ext cx="1663700" cy="369888"/>
          </a:xfrm>
          <a:prstGeom prst="rect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74" name="Rectangle 73"/>
          <p:cNvSpPr>
            <a:spLocks noChangeArrowheads="1"/>
          </p:cNvSpPr>
          <p:nvPr/>
        </p:nvSpPr>
        <p:spPr bwMode="auto">
          <a:xfrm>
            <a:off x="4478338" y="2970213"/>
            <a:ext cx="911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Rasterize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75" name="Rectangle 74"/>
          <p:cNvSpPr>
            <a:spLocks noChangeArrowheads="1"/>
          </p:cNvSpPr>
          <p:nvPr/>
        </p:nvSpPr>
        <p:spPr bwMode="auto">
          <a:xfrm>
            <a:off x="5348288" y="2970213"/>
            <a:ext cx="1920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&amp;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76" name="Rectangle 75"/>
          <p:cNvSpPr>
            <a:spLocks noChangeArrowheads="1"/>
          </p:cNvSpPr>
          <p:nvPr/>
        </p:nvSpPr>
        <p:spPr bwMode="auto">
          <a:xfrm>
            <a:off x="5534025" y="2970213"/>
            <a:ext cx="4476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Zcull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77" name="Freeform 76"/>
          <p:cNvSpPr>
            <a:spLocks/>
          </p:cNvSpPr>
          <p:nvPr/>
        </p:nvSpPr>
        <p:spPr bwMode="auto">
          <a:xfrm>
            <a:off x="4110038" y="3455988"/>
            <a:ext cx="2217737" cy="1477962"/>
          </a:xfrm>
          <a:custGeom>
            <a:avLst/>
            <a:gdLst>
              <a:gd name="T0" fmla="*/ 2147483647 w 1397"/>
              <a:gd name="T1" fmla="*/ 2147483647 h 931"/>
              <a:gd name="T2" fmla="*/ 2147483647 w 1397"/>
              <a:gd name="T3" fmla="*/ 2147483647 h 931"/>
              <a:gd name="T4" fmla="*/ 2147483647 w 1397"/>
              <a:gd name="T5" fmla="*/ 2147483647 h 931"/>
              <a:gd name="T6" fmla="*/ 2147483647 w 1397"/>
              <a:gd name="T7" fmla="*/ 2147483647 h 931"/>
              <a:gd name="T8" fmla="*/ 2147483647 w 1397"/>
              <a:gd name="T9" fmla="*/ 0 h 931"/>
              <a:gd name="T10" fmla="*/ 0 w 1397"/>
              <a:gd name="T11" fmla="*/ 0 h 931"/>
              <a:gd name="T12" fmla="*/ 0 w 1397"/>
              <a:gd name="T13" fmla="*/ 2147483647 h 931"/>
              <a:gd name="T14" fmla="*/ 2147483647 w 1397"/>
              <a:gd name="T15" fmla="*/ 2147483647 h 931"/>
              <a:gd name="T16" fmla="*/ 2147483647 w 1397"/>
              <a:gd name="T17" fmla="*/ 2147483647 h 9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7"/>
              <a:gd name="T28" fmla="*/ 0 h 931"/>
              <a:gd name="T29" fmla="*/ 1397 w 1397"/>
              <a:gd name="T30" fmla="*/ 931 h 9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7" h="931">
                <a:moveTo>
                  <a:pt x="1397" y="698"/>
                </a:moveTo>
                <a:lnTo>
                  <a:pt x="321" y="698"/>
                </a:lnTo>
                <a:lnTo>
                  <a:pt x="320" y="233"/>
                </a:lnTo>
                <a:lnTo>
                  <a:pt x="1397" y="233"/>
                </a:lnTo>
                <a:lnTo>
                  <a:pt x="1397" y="0"/>
                </a:lnTo>
                <a:lnTo>
                  <a:pt x="0" y="0"/>
                </a:lnTo>
                <a:lnTo>
                  <a:pt x="0" y="931"/>
                </a:lnTo>
                <a:lnTo>
                  <a:pt x="1397" y="931"/>
                </a:lnTo>
                <a:lnTo>
                  <a:pt x="1397" y="698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78" name="Freeform 77"/>
          <p:cNvSpPr>
            <a:spLocks/>
          </p:cNvSpPr>
          <p:nvPr/>
        </p:nvSpPr>
        <p:spPr bwMode="auto">
          <a:xfrm>
            <a:off x="4110038" y="3455988"/>
            <a:ext cx="2217737" cy="1477962"/>
          </a:xfrm>
          <a:custGeom>
            <a:avLst/>
            <a:gdLst>
              <a:gd name="T0" fmla="*/ 2147483647 w 1397"/>
              <a:gd name="T1" fmla="*/ 2147483647 h 931"/>
              <a:gd name="T2" fmla="*/ 2147483647 w 1397"/>
              <a:gd name="T3" fmla="*/ 2147483647 h 931"/>
              <a:gd name="T4" fmla="*/ 2147483647 w 1397"/>
              <a:gd name="T5" fmla="*/ 2147483647 h 931"/>
              <a:gd name="T6" fmla="*/ 2147483647 w 1397"/>
              <a:gd name="T7" fmla="*/ 2147483647 h 931"/>
              <a:gd name="T8" fmla="*/ 2147483647 w 1397"/>
              <a:gd name="T9" fmla="*/ 0 h 931"/>
              <a:gd name="T10" fmla="*/ 0 w 1397"/>
              <a:gd name="T11" fmla="*/ 0 h 931"/>
              <a:gd name="T12" fmla="*/ 0 w 1397"/>
              <a:gd name="T13" fmla="*/ 2147483647 h 931"/>
              <a:gd name="T14" fmla="*/ 2147483647 w 1397"/>
              <a:gd name="T15" fmla="*/ 2147483647 h 931"/>
              <a:gd name="T16" fmla="*/ 2147483647 w 1397"/>
              <a:gd name="T17" fmla="*/ 2147483647 h 9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7"/>
              <a:gd name="T28" fmla="*/ 0 h 931"/>
              <a:gd name="T29" fmla="*/ 1397 w 1397"/>
              <a:gd name="T30" fmla="*/ 931 h 9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7" h="931">
                <a:moveTo>
                  <a:pt x="1397" y="698"/>
                </a:moveTo>
                <a:lnTo>
                  <a:pt x="321" y="698"/>
                </a:lnTo>
                <a:lnTo>
                  <a:pt x="320" y="233"/>
                </a:lnTo>
                <a:lnTo>
                  <a:pt x="1397" y="233"/>
                </a:lnTo>
                <a:lnTo>
                  <a:pt x="1397" y="0"/>
                </a:lnTo>
                <a:lnTo>
                  <a:pt x="0" y="0"/>
                </a:lnTo>
                <a:lnTo>
                  <a:pt x="0" y="931"/>
                </a:lnTo>
                <a:lnTo>
                  <a:pt x="1397" y="931"/>
                </a:lnTo>
                <a:lnTo>
                  <a:pt x="1397" y="69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79" name="Rectangle 78"/>
          <p:cNvSpPr>
            <a:spLocks noChangeArrowheads="1"/>
          </p:cNvSpPr>
          <p:nvPr/>
        </p:nvSpPr>
        <p:spPr bwMode="auto">
          <a:xfrm>
            <a:off x="4662488" y="3525838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Pixel Shader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80" name="Rectangle 79"/>
          <p:cNvSpPr>
            <a:spLocks noChangeArrowheads="1"/>
          </p:cNvSpPr>
          <p:nvPr/>
        </p:nvSpPr>
        <p:spPr bwMode="auto">
          <a:xfrm>
            <a:off x="4249738" y="5118100"/>
            <a:ext cx="1939925" cy="36988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81" name="Rectangle 80"/>
          <p:cNvSpPr>
            <a:spLocks noChangeArrowheads="1"/>
          </p:cNvSpPr>
          <p:nvPr/>
        </p:nvSpPr>
        <p:spPr bwMode="auto">
          <a:xfrm>
            <a:off x="4249738" y="5672138"/>
            <a:ext cx="1939925" cy="36988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82" name="Rectangle 81"/>
          <p:cNvSpPr>
            <a:spLocks noChangeArrowheads="1"/>
          </p:cNvSpPr>
          <p:nvPr/>
        </p:nvSpPr>
        <p:spPr bwMode="auto">
          <a:xfrm>
            <a:off x="4249738" y="5672138"/>
            <a:ext cx="1939925" cy="369887"/>
          </a:xfrm>
          <a:prstGeom prst="rect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83" name="Rectangle 82"/>
          <p:cNvSpPr>
            <a:spLocks noChangeArrowheads="1"/>
          </p:cNvSpPr>
          <p:nvPr/>
        </p:nvSpPr>
        <p:spPr bwMode="auto">
          <a:xfrm>
            <a:off x="4332288" y="5741988"/>
            <a:ext cx="1301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Pixel Engines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84" name="Rectangle 83"/>
          <p:cNvSpPr>
            <a:spLocks noChangeArrowheads="1"/>
          </p:cNvSpPr>
          <p:nvPr/>
        </p:nvSpPr>
        <p:spPr bwMode="auto">
          <a:xfrm>
            <a:off x="5588000" y="5741988"/>
            <a:ext cx="63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85" name="Rectangle 84"/>
          <p:cNvSpPr>
            <a:spLocks noChangeArrowheads="1"/>
          </p:cNvSpPr>
          <p:nvPr/>
        </p:nvSpPr>
        <p:spPr bwMode="auto">
          <a:xfrm>
            <a:off x="5648325" y="5741988"/>
            <a:ext cx="4175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ROP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86" name="Rectangle 85"/>
          <p:cNvSpPr>
            <a:spLocks noChangeArrowheads="1"/>
          </p:cNvSpPr>
          <p:nvPr/>
        </p:nvSpPr>
        <p:spPr bwMode="auto">
          <a:xfrm>
            <a:off x="6049963" y="5741988"/>
            <a:ext cx="63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687" name="Line 86"/>
          <p:cNvSpPr>
            <a:spLocks noChangeShapeType="1"/>
          </p:cNvSpPr>
          <p:nvPr/>
        </p:nvSpPr>
        <p:spPr bwMode="auto">
          <a:xfrm>
            <a:off x="5219700" y="1608138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88" name="Freeform 87"/>
          <p:cNvSpPr>
            <a:spLocks/>
          </p:cNvSpPr>
          <p:nvPr/>
        </p:nvSpPr>
        <p:spPr bwMode="auto">
          <a:xfrm>
            <a:off x="5167313" y="1685925"/>
            <a:ext cx="104775" cy="106363"/>
          </a:xfrm>
          <a:custGeom>
            <a:avLst/>
            <a:gdLst>
              <a:gd name="T0" fmla="*/ 2147483647 w 220"/>
              <a:gd name="T1" fmla="*/ 2147483647 h 221"/>
              <a:gd name="T2" fmla="*/ 0 w 220"/>
              <a:gd name="T3" fmla="*/ 0 h 221"/>
              <a:gd name="T4" fmla="*/ 2147483647 w 220"/>
              <a:gd name="T5" fmla="*/ 0 h 221"/>
              <a:gd name="T6" fmla="*/ 2147483647 w 220"/>
              <a:gd name="T7" fmla="*/ 0 h 221"/>
              <a:gd name="T8" fmla="*/ 2147483647 w 220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1"/>
              <a:gd name="T17" fmla="*/ 220 w 220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1">
                <a:moveTo>
                  <a:pt x="110" y="221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89" name="Line 88"/>
          <p:cNvSpPr>
            <a:spLocks noChangeShapeType="1"/>
          </p:cNvSpPr>
          <p:nvPr/>
        </p:nvSpPr>
        <p:spPr bwMode="auto">
          <a:xfrm>
            <a:off x="5219700" y="2162175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0" name="Freeform 89"/>
          <p:cNvSpPr>
            <a:spLocks/>
          </p:cNvSpPr>
          <p:nvPr/>
        </p:nvSpPr>
        <p:spPr bwMode="auto">
          <a:xfrm>
            <a:off x="5167313" y="2241550"/>
            <a:ext cx="104775" cy="106363"/>
          </a:xfrm>
          <a:custGeom>
            <a:avLst/>
            <a:gdLst>
              <a:gd name="T0" fmla="*/ 2147483647 w 220"/>
              <a:gd name="T1" fmla="*/ 2147483647 h 221"/>
              <a:gd name="T2" fmla="*/ 0 w 220"/>
              <a:gd name="T3" fmla="*/ 0 h 221"/>
              <a:gd name="T4" fmla="*/ 2147483647 w 220"/>
              <a:gd name="T5" fmla="*/ 0 h 221"/>
              <a:gd name="T6" fmla="*/ 2147483647 w 220"/>
              <a:gd name="T7" fmla="*/ 0 h 221"/>
              <a:gd name="T8" fmla="*/ 2147483647 w 220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1"/>
              <a:gd name="T17" fmla="*/ 220 w 220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1">
                <a:moveTo>
                  <a:pt x="110" y="221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1" name="Line 90"/>
          <p:cNvSpPr>
            <a:spLocks noChangeShapeType="1"/>
          </p:cNvSpPr>
          <p:nvPr/>
        </p:nvSpPr>
        <p:spPr bwMode="auto">
          <a:xfrm>
            <a:off x="5219700" y="2716213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2" name="Freeform 91"/>
          <p:cNvSpPr>
            <a:spLocks/>
          </p:cNvSpPr>
          <p:nvPr/>
        </p:nvSpPr>
        <p:spPr bwMode="auto">
          <a:xfrm>
            <a:off x="5167313" y="2795588"/>
            <a:ext cx="104775" cy="106362"/>
          </a:xfrm>
          <a:custGeom>
            <a:avLst/>
            <a:gdLst>
              <a:gd name="T0" fmla="*/ 2147483647 w 220"/>
              <a:gd name="T1" fmla="*/ 2147483647 h 221"/>
              <a:gd name="T2" fmla="*/ 0 w 220"/>
              <a:gd name="T3" fmla="*/ 0 h 221"/>
              <a:gd name="T4" fmla="*/ 2147483647 w 220"/>
              <a:gd name="T5" fmla="*/ 0 h 221"/>
              <a:gd name="T6" fmla="*/ 2147483647 w 220"/>
              <a:gd name="T7" fmla="*/ 0 h 221"/>
              <a:gd name="T8" fmla="*/ 2147483647 w 220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1"/>
              <a:gd name="T17" fmla="*/ 220 w 220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1">
                <a:moveTo>
                  <a:pt x="110" y="221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3" name="Line 92"/>
          <p:cNvSpPr>
            <a:spLocks noChangeShapeType="1"/>
          </p:cNvSpPr>
          <p:nvPr/>
        </p:nvSpPr>
        <p:spPr bwMode="auto">
          <a:xfrm>
            <a:off x="5219700" y="3271838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4" name="Freeform 93"/>
          <p:cNvSpPr>
            <a:spLocks/>
          </p:cNvSpPr>
          <p:nvPr/>
        </p:nvSpPr>
        <p:spPr bwMode="auto">
          <a:xfrm>
            <a:off x="5167313" y="3349625"/>
            <a:ext cx="104775" cy="106363"/>
          </a:xfrm>
          <a:custGeom>
            <a:avLst/>
            <a:gdLst>
              <a:gd name="T0" fmla="*/ 2147483647 w 220"/>
              <a:gd name="T1" fmla="*/ 2147483647 h 220"/>
              <a:gd name="T2" fmla="*/ 0 w 220"/>
              <a:gd name="T3" fmla="*/ 0 h 220"/>
              <a:gd name="T4" fmla="*/ 2147483647 w 220"/>
              <a:gd name="T5" fmla="*/ 0 h 220"/>
              <a:gd name="T6" fmla="*/ 2147483647 w 220"/>
              <a:gd name="T7" fmla="*/ 0 h 220"/>
              <a:gd name="T8" fmla="*/ 2147483647 w 220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0"/>
              <a:gd name="T17" fmla="*/ 220 w 220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0">
                <a:moveTo>
                  <a:pt x="110" y="220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5" name="Line 94"/>
          <p:cNvSpPr>
            <a:spLocks noChangeShapeType="1"/>
          </p:cNvSpPr>
          <p:nvPr/>
        </p:nvSpPr>
        <p:spPr bwMode="auto">
          <a:xfrm>
            <a:off x="5219700" y="3825875"/>
            <a:ext cx="1588" cy="1031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6" name="Freeform 95"/>
          <p:cNvSpPr>
            <a:spLocks/>
          </p:cNvSpPr>
          <p:nvPr/>
        </p:nvSpPr>
        <p:spPr bwMode="auto">
          <a:xfrm>
            <a:off x="5167313" y="3903663"/>
            <a:ext cx="104775" cy="106362"/>
          </a:xfrm>
          <a:custGeom>
            <a:avLst/>
            <a:gdLst>
              <a:gd name="T0" fmla="*/ 2147483647 w 220"/>
              <a:gd name="T1" fmla="*/ 2147483647 h 221"/>
              <a:gd name="T2" fmla="*/ 0 w 220"/>
              <a:gd name="T3" fmla="*/ 0 h 221"/>
              <a:gd name="T4" fmla="*/ 2147483647 w 220"/>
              <a:gd name="T5" fmla="*/ 0 h 221"/>
              <a:gd name="T6" fmla="*/ 2147483647 w 220"/>
              <a:gd name="T7" fmla="*/ 0 h 221"/>
              <a:gd name="T8" fmla="*/ 2147483647 w 220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1"/>
              <a:gd name="T17" fmla="*/ 220 w 220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1">
                <a:moveTo>
                  <a:pt x="110" y="221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7" name="Line 96"/>
          <p:cNvSpPr>
            <a:spLocks noChangeShapeType="1"/>
          </p:cNvSpPr>
          <p:nvPr/>
        </p:nvSpPr>
        <p:spPr bwMode="auto">
          <a:xfrm>
            <a:off x="5219700" y="4379913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8" name="Freeform 97"/>
          <p:cNvSpPr>
            <a:spLocks/>
          </p:cNvSpPr>
          <p:nvPr/>
        </p:nvSpPr>
        <p:spPr bwMode="auto">
          <a:xfrm>
            <a:off x="5167313" y="4457700"/>
            <a:ext cx="104775" cy="106363"/>
          </a:xfrm>
          <a:custGeom>
            <a:avLst/>
            <a:gdLst>
              <a:gd name="T0" fmla="*/ 2147483647 w 220"/>
              <a:gd name="T1" fmla="*/ 2147483647 h 221"/>
              <a:gd name="T2" fmla="*/ 0 w 220"/>
              <a:gd name="T3" fmla="*/ 0 h 221"/>
              <a:gd name="T4" fmla="*/ 2147483647 w 220"/>
              <a:gd name="T5" fmla="*/ 0 h 221"/>
              <a:gd name="T6" fmla="*/ 2147483647 w 220"/>
              <a:gd name="T7" fmla="*/ 0 h 221"/>
              <a:gd name="T8" fmla="*/ 2147483647 w 220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1"/>
              <a:gd name="T17" fmla="*/ 220 w 220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1">
                <a:moveTo>
                  <a:pt x="110" y="221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99" name="Line 98"/>
          <p:cNvSpPr>
            <a:spLocks noChangeShapeType="1"/>
          </p:cNvSpPr>
          <p:nvPr/>
        </p:nvSpPr>
        <p:spPr bwMode="auto">
          <a:xfrm flipH="1">
            <a:off x="6270625" y="5795963"/>
            <a:ext cx="1120775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00" name="Freeform 99"/>
          <p:cNvSpPr>
            <a:spLocks/>
          </p:cNvSpPr>
          <p:nvPr/>
        </p:nvSpPr>
        <p:spPr bwMode="auto">
          <a:xfrm>
            <a:off x="6189663" y="5743575"/>
            <a:ext cx="106362" cy="104775"/>
          </a:xfrm>
          <a:custGeom>
            <a:avLst/>
            <a:gdLst>
              <a:gd name="T0" fmla="*/ 0 w 220"/>
              <a:gd name="T1" fmla="*/ 2147483647 h 220"/>
              <a:gd name="T2" fmla="*/ 2147483647 w 220"/>
              <a:gd name="T3" fmla="*/ 0 h 220"/>
              <a:gd name="T4" fmla="*/ 2147483647 w 220"/>
              <a:gd name="T5" fmla="*/ 2147483647 h 220"/>
              <a:gd name="T6" fmla="*/ 0 w 220"/>
              <a:gd name="T7" fmla="*/ 2147483647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220"/>
              <a:gd name="T13" fmla="*/ 0 h 220"/>
              <a:gd name="T14" fmla="*/ 220 w 220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" h="220">
                <a:moveTo>
                  <a:pt x="0" y="110"/>
                </a:moveTo>
                <a:lnTo>
                  <a:pt x="220" y="0"/>
                </a:lnTo>
                <a:cubicBezTo>
                  <a:pt x="185" y="69"/>
                  <a:pt x="185" y="151"/>
                  <a:pt x="220" y="220"/>
                </a:cubicBez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01" name="Line 100"/>
          <p:cNvSpPr>
            <a:spLocks noChangeShapeType="1"/>
          </p:cNvSpPr>
          <p:nvPr/>
        </p:nvSpPr>
        <p:spPr bwMode="auto">
          <a:xfrm flipH="1">
            <a:off x="6189663" y="5919788"/>
            <a:ext cx="1120775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02" name="Freeform 101"/>
          <p:cNvSpPr>
            <a:spLocks/>
          </p:cNvSpPr>
          <p:nvPr/>
        </p:nvSpPr>
        <p:spPr bwMode="auto">
          <a:xfrm>
            <a:off x="7285038" y="5865813"/>
            <a:ext cx="106362" cy="106362"/>
          </a:xfrm>
          <a:custGeom>
            <a:avLst/>
            <a:gdLst>
              <a:gd name="T0" fmla="*/ 2147483647 w 220"/>
              <a:gd name="T1" fmla="*/ 2147483647 h 220"/>
              <a:gd name="T2" fmla="*/ 0 w 220"/>
              <a:gd name="T3" fmla="*/ 2147483647 h 220"/>
              <a:gd name="T4" fmla="*/ 0 w 220"/>
              <a:gd name="T5" fmla="*/ 0 h 220"/>
              <a:gd name="T6" fmla="*/ 2147483647 w 220"/>
              <a:gd name="T7" fmla="*/ 2147483647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220"/>
              <a:gd name="T13" fmla="*/ 0 h 220"/>
              <a:gd name="T14" fmla="*/ 220 w 220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" h="220">
                <a:moveTo>
                  <a:pt x="220" y="110"/>
                </a:moveTo>
                <a:lnTo>
                  <a:pt x="0" y="220"/>
                </a:lnTo>
                <a:cubicBezTo>
                  <a:pt x="34" y="151"/>
                  <a:pt x="34" y="69"/>
                  <a:pt x="0" y="0"/>
                </a:cubicBezTo>
                <a:lnTo>
                  <a:pt x="22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03" name="Line 102"/>
          <p:cNvSpPr>
            <a:spLocks noChangeShapeType="1"/>
          </p:cNvSpPr>
          <p:nvPr/>
        </p:nvSpPr>
        <p:spPr bwMode="auto">
          <a:xfrm>
            <a:off x="5219700" y="4933950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04" name="Freeform 103"/>
          <p:cNvSpPr>
            <a:spLocks/>
          </p:cNvSpPr>
          <p:nvPr/>
        </p:nvSpPr>
        <p:spPr bwMode="auto">
          <a:xfrm>
            <a:off x="5167313" y="5013325"/>
            <a:ext cx="104775" cy="104775"/>
          </a:xfrm>
          <a:custGeom>
            <a:avLst/>
            <a:gdLst>
              <a:gd name="T0" fmla="*/ 2147483647 w 220"/>
              <a:gd name="T1" fmla="*/ 2147483647 h 220"/>
              <a:gd name="T2" fmla="*/ 0 w 220"/>
              <a:gd name="T3" fmla="*/ 0 h 220"/>
              <a:gd name="T4" fmla="*/ 2147483647 w 220"/>
              <a:gd name="T5" fmla="*/ 0 h 220"/>
              <a:gd name="T6" fmla="*/ 2147483647 w 220"/>
              <a:gd name="T7" fmla="*/ 0 h 220"/>
              <a:gd name="T8" fmla="*/ 2147483647 w 220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0"/>
              <a:gd name="T17" fmla="*/ 220 w 220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0">
                <a:moveTo>
                  <a:pt x="110" y="220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05" name="Rectangle 104"/>
          <p:cNvSpPr>
            <a:spLocks noChangeArrowheads="1"/>
          </p:cNvSpPr>
          <p:nvPr/>
        </p:nvSpPr>
        <p:spPr bwMode="auto">
          <a:xfrm>
            <a:off x="1528763" y="1239838"/>
            <a:ext cx="1443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process commands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06" name="Rectangle 106"/>
          <p:cNvSpPr>
            <a:spLocks noChangeArrowheads="1"/>
          </p:cNvSpPr>
          <p:nvPr/>
        </p:nvSpPr>
        <p:spPr bwMode="auto">
          <a:xfrm>
            <a:off x="1582738" y="1793875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transform vertices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07" name="Rectangle 107"/>
          <p:cNvSpPr>
            <a:spLocks noChangeArrowheads="1"/>
          </p:cNvSpPr>
          <p:nvPr/>
        </p:nvSpPr>
        <p:spPr bwMode="auto">
          <a:xfrm>
            <a:off x="1660525" y="1970088"/>
            <a:ext cx="682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 screen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2298700" y="1970088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09" name="Rectangle 109"/>
          <p:cNvSpPr>
            <a:spLocks noChangeArrowheads="1"/>
          </p:cNvSpPr>
          <p:nvPr/>
        </p:nvSpPr>
        <p:spPr bwMode="auto">
          <a:xfrm>
            <a:off x="2344738" y="1970088"/>
            <a:ext cx="43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space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0" name="Rectangle 110"/>
          <p:cNvSpPr>
            <a:spLocks noChangeArrowheads="1"/>
          </p:cNvSpPr>
          <p:nvPr/>
        </p:nvSpPr>
        <p:spPr bwMode="auto">
          <a:xfrm>
            <a:off x="1752600" y="2347913"/>
            <a:ext cx="922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generate per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1" name="Rectangle 111"/>
          <p:cNvSpPr>
            <a:spLocks noChangeArrowheads="1"/>
          </p:cNvSpPr>
          <p:nvPr/>
        </p:nvSpPr>
        <p:spPr bwMode="auto">
          <a:xfrm>
            <a:off x="2652713" y="2338388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2" name="Rectangle 112"/>
          <p:cNvSpPr>
            <a:spLocks noChangeArrowheads="1"/>
          </p:cNvSpPr>
          <p:nvPr/>
        </p:nvSpPr>
        <p:spPr bwMode="auto">
          <a:xfrm>
            <a:off x="1590675" y="2525713"/>
            <a:ext cx="1327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triangle equations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3" name="Rectangle 113"/>
          <p:cNvSpPr>
            <a:spLocks noChangeArrowheads="1"/>
          </p:cNvSpPr>
          <p:nvPr/>
        </p:nvSpPr>
        <p:spPr bwMode="auto">
          <a:xfrm>
            <a:off x="1228725" y="2901950"/>
            <a:ext cx="1119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generate pixels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4" name="Rectangle 114"/>
          <p:cNvSpPr>
            <a:spLocks noChangeArrowheads="1"/>
          </p:cNvSpPr>
          <p:nvPr/>
        </p:nvSpPr>
        <p:spPr bwMode="auto">
          <a:xfrm>
            <a:off x="2276475" y="2901950"/>
            <a:ext cx="87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5" name="Rectangle 115"/>
          <p:cNvSpPr>
            <a:spLocks noChangeArrowheads="1"/>
          </p:cNvSpPr>
          <p:nvPr/>
        </p:nvSpPr>
        <p:spPr bwMode="auto">
          <a:xfrm>
            <a:off x="2360613" y="2901950"/>
            <a:ext cx="966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delete pixels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6" name="Rectangle 116"/>
          <p:cNvSpPr>
            <a:spLocks noChangeArrowheads="1"/>
          </p:cNvSpPr>
          <p:nvPr/>
        </p:nvSpPr>
        <p:spPr bwMode="auto">
          <a:xfrm>
            <a:off x="1552575" y="3079750"/>
            <a:ext cx="14462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that cannot be seen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7" name="Rectangle 117"/>
          <p:cNvSpPr>
            <a:spLocks noChangeArrowheads="1"/>
          </p:cNvSpPr>
          <p:nvPr/>
        </p:nvSpPr>
        <p:spPr bwMode="auto">
          <a:xfrm>
            <a:off x="1182688" y="4011613"/>
            <a:ext cx="15128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determine the colors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8" name="Rectangle 118"/>
          <p:cNvSpPr>
            <a:spLocks noChangeArrowheads="1"/>
          </p:cNvSpPr>
          <p:nvPr/>
        </p:nvSpPr>
        <p:spPr bwMode="auto">
          <a:xfrm>
            <a:off x="2598738" y="4011613"/>
            <a:ext cx="87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19" name="Rectangle 119"/>
          <p:cNvSpPr>
            <a:spLocks noChangeArrowheads="1"/>
          </p:cNvSpPr>
          <p:nvPr/>
        </p:nvSpPr>
        <p:spPr bwMode="auto">
          <a:xfrm>
            <a:off x="2686050" y="4011613"/>
            <a:ext cx="1135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transparencies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20" name="Rectangle 120"/>
          <p:cNvSpPr>
            <a:spLocks noChangeArrowheads="1"/>
          </p:cNvSpPr>
          <p:nvPr/>
        </p:nvSpPr>
        <p:spPr bwMode="auto">
          <a:xfrm>
            <a:off x="1698625" y="4187825"/>
            <a:ext cx="15954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 depth of the pixel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21" name="Rectangle 121"/>
          <p:cNvSpPr>
            <a:spLocks noChangeArrowheads="1"/>
          </p:cNvSpPr>
          <p:nvPr/>
        </p:nvSpPr>
        <p:spPr bwMode="auto">
          <a:xfrm>
            <a:off x="1298575" y="5673725"/>
            <a:ext cx="2046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do final hidden surface test,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22" name="Rectangle 123"/>
          <p:cNvSpPr>
            <a:spLocks noChangeArrowheads="1"/>
          </p:cNvSpPr>
          <p:nvPr/>
        </p:nvSpPr>
        <p:spPr bwMode="auto">
          <a:xfrm>
            <a:off x="3332163" y="5673725"/>
            <a:ext cx="4556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blend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23" name="Rectangle 124"/>
          <p:cNvSpPr>
            <a:spLocks noChangeArrowheads="1"/>
          </p:cNvSpPr>
          <p:nvPr/>
        </p:nvSpPr>
        <p:spPr bwMode="auto">
          <a:xfrm>
            <a:off x="1298575" y="5851525"/>
            <a:ext cx="2503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 write out color and new depth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724" name="Rectangle 125"/>
          <p:cNvSpPr>
            <a:spLocks noChangeArrowheads="1"/>
          </p:cNvSpPr>
          <p:nvPr/>
        </p:nvSpPr>
        <p:spPr bwMode="auto">
          <a:xfrm>
            <a:off x="4119563" y="4937125"/>
            <a:ext cx="2033587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25" name="Line 126"/>
          <p:cNvSpPr>
            <a:spLocks noChangeShapeType="1"/>
          </p:cNvSpPr>
          <p:nvPr/>
        </p:nvSpPr>
        <p:spPr bwMode="auto">
          <a:xfrm>
            <a:off x="5219700" y="5487988"/>
            <a:ext cx="1588" cy="1047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26" name="Freeform 127"/>
          <p:cNvSpPr>
            <a:spLocks/>
          </p:cNvSpPr>
          <p:nvPr/>
        </p:nvSpPr>
        <p:spPr bwMode="auto">
          <a:xfrm>
            <a:off x="5167313" y="5567363"/>
            <a:ext cx="104775" cy="104775"/>
          </a:xfrm>
          <a:custGeom>
            <a:avLst/>
            <a:gdLst>
              <a:gd name="T0" fmla="*/ 2147483647 w 220"/>
              <a:gd name="T1" fmla="*/ 2147483647 h 220"/>
              <a:gd name="T2" fmla="*/ 0 w 220"/>
              <a:gd name="T3" fmla="*/ 0 h 220"/>
              <a:gd name="T4" fmla="*/ 2147483647 w 220"/>
              <a:gd name="T5" fmla="*/ 0 h 220"/>
              <a:gd name="T6" fmla="*/ 2147483647 w 220"/>
              <a:gd name="T7" fmla="*/ 0 h 220"/>
              <a:gd name="T8" fmla="*/ 2147483647 w 220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220"/>
              <a:gd name="T17" fmla="*/ 220 w 220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220">
                <a:moveTo>
                  <a:pt x="110" y="220"/>
                </a:moveTo>
                <a:lnTo>
                  <a:pt x="0" y="0"/>
                </a:lnTo>
                <a:cubicBezTo>
                  <a:pt x="69" y="35"/>
                  <a:pt x="151" y="35"/>
                  <a:pt x="220" y="0"/>
                </a:cubicBezTo>
                <a:lnTo>
                  <a:pt x="110" y="2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27" name="Line 128"/>
          <p:cNvSpPr>
            <a:spLocks noChangeShapeType="1"/>
          </p:cNvSpPr>
          <p:nvPr/>
        </p:nvSpPr>
        <p:spPr bwMode="auto">
          <a:xfrm>
            <a:off x="5219700" y="4933950"/>
            <a:ext cx="1588" cy="7381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82" y="6356350"/>
            <a:ext cx="280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[David Kirk / Wen-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Hwu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0517629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9CB2A-16F3-0145-BC9B-D87A052A4F19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7" name="Picture 6" descr="medusa2008061804414592cn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445"/>
          <a:stretch>
            <a:fillRect/>
          </a:stretch>
        </p:blipFill>
        <p:spPr bwMode="auto">
          <a:xfrm>
            <a:off x="0" y="836613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55650" y="188913"/>
            <a:ext cx="686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pixel color result of running “shader”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3635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Why use a GPU for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GPU uses larger fraction of silicon for computation than CPU.  </a:t>
            </a:r>
          </a:p>
          <a:p>
            <a:r>
              <a:rPr lang="en-US" sz="2400" dirty="0"/>
              <a:t>At peak performance GPU uses order of magnitude less energy per operation than CPU.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819400"/>
            <a:ext cx="1981200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2nJ/op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2819400"/>
            <a:ext cx="1981200" cy="18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GPU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200pJ/op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95600" y="3429000"/>
            <a:ext cx="2971800" cy="609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059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Rewrite Application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4012" y="4419600"/>
            <a:ext cx="3000375" cy="64186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Order of Magnitude More Energy Efficient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2549" y="5334501"/>
            <a:ext cx="354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However….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Application must perform well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26049" y="5226868"/>
            <a:ext cx="3416302" cy="861598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3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GPU uses larger fraction of silicon for computation than CPU?</a:t>
            </a:r>
          </a:p>
        </p:txBody>
      </p:sp>
      <p:grpSp>
        <p:nvGrpSpPr>
          <p:cNvPr id="28678" name="Group 4"/>
          <p:cNvGrpSpPr>
            <a:grpSpLocks/>
          </p:cNvGrpSpPr>
          <p:nvPr/>
        </p:nvGrpSpPr>
        <p:grpSpPr bwMode="auto">
          <a:xfrm>
            <a:off x="4953000" y="2809875"/>
            <a:ext cx="2678113" cy="1943100"/>
            <a:chOff x="3044" y="1052"/>
            <a:chExt cx="1987" cy="1441"/>
          </a:xfrm>
        </p:grpSpPr>
        <p:sp>
          <p:nvSpPr>
            <p:cNvPr id="28690" name="Rectangle 5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DRAM</a:t>
              </a:r>
            </a:p>
          </p:txBody>
        </p:sp>
        <p:grpSp>
          <p:nvGrpSpPr>
            <p:cNvPr id="28691" name="Group 6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28692" name="Group 7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28833" name="Group 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85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8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83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835" name="Line 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36" name="Line 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37" name="Line 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38" name="Line 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39" name="Line 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4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3" name="Group 27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28814" name="Group 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83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83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815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816" name="Line 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17" name="Line 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18" name="Line 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19" name="Line 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0" name="Line 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2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3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4" name="Group 47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28795" name="Group 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81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81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796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797" name="Line 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98" name="Line 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99" name="Line 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0" name="Line 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1" name="Line 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5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6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09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1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1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5" name="Group 67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28776" name="Group 6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79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79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777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778" name="Line 7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79" name="Line 7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0" name="Line 7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1" name="Line 7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2" name="Line 7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5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6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7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8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89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90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9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92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6" name="Group 87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28757" name="Group 8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77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77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758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759" name="Line 9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0" name="Line 9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1" name="Line 9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2" name="Line 9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3" name="Line 9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5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6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7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8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69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7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71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72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7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7" name="Group 107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28738" name="Group 10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755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75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739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740" name="Line 1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1" name="Line 1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2" name="Line 1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3" name="Line 1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4" name="Line 1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5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6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7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8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49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50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51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52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53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54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8" name="Group 127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28719" name="Group 1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73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73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720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721" name="Line 1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2" name="Line 1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3" name="Line 1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4" name="Line 1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5" name="Line 1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6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7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8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29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30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31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32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33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34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35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699" name="Group 147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28700" name="Group 1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87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8718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sp>
              <p:nvSpPr>
                <p:cNvPr id="28701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702" name="Line 1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3" name="Line 1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4" name="Line 1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5" name="Line 1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6" name="Line 1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7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8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09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0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1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2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3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4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5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16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8679" name="Group 167"/>
          <p:cNvGrpSpPr>
            <a:grpSpLocks/>
          </p:cNvGrpSpPr>
          <p:nvPr/>
        </p:nvGrpSpPr>
        <p:grpSpPr bwMode="auto">
          <a:xfrm>
            <a:off x="1600200" y="2809875"/>
            <a:ext cx="2679700" cy="1946275"/>
            <a:chOff x="991" y="1935"/>
            <a:chExt cx="1688" cy="1226"/>
          </a:xfrm>
        </p:grpSpPr>
        <p:sp>
          <p:nvSpPr>
            <p:cNvPr id="28683" name="Rectangle 168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Cache</a:t>
              </a:r>
            </a:p>
          </p:txBody>
        </p:sp>
        <p:sp>
          <p:nvSpPr>
            <p:cNvPr id="28684" name="Rectangle 169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ALU</a:t>
              </a:r>
            </a:p>
          </p:txBody>
        </p:sp>
        <p:sp>
          <p:nvSpPr>
            <p:cNvPr id="28685" name="Rectangle 170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Control</a:t>
              </a:r>
            </a:p>
          </p:txBody>
        </p:sp>
        <p:sp>
          <p:nvSpPr>
            <p:cNvPr id="28686" name="Rectangle 171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ALU</a:t>
              </a:r>
            </a:p>
          </p:txBody>
        </p:sp>
        <p:sp>
          <p:nvSpPr>
            <p:cNvPr id="28687" name="Rectangle 172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ALU</a:t>
              </a:r>
            </a:p>
          </p:txBody>
        </p:sp>
        <p:sp>
          <p:nvSpPr>
            <p:cNvPr id="28688" name="Rectangle 173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ALU</a:t>
              </a:r>
            </a:p>
          </p:txBody>
        </p:sp>
        <p:sp>
          <p:nvSpPr>
            <p:cNvPr id="28689" name="Rectangle 174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DRAM</a:t>
              </a:r>
            </a:p>
          </p:txBody>
        </p:sp>
      </p:grpSp>
      <p:sp>
        <p:nvSpPr>
          <p:cNvPr id="28680" name="Text Box 175"/>
          <p:cNvSpPr txBox="1">
            <a:spLocks noChangeArrowheads="1"/>
          </p:cNvSpPr>
          <p:nvPr/>
        </p:nvSpPr>
        <p:spPr bwMode="auto">
          <a:xfrm>
            <a:off x="2533650" y="4738688"/>
            <a:ext cx="757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CPU</a:t>
            </a:r>
          </a:p>
        </p:txBody>
      </p:sp>
      <p:sp>
        <p:nvSpPr>
          <p:cNvPr id="28681" name="Text Box 176"/>
          <p:cNvSpPr txBox="1">
            <a:spLocks noChangeArrowheads="1"/>
          </p:cNvSpPr>
          <p:nvPr/>
        </p:nvSpPr>
        <p:spPr bwMode="auto">
          <a:xfrm>
            <a:off x="5853113" y="4738688"/>
            <a:ext cx="757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GPU</a:t>
            </a:r>
          </a:p>
        </p:txBody>
      </p:sp>
      <p:sp>
        <p:nvSpPr>
          <p:cNvPr id="28682" name="Slide Number Placeholder 17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2C416-BA43-4644-A2C4-DF0429C24CC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Arial  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 " charset="0"/>
                <a:ea typeface="ＭＳ Ｐゴシック" charset="0"/>
                <a:cs typeface="Arial  " charset="0"/>
              </a:rPr>
              <a:t>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Arial  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56350"/>
            <a:ext cx="9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[NVIDIA]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679525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Growing Interest in GPGPU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Supercomputing – Green500.org Nov 2014 </a:t>
            </a:r>
          </a:p>
          <a:p>
            <a:pPr marL="457200" lvl="1" indent="0">
              <a:buNone/>
            </a:pPr>
            <a:r>
              <a:rPr lang="en-US" sz="2400" dirty="0"/>
              <a:t>“the top three slots of the Green500 were powered by three different accelerators with number one, L-CSC, being powered by AMD </a:t>
            </a:r>
            <a:r>
              <a:rPr lang="en-US" sz="2400" dirty="0" err="1"/>
              <a:t>FirePro</a:t>
            </a:r>
            <a:r>
              <a:rPr lang="en-US" sz="2400" dirty="0"/>
              <a:t>™ S9150 GPUs; number two, </a:t>
            </a:r>
            <a:r>
              <a:rPr lang="en-US" sz="2400" dirty="0" err="1"/>
              <a:t>Suiren</a:t>
            </a:r>
            <a:r>
              <a:rPr lang="en-US" sz="2400" dirty="0"/>
              <a:t>, powered by PEZY-SC many-core accelerators; and number three, TSUBAME-KFC, powered by NVIDIA K20x GPUs. Beyond these top three, the next 20 supercomputers were also accelerator-based.”</a:t>
            </a:r>
          </a:p>
          <a:p>
            <a:r>
              <a:rPr lang="en-US" dirty="0"/>
              <a:t>Deep Belief Networks map </a:t>
            </a:r>
            <a:r>
              <a:rPr lang="en-US" i="1" dirty="0"/>
              <a:t>very</a:t>
            </a:r>
            <a:r>
              <a:rPr lang="en-US" dirty="0"/>
              <a:t> well to GPUs (e.g., Google keynote at 2015 GPU Tech Conf.)	</a:t>
            </a:r>
          </a:p>
          <a:p>
            <a:pPr marL="0" indent="0">
              <a:buNone/>
            </a:pPr>
            <a:r>
              <a:rPr lang="en-US" sz="2400" dirty="0"/>
              <a:t>       http://</a:t>
            </a:r>
            <a:r>
              <a:rPr lang="en-US" sz="2400" dirty="0" err="1"/>
              <a:t>blogs.nvidia.com</a:t>
            </a:r>
            <a:r>
              <a:rPr lang="en-US" sz="2400" dirty="0"/>
              <a:t>/blog/2015/03/18/</a:t>
            </a:r>
            <a:r>
              <a:rPr lang="en-US" sz="2400" dirty="0" err="1"/>
              <a:t>google-gpu</a:t>
            </a:r>
            <a:r>
              <a:rPr lang="en-US" sz="2400" dirty="0"/>
              <a:t>/</a:t>
            </a:r>
          </a:p>
          <a:p>
            <a:pPr marL="0" indent="0">
              <a:buNone/>
            </a:pPr>
            <a:r>
              <a:rPr lang="en-US" sz="2400" dirty="0"/>
              <a:t>	http://</a:t>
            </a:r>
            <a:r>
              <a:rPr lang="en-US" sz="2400" dirty="0" err="1"/>
              <a:t>www.ustream.tv</a:t>
            </a:r>
            <a:r>
              <a:rPr lang="en-US" sz="2400" dirty="0"/>
              <a:t>/recorded/60071572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61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GPGPUs vs. Vector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Similarities at hardware level between GPU and vector processors.</a:t>
            </a:r>
          </a:p>
          <a:p>
            <a:endParaRPr lang="en-US" dirty="0"/>
          </a:p>
          <a:p>
            <a:r>
              <a:rPr lang="en-US" dirty="0"/>
              <a:t>(I like to argue) SIMT programming model moves hardest parallelism detection problem from compiler to programmer.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1: Introduction to GPGPU Programming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588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GPU Compute Programming Model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694237"/>
            <a:ext cx="8229600" cy="1858963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en-US" dirty="0"/>
              <a:t>CPU                                             GPU </a:t>
            </a:r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pic>
        <p:nvPicPr>
          <p:cNvPr id="6151" name="Picture 3" descr="cpu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13037"/>
            <a:ext cx="17907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gpu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51037"/>
            <a:ext cx="220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 Arrow 5"/>
          <p:cNvSpPr/>
          <p:nvPr/>
        </p:nvSpPr>
        <p:spPr>
          <a:xfrm>
            <a:off x="3810000" y="3246437"/>
            <a:ext cx="1295400" cy="5334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" name="Picture 4" descr="gpu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27237"/>
            <a:ext cx="220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pu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03437"/>
            <a:ext cx="220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gpu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79637"/>
            <a:ext cx="220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gpu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55837"/>
            <a:ext cx="220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gpu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32037"/>
            <a:ext cx="220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</a:t>
            </a:r>
            <a:fld id="{2DCAE7AC-0DFB-40CF-A4F2-C416A0FCE17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08" y="5486400"/>
            <a:ext cx="6978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is this system programmed (today)?</a:t>
            </a:r>
          </a:p>
        </p:txBody>
      </p:sp>
    </p:spTree>
    <p:extLst>
      <p:ext uri="{BB962C8B-B14F-4D97-AF65-F5344CB8AC3E}">
        <p14:creationId xmlns:p14="http://schemas.microsoft.com/office/powerpoint/2010/main" val="2127391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charset="0"/>
              </a:rPr>
              <a:t>GPGPU Programming Model</a:t>
            </a:r>
          </a:p>
        </p:txBody>
      </p:sp>
      <p:sp>
        <p:nvSpPr>
          <p:cNvPr id="37891" name="Text Box 72"/>
          <p:cNvSpPr txBox="1">
            <a:spLocks noChangeArrowheads="1"/>
          </p:cNvSpPr>
          <p:nvPr/>
        </p:nvSpPr>
        <p:spPr bwMode="auto">
          <a:xfrm>
            <a:off x="1279525" y="1860550"/>
            <a:ext cx="838200" cy="466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CPU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Line 73"/>
          <p:cNvSpPr>
            <a:spLocks noChangeShapeType="1"/>
          </p:cNvSpPr>
          <p:nvPr/>
        </p:nvSpPr>
        <p:spPr bwMode="auto">
          <a:xfrm>
            <a:off x="1868488" y="2386013"/>
            <a:ext cx="844550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93" name="Text Box 74"/>
          <p:cNvSpPr txBox="1">
            <a:spLocks noChangeArrowheads="1"/>
          </p:cNvSpPr>
          <p:nvPr/>
        </p:nvSpPr>
        <p:spPr bwMode="auto">
          <a:xfrm>
            <a:off x="2165350" y="2260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spawn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Line 75"/>
          <p:cNvSpPr>
            <a:spLocks noChangeShapeType="1"/>
          </p:cNvSpPr>
          <p:nvPr/>
        </p:nvSpPr>
        <p:spPr bwMode="auto">
          <a:xfrm flipV="1">
            <a:off x="3255963" y="2436813"/>
            <a:ext cx="9366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95" name="Text Box 76"/>
          <p:cNvSpPr txBox="1">
            <a:spLocks noChangeArrowheads="1"/>
          </p:cNvSpPr>
          <p:nvPr/>
        </p:nvSpPr>
        <p:spPr bwMode="auto">
          <a:xfrm>
            <a:off x="3641725" y="26273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done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6" name="Text Box 77"/>
          <p:cNvSpPr txBox="1">
            <a:spLocks noChangeArrowheads="1"/>
          </p:cNvSpPr>
          <p:nvPr/>
        </p:nvSpPr>
        <p:spPr bwMode="auto">
          <a:xfrm>
            <a:off x="2571750" y="3009900"/>
            <a:ext cx="854075" cy="498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GPU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7" name="Text Box 78"/>
          <p:cNvSpPr txBox="1">
            <a:spLocks noChangeArrowheads="1"/>
          </p:cNvSpPr>
          <p:nvPr/>
        </p:nvSpPr>
        <p:spPr bwMode="auto">
          <a:xfrm>
            <a:off x="3946525" y="1855788"/>
            <a:ext cx="838200" cy="466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CPU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8" name="AutoShape 79"/>
          <p:cNvSpPr>
            <a:spLocks noChangeArrowheads="1"/>
          </p:cNvSpPr>
          <p:nvPr/>
        </p:nvSpPr>
        <p:spPr bwMode="auto">
          <a:xfrm>
            <a:off x="1462088" y="3760788"/>
            <a:ext cx="5556250" cy="144462"/>
          </a:xfrm>
          <a:prstGeom prst="rightArrow">
            <a:avLst>
              <a:gd name="adj1" fmla="val 50417"/>
              <a:gd name="adj2" fmla="val 54612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899" name="Text Box 80"/>
          <p:cNvSpPr txBox="1">
            <a:spLocks noChangeArrowheads="1"/>
          </p:cNvSpPr>
          <p:nvPr/>
        </p:nvSpPr>
        <p:spPr bwMode="auto">
          <a:xfrm rot="-5400000">
            <a:off x="7439819" y="3615531"/>
            <a:ext cx="458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7900" name="Line 88"/>
          <p:cNvSpPr>
            <a:spLocks noChangeShapeType="1"/>
          </p:cNvSpPr>
          <p:nvPr/>
        </p:nvSpPr>
        <p:spPr bwMode="auto">
          <a:xfrm flipV="1">
            <a:off x="2879725" y="2078038"/>
            <a:ext cx="342900" cy="793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01" name="Text Box 89"/>
          <p:cNvSpPr txBox="1">
            <a:spLocks noChangeArrowheads="1"/>
          </p:cNvSpPr>
          <p:nvPr/>
        </p:nvSpPr>
        <p:spPr bwMode="auto">
          <a:xfrm>
            <a:off x="5476875" y="1847850"/>
            <a:ext cx="838200" cy="466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CPU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2" name="Line 90"/>
          <p:cNvSpPr>
            <a:spLocks noChangeShapeType="1"/>
          </p:cNvSpPr>
          <p:nvPr/>
        </p:nvSpPr>
        <p:spPr bwMode="auto">
          <a:xfrm>
            <a:off x="6065838" y="2373313"/>
            <a:ext cx="844550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03" name="Text Box 91"/>
          <p:cNvSpPr txBox="1">
            <a:spLocks noChangeArrowheads="1"/>
          </p:cNvSpPr>
          <p:nvPr/>
        </p:nvSpPr>
        <p:spPr bwMode="auto">
          <a:xfrm>
            <a:off x="6362700" y="22479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spawn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4" name="Text Box 92"/>
          <p:cNvSpPr txBox="1">
            <a:spLocks noChangeArrowheads="1"/>
          </p:cNvSpPr>
          <p:nvPr/>
        </p:nvSpPr>
        <p:spPr bwMode="auto">
          <a:xfrm>
            <a:off x="6769100" y="2997200"/>
            <a:ext cx="854075" cy="498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GPU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5" name="Line 93"/>
          <p:cNvSpPr>
            <a:spLocks noChangeShapeType="1"/>
          </p:cNvSpPr>
          <p:nvPr/>
        </p:nvSpPr>
        <p:spPr bwMode="auto">
          <a:xfrm flipV="1">
            <a:off x="7077075" y="2065338"/>
            <a:ext cx="342900" cy="793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06" name="Line 94"/>
          <p:cNvSpPr>
            <a:spLocks noChangeShapeType="1"/>
          </p:cNvSpPr>
          <p:nvPr/>
        </p:nvSpPr>
        <p:spPr bwMode="auto">
          <a:xfrm flipV="1">
            <a:off x="4978400" y="2062163"/>
            <a:ext cx="342900" cy="793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09" name="Slide Number Placeholder 37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3D3D1-A863-C048-A2B5-F85C793D424A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0" name="Rectangle 98"/>
          <p:cNvSpPr>
            <a:spLocks noGrp="1" noChangeArrowheads="1"/>
          </p:cNvSpPr>
          <p:nvPr>
            <p:ph type="body" idx="4294967295"/>
          </p:nvPr>
        </p:nvSpPr>
        <p:spPr>
          <a:xfrm>
            <a:off x="509588" y="1087438"/>
            <a:ext cx="8224837" cy="5160962"/>
          </a:xfrm>
          <a:noFill/>
        </p:spPr>
        <p:txBody>
          <a:bodyPr>
            <a:normAutofit/>
          </a:bodyPr>
          <a:lstStyle/>
          <a:p>
            <a:r>
              <a:rPr lang="en-US" altLang="ja-JP" dirty="0">
                <a:latin typeface="Arial  " charset="0"/>
                <a:ea typeface="ＭＳ Ｐゴシック" charset="0"/>
              </a:rPr>
              <a:t>CPU “Off-load” parallel kernels to GPU</a:t>
            </a:r>
          </a:p>
          <a:p>
            <a:endParaRPr lang="en-US" altLang="ja-JP" dirty="0">
              <a:latin typeface="Arial  " charset="0"/>
              <a:ea typeface="ＭＳ Ｐゴシック" charset="0"/>
            </a:endParaRPr>
          </a:p>
          <a:p>
            <a:endParaRPr lang="en-US" altLang="ja-JP" dirty="0">
              <a:latin typeface="Arial  " charset="0"/>
              <a:ea typeface="ＭＳ Ｐゴシック" charset="0"/>
            </a:endParaRPr>
          </a:p>
          <a:p>
            <a:endParaRPr lang="en-CA" altLang="ja-JP" dirty="0">
              <a:latin typeface="Arial  " charset="0"/>
              <a:ea typeface="ＭＳ Ｐゴシック" charset="0"/>
            </a:endParaRPr>
          </a:p>
          <a:p>
            <a:endParaRPr lang="en-CA" altLang="ja-JP" dirty="0">
              <a:latin typeface="Arial  " charset="0"/>
              <a:ea typeface="ＭＳ Ｐゴシック" charset="0"/>
            </a:endParaRPr>
          </a:p>
          <a:p>
            <a:pPr lvl="1"/>
            <a:r>
              <a:rPr lang="en-CA" altLang="ja-JP" dirty="0">
                <a:latin typeface="Arial  " charset="0"/>
                <a:ea typeface="ＭＳ Ｐゴシック" charset="0"/>
              </a:rPr>
              <a:t>Transfer data to GPU memory</a:t>
            </a:r>
          </a:p>
          <a:p>
            <a:pPr lvl="1"/>
            <a:r>
              <a:rPr lang="en-CA" altLang="ja-JP" dirty="0">
                <a:latin typeface="Arial  " charset="0"/>
                <a:ea typeface="ＭＳ Ｐゴシック" charset="0"/>
              </a:rPr>
              <a:t>GPU HW spawns threads </a:t>
            </a:r>
          </a:p>
          <a:p>
            <a:pPr lvl="1"/>
            <a:r>
              <a:rPr lang="en-CA" altLang="ja-JP" dirty="0">
                <a:latin typeface="Arial  " charset="0"/>
                <a:ea typeface="ＭＳ Ｐゴシック" charset="0"/>
              </a:rPr>
              <a:t>Need to transfer result data back to CPU main memory</a:t>
            </a:r>
            <a:endParaRPr lang="en-US" altLang="ja-JP" dirty="0">
              <a:latin typeface="Arial  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7570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CUDA/</a:t>
            </a:r>
            <a:r>
              <a:rPr lang="en-US" dirty="0" err="1"/>
              <a:t>OpenCL</a:t>
            </a:r>
            <a:r>
              <a:rPr lang="en-US" dirty="0"/>
              <a:t> Threading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Spawns more threads than GPU can run (some may wait)</a:t>
            </a:r>
          </a:p>
          <a:p>
            <a:r>
              <a:rPr lang="en-US" dirty="0"/>
              <a:t>Organize threads into “blocks” (up to 1024 threads per block)</a:t>
            </a:r>
          </a:p>
          <a:p>
            <a:r>
              <a:rPr lang="en-US" dirty="0"/>
              <a:t>Threads can communicate/synchronize with other threads in block</a:t>
            </a:r>
          </a:p>
          <a:p>
            <a:r>
              <a:rPr lang="en-US" dirty="0"/>
              <a:t>Threads/Blocks have an identifier (can be 1, 2 or 3 dimensional)</a:t>
            </a:r>
          </a:p>
          <a:p>
            <a:r>
              <a:rPr lang="en-US" dirty="0"/>
              <a:t>Each kernel spawns a “grid” containing 1 or more thread blocks.</a:t>
            </a:r>
          </a:p>
          <a:p>
            <a:r>
              <a:rPr lang="en-US" dirty="0">
                <a:solidFill>
                  <a:srgbClr val="0000FF"/>
                </a:solidFill>
              </a:rPr>
              <a:t>Motivation: Write parallel software </a:t>
            </a:r>
            <a:r>
              <a:rPr lang="en-US" u="sng" dirty="0">
                <a:solidFill>
                  <a:srgbClr val="0000FF"/>
                </a:solidFill>
              </a:rPr>
              <a:t>once</a:t>
            </a:r>
            <a:r>
              <a:rPr lang="en-US" dirty="0">
                <a:solidFill>
                  <a:srgbClr val="0000FF"/>
                </a:solidFill>
              </a:rPr>
              <a:t> and run on future hardware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525191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01391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677591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753791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28403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04603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980803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61803" y="2551509"/>
            <a:ext cx="456406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6812" y="2171700"/>
            <a:ext cx="306389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439591" y="2551509"/>
            <a:ext cx="456406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2171700"/>
            <a:ext cx="306389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6800" y="2019300"/>
            <a:ext cx="1812427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700" y="1609130"/>
            <a:ext cx="90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kernel()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431780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507980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584180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660380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734992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811192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87392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73389" y="2019300"/>
            <a:ext cx="1812427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2947" y="3015734"/>
            <a:ext cx="152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thread block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7948" y="3015734"/>
            <a:ext cx="152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thread block 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6479832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556032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632232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708432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783044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7314803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391003" y="2545675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163991" y="2545675"/>
            <a:ext cx="456406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39000" y="2165866"/>
            <a:ext cx="306389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241779" y="2545675"/>
            <a:ext cx="456406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16788" y="2165866"/>
            <a:ext cx="306389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36173" y="2013466"/>
            <a:ext cx="1812427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0" y="3009900"/>
            <a:ext cx="155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thread block N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3965180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041380" y="25515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62000" y="1676400"/>
            <a:ext cx="7391400" cy="1828800"/>
          </a:xfrm>
          <a:prstGeom prst="rect">
            <a:avLst/>
          </a:prstGeom>
          <a:noFill/>
          <a:ln w="22225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597" y="12192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CPU spawns fork-join style “grid” of parallel threads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627" y="3429000"/>
            <a:ext cx="122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thread grid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60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48871"/>
            <a:ext cx="8259762" cy="1200329"/>
          </a:xfrm>
        </p:spPr>
        <p:txBody>
          <a:bodyPr/>
          <a:lstStyle/>
          <a:p>
            <a:pPr algn="ctr"/>
            <a:r>
              <a:rPr lang="en-AU" sz="3600" dirty="0"/>
              <a:t>Single Instruction-stream Multiple Data-stream (SIMD)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SIMD architectures can exploit significant data-level parallelism for: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matrix-oriented scientific computing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media-oriented image and sound processors</a:t>
            </a:r>
          </a:p>
          <a:p>
            <a:pPr>
              <a:lnSpc>
                <a:spcPct val="90000"/>
              </a:lnSpc>
            </a:pPr>
            <a:r>
              <a:rPr lang="en-AU" sz="2400" b="1" dirty="0"/>
              <a:t>Operate element-wise on vectors of data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E.g., MMX and SSE instructions in x86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Multiple data elements in 128-bit wide registers</a:t>
            </a:r>
          </a:p>
          <a:p>
            <a:pPr>
              <a:lnSpc>
                <a:spcPct val="90000"/>
              </a:lnSpc>
            </a:pPr>
            <a:r>
              <a:rPr lang="en-AU" sz="2400" b="1" dirty="0"/>
              <a:t>All processors execute the same instruction at the same time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Each with different data address, etc.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Simplifies synchronization</a:t>
            </a:r>
          </a:p>
          <a:p>
            <a:pPr>
              <a:lnSpc>
                <a:spcPct val="90000"/>
              </a:lnSpc>
            </a:pPr>
            <a:r>
              <a:rPr lang="en-AU" sz="2400" b="1" dirty="0"/>
              <a:t>Reduced instruction control hardware</a:t>
            </a:r>
          </a:p>
          <a:p>
            <a:pPr>
              <a:lnSpc>
                <a:spcPct val="90000"/>
              </a:lnSpc>
            </a:pPr>
            <a:r>
              <a:rPr lang="en-AU" sz="2400" b="1" dirty="0"/>
              <a:t>Works best for highly data-parallel applications</a:t>
            </a:r>
          </a:p>
          <a:p>
            <a:pPr marL="342900" lvl="1" indent="-342900">
              <a:lnSpc>
                <a:spcPct val="90000"/>
              </a:lnSpc>
              <a:buClr>
                <a:schemeClr val="folHlink"/>
              </a:buClr>
              <a:buSzPct val="60000"/>
            </a:pPr>
            <a:r>
              <a:rPr lang="en-US" sz="2400" b="1" dirty="0"/>
              <a:t>Highly energy efficient</a:t>
            </a:r>
          </a:p>
          <a:p>
            <a:pPr>
              <a:lnSpc>
                <a:spcPct val="90000"/>
              </a:lnSpc>
            </a:pPr>
            <a:endParaRPr lang="en-AU" sz="2400" b="1" dirty="0"/>
          </a:p>
          <a:p>
            <a:pPr lvl="1"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6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SIMT Execution Model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667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/>
              <a:t>Programmers sees </a:t>
            </a:r>
            <a:r>
              <a:rPr lang="en-US" sz="2400" dirty="0">
                <a:solidFill>
                  <a:srgbClr val="7030A0"/>
                </a:solidFill>
              </a:rPr>
              <a:t>MIMD threads </a:t>
            </a:r>
            <a:r>
              <a:rPr lang="en-US" sz="2400" dirty="0"/>
              <a:t>(scalar)</a:t>
            </a:r>
          </a:p>
          <a:p>
            <a:pPr eaLnBrk="1" hangingPunct="1">
              <a:defRPr/>
            </a:pPr>
            <a:r>
              <a:rPr lang="en-US" sz="2400" dirty="0"/>
              <a:t>GPU bundles threads into </a:t>
            </a:r>
            <a:r>
              <a:rPr lang="en-US" sz="2400" dirty="0">
                <a:solidFill>
                  <a:srgbClr val="0070C0"/>
                </a:solidFill>
              </a:rPr>
              <a:t>warps</a:t>
            </a:r>
            <a:r>
              <a:rPr lang="en-US" sz="2400" dirty="0"/>
              <a:t> (</a:t>
            </a:r>
            <a:r>
              <a:rPr lang="en-US" sz="2400" dirty="0" err="1"/>
              <a:t>wavefronts</a:t>
            </a:r>
            <a:r>
              <a:rPr lang="en-US" sz="2400" dirty="0"/>
              <a:t>) and runs them in lockstep on </a:t>
            </a:r>
            <a:r>
              <a:rPr lang="en-US" sz="2400" dirty="0">
                <a:solidFill>
                  <a:srgbClr val="00B050"/>
                </a:solidFill>
              </a:rPr>
              <a:t>SIMD hardware</a:t>
            </a:r>
          </a:p>
          <a:p>
            <a:pPr eaLnBrk="1" hangingPunct="1">
              <a:defRPr/>
            </a:pPr>
            <a:r>
              <a:rPr lang="en-US" sz="2400" dirty="0"/>
              <a:t>An NVIDIA warp groups 32 consecutive threads together (AMD </a:t>
            </a:r>
            <a:r>
              <a:rPr lang="en-US" sz="2400" dirty="0" err="1"/>
              <a:t>wavefronts</a:t>
            </a:r>
            <a:r>
              <a:rPr lang="en-US" sz="2400" dirty="0"/>
              <a:t> group 64 threads together)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</a:t>
            </a:r>
            <a:fld id="{2DCAE7AC-0DFB-40CF-A4F2-C416A0FCE17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431800" y="3276600"/>
            <a:ext cx="4902200" cy="307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36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1371600" y="3962400"/>
            <a:ext cx="5181600" cy="1600200"/>
            <a:chOff x="1371600" y="3962400"/>
            <a:chExt cx="5181600" cy="16002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371600" y="39624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71600" y="44958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71600" y="50292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71600" y="55626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SIMT Execution Model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828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Challenge:  How to handle branch operations when different threads in a warp follow a different path through program?</a:t>
            </a:r>
          </a:p>
          <a:p>
            <a:pPr eaLnBrk="1" hangingPunct="1">
              <a:defRPr/>
            </a:pPr>
            <a:r>
              <a:rPr lang="en-US" sz="2800" dirty="0"/>
              <a:t>Solution: Serialize different paths.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447800" y="3657600"/>
            <a:ext cx="4038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A: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v = foo[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threadIdx.x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B: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if (v &lt; 10)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C: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v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D: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v = 10;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w = bar[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threadIdx.x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]+v;</a:t>
            </a:r>
          </a:p>
        </p:txBody>
      </p:sp>
      <p:sp>
        <p:nvSpPr>
          <p:cNvPr id="12296" name="Line 76"/>
          <p:cNvSpPr>
            <a:spLocks noChangeShapeType="1"/>
          </p:cNvSpPr>
          <p:nvPr/>
        </p:nvSpPr>
        <p:spPr bwMode="auto">
          <a:xfrm>
            <a:off x="8304212" y="3429000"/>
            <a:ext cx="0" cy="2819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97" name="Text Box 83"/>
          <p:cNvSpPr txBox="1">
            <a:spLocks noChangeArrowheads="1"/>
          </p:cNvSpPr>
          <p:nvPr/>
        </p:nvSpPr>
        <p:spPr bwMode="auto">
          <a:xfrm>
            <a:off x="8304212" y="4495800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rPr>
              <a:t>Time</a:t>
            </a:r>
          </a:p>
        </p:txBody>
      </p: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6323012" y="3505200"/>
            <a:ext cx="1752600" cy="457200"/>
            <a:chOff x="2208" y="1392"/>
            <a:chExt cx="1104" cy="288"/>
          </a:xfrm>
        </p:grpSpPr>
        <p:sp>
          <p:nvSpPr>
            <p:cNvPr id="12331" name="Rectangle 27"/>
            <p:cNvSpPr>
              <a:spLocks noChangeArrowheads="1"/>
            </p:cNvSpPr>
            <p:nvPr/>
          </p:nvSpPr>
          <p:spPr bwMode="auto">
            <a:xfrm>
              <a:off x="2448" y="1392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2332" name="Rectangle 93"/>
            <p:cNvSpPr>
              <a:spLocks noChangeArrowheads="1"/>
            </p:cNvSpPr>
            <p:nvPr/>
          </p:nvSpPr>
          <p:spPr bwMode="auto">
            <a:xfrm>
              <a:off x="2208" y="139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pitchFamily="49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12333" name="Rectangle 126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34" name="Rectangle 127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T2</a:t>
              </a:r>
            </a:p>
          </p:txBody>
        </p:sp>
        <p:sp>
          <p:nvSpPr>
            <p:cNvPr id="12335" name="Rectangle 128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36" name="Rectangle 129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6323012" y="4038600"/>
            <a:ext cx="1752600" cy="457200"/>
            <a:chOff x="2208" y="1680"/>
            <a:chExt cx="1104" cy="288"/>
          </a:xfrm>
        </p:grpSpPr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448" y="1680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2326" name="Rectangle 94"/>
            <p:cNvSpPr>
              <a:spLocks noChangeArrowheads="1"/>
            </p:cNvSpPr>
            <p:nvPr/>
          </p:nvSpPr>
          <p:spPr bwMode="auto">
            <a:xfrm>
              <a:off x="2208" y="1680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pitchFamily="49" charset="0"/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2327" name="Rectangle 13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28" name="Rectangle 131"/>
            <p:cNvSpPr>
              <a:spLocks noChangeArrowheads="1"/>
            </p:cNvSpPr>
            <p:nvPr/>
          </p:nvSpPr>
          <p:spPr bwMode="auto">
            <a:xfrm>
              <a:off x="2688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T2</a:t>
              </a:r>
            </a:p>
          </p:txBody>
        </p:sp>
        <p:sp>
          <p:nvSpPr>
            <p:cNvPr id="12329" name="Rectangle 132"/>
            <p:cNvSpPr>
              <a:spLocks noChangeArrowheads="1"/>
            </p:cNvSpPr>
            <p:nvPr/>
          </p:nvSpPr>
          <p:spPr bwMode="auto">
            <a:xfrm>
              <a:off x="2880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30" name="Rectangle 133"/>
            <p:cNvSpPr>
              <a:spLocks noChangeArrowheads="1"/>
            </p:cNvSpPr>
            <p:nvPr/>
          </p:nvSpPr>
          <p:spPr bwMode="auto">
            <a:xfrm>
              <a:off x="3072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6323012" y="4572000"/>
            <a:ext cx="1752600" cy="457200"/>
            <a:chOff x="2208" y="2016"/>
            <a:chExt cx="1104" cy="288"/>
          </a:xfrm>
        </p:grpSpPr>
        <p:sp>
          <p:nvSpPr>
            <p:cNvPr id="12319" name="Rectangle 47"/>
            <p:cNvSpPr>
              <a:spLocks noChangeArrowheads="1"/>
            </p:cNvSpPr>
            <p:nvPr/>
          </p:nvSpPr>
          <p:spPr bwMode="auto">
            <a:xfrm>
              <a:off x="2448" y="2016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2320" name="Rectangle 80"/>
            <p:cNvSpPr>
              <a:spLocks noChangeArrowheads="1"/>
            </p:cNvSpPr>
            <p:nvPr/>
          </p:nvSpPr>
          <p:spPr bwMode="auto">
            <a:xfrm>
              <a:off x="2208" y="2016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pitchFamily="49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12321" name="Rectangle 134"/>
            <p:cNvSpPr>
              <a:spLocks noChangeArrowheads="1"/>
            </p:cNvSpPr>
            <p:nvPr/>
          </p:nvSpPr>
          <p:spPr bwMode="auto">
            <a:xfrm>
              <a:off x="2496" y="2064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22" name="Rectangle 135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T2</a:t>
              </a:r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6323012" y="5105400"/>
            <a:ext cx="1752600" cy="457200"/>
            <a:chOff x="2208" y="2352"/>
            <a:chExt cx="1104" cy="288"/>
          </a:xfrm>
        </p:grpSpPr>
        <p:sp>
          <p:nvSpPr>
            <p:cNvPr id="12313" name="Rectangle 57"/>
            <p:cNvSpPr>
              <a:spLocks noChangeArrowheads="1"/>
            </p:cNvSpPr>
            <p:nvPr/>
          </p:nvSpPr>
          <p:spPr bwMode="auto">
            <a:xfrm>
              <a:off x="2448" y="2352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2314" name="Rectangle 81"/>
            <p:cNvSpPr>
              <a:spLocks noChangeArrowheads="1"/>
            </p:cNvSpPr>
            <p:nvPr/>
          </p:nvSpPr>
          <p:spPr bwMode="auto">
            <a:xfrm>
              <a:off x="2208" y="235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pitchFamily="49" charset="0"/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12317" name="Rectangle 140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18" name="Rectangle 141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6323012" y="5638800"/>
            <a:ext cx="1752600" cy="457200"/>
            <a:chOff x="2208" y="2688"/>
            <a:chExt cx="1104" cy="288"/>
          </a:xfrm>
        </p:grpSpPr>
        <p:sp>
          <p:nvSpPr>
            <p:cNvPr id="12307" name="Rectangle 67"/>
            <p:cNvSpPr>
              <a:spLocks noChangeArrowheads="1"/>
            </p:cNvSpPr>
            <p:nvPr/>
          </p:nvSpPr>
          <p:spPr bwMode="auto">
            <a:xfrm>
              <a:off x="2448" y="2688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2308" name="Rectangle 82"/>
            <p:cNvSpPr>
              <a:spLocks noChangeArrowheads="1"/>
            </p:cNvSpPr>
            <p:nvPr/>
          </p:nvSpPr>
          <p:spPr bwMode="auto">
            <a:xfrm>
              <a:off x="2208" y="2688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pitchFamily="49" charset="0"/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12309" name="Rectangle 142"/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10" name="Rectangle 143"/>
            <p:cNvSpPr>
              <a:spLocks noChangeArrowheads="1"/>
            </p:cNvSpPr>
            <p:nvPr/>
          </p:nvSpPr>
          <p:spPr bwMode="auto">
            <a:xfrm>
              <a:off x="2688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T2</a:t>
              </a:r>
            </a:p>
          </p:txBody>
        </p:sp>
        <p:sp>
          <p:nvSpPr>
            <p:cNvPr id="12311" name="Rectangle 144"/>
            <p:cNvSpPr>
              <a:spLocks noChangeArrowheads="1"/>
            </p:cNvSpPr>
            <p:nvPr/>
          </p:nvSpPr>
          <p:spPr bwMode="auto">
            <a:xfrm>
              <a:off x="2880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12" name="Rectangle 145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6932612" y="4343400"/>
            <a:ext cx="690563" cy="384175"/>
            <a:chOff x="3195" y="2015"/>
            <a:chExt cx="435" cy="242"/>
          </a:xfrm>
        </p:grpSpPr>
        <p:sp>
          <p:nvSpPr>
            <p:cNvPr id="12305" name="AutoShape 89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2306" name="AutoShape 90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sp>
        <p:nvSpPr>
          <p:cNvPr id="12304" name="Text Box 86"/>
          <p:cNvSpPr txBox="1">
            <a:spLocks noChangeArrowheads="1"/>
          </p:cNvSpPr>
          <p:nvPr/>
        </p:nvSpPr>
        <p:spPr bwMode="auto">
          <a:xfrm>
            <a:off x="1371600" y="3200400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foo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[] = {4,8,12,16};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</a:t>
            </a:r>
            <a:fld id="{2DCAE7AC-0DFB-40CF-A4F2-C416A0FCE17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4592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GPU Memory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GPU has three </a:t>
            </a:r>
            <a:r>
              <a:rPr lang="en-US" sz="2800" i="1" u="sng" dirty="0"/>
              <a:t>address spaces </a:t>
            </a:r>
            <a:r>
              <a:rPr lang="en-US" sz="2800" dirty="0"/>
              <a:t>to support increasing visibility of data between threads: local, shared, global </a:t>
            </a:r>
          </a:p>
          <a:p>
            <a:r>
              <a:rPr lang="en-US" sz="2800" dirty="0"/>
              <a:t>In addition two more (read-only) address spaces: Constant and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657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(Private) Address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781" y="1295400"/>
            <a:ext cx="784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Each thread has own “local memory” (CUDA) “private memory”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OpenCL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  </a:t>
            </a:r>
          </a:p>
        </p:txBody>
      </p:sp>
      <p:sp>
        <p:nvSpPr>
          <p:cNvPr id="65" name="Freeform 64"/>
          <p:cNvSpPr/>
          <p:nvPr/>
        </p:nvSpPr>
        <p:spPr>
          <a:xfrm>
            <a:off x="510784" y="1625600"/>
            <a:ext cx="581416" cy="711200"/>
          </a:xfrm>
          <a:custGeom>
            <a:avLst/>
            <a:gdLst>
              <a:gd name="connsiteX0" fmla="*/ 162316 w 581416"/>
              <a:gd name="connsiteY0" fmla="*/ 0 h 711200"/>
              <a:gd name="connsiteX1" fmla="*/ 22616 w 581416"/>
              <a:gd name="connsiteY1" fmla="*/ 406400 h 711200"/>
              <a:gd name="connsiteX2" fmla="*/ 581416 w 581416"/>
              <a:gd name="connsiteY2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416" h="711200">
                <a:moveTo>
                  <a:pt x="162316" y="0"/>
                </a:moveTo>
                <a:cubicBezTo>
                  <a:pt x="57541" y="143933"/>
                  <a:pt x="-47234" y="287867"/>
                  <a:pt x="22616" y="406400"/>
                </a:cubicBezTo>
                <a:cubicBezTo>
                  <a:pt x="92466" y="524933"/>
                  <a:pt x="581416" y="711200"/>
                  <a:pt x="581416" y="71120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52912" y="2247900"/>
            <a:ext cx="2743200" cy="2473880"/>
            <a:chOff x="1143000" y="2286000"/>
            <a:chExt cx="1371600" cy="123694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11491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225346" y="3141543"/>
              <a:ext cx="761206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3015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3777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14523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5285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6047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985758" y="3141543"/>
              <a:ext cx="456406" cy="306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0767" y="2761734"/>
              <a:ext cx="306389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2063546" y="3141543"/>
              <a:ext cx="456406" cy="306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8555" y="2761734"/>
              <a:ext cx="306389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143000" y="2286000"/>
              <a:ext cx="227012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7800" y="2286000"/>
              <a:ext cx="227012" cy="228600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87588" y="2286000"/>
              <a:ext cx="227012" cy="2286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9" name="Straight Connector 48"/>
            <p:cNvCxnSpPr>
              <a:endCxn id="45" idx="2"/>
            </p:cNvCxnSpPr>
            <p:nvPr/>
          </p:nvCxnSpPr>
          <p:spPr>
            <a:xfrm flipH="1" flipV="1">
              <a:off x="1256506" y="2514600"/>
              <a:ext cx="272449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2"/>
            </p:cNvCxnSpPr>
            <p:nvPr/>
          </p:nvCxnSpPr>
          <p:spPr>
            <a:xfrm flipH="1" flipV="1">
              <a:off x="1561306" y="2514600"/>
              <a:ext cx="45438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47" idx="2"/>
            </p:cNvCxnSpPr>
            <p:nvPr/>
          </p:nvCxnSpPr>
          <p:spPr>
            <a:xfrm flipV="1">
              <a:off x="2138555" y="2514600"/>
              <a:ext cx="262539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754188" y="2286000"/>
              <a:ext cx="227012" cy="228600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74812" y="2514600"/>
              <a:ext cx="183090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1162050" y="2413000"/>
              <a:ext cx="185543" cy="95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0x42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17581" y="5029200"/>
            <a:ext cx="784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 Location at address 100 for thread 0 is different from location at address 100 for thread 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Contains local variables private to a thread.</a:t>
            </a:r>
          </a:p>
        </p:txBody>
      </p:sp>
    </p:spTree>
    <p:extLst>
      <p:ext uri="{BB962C8B-B14F-4D97-AF65-F5344CB8AC3E}">
        <p14:creationId xmlns:p14="http://schemas.microsoft.com/office/powerpoint/2010/main" val="2623094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Address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920546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96746" y="2455743"/>
            <a:ext cx="76120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072946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149146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223758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299958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376158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757158" y="2455743"/>
            <a:ext cx="456406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32167" y="2075934"/>
            <a:ext cx="306389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834946" y="2455743"/>
            <a:ext cx="456406" cy="30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9955" y="2075934"/>
            <a:ext cx="30638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27906" y="1923534"/>
            <a:ext cx="1246676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5157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5919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6681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7443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819003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895203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971403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67000" y="1905000"/>
            <a:ext cx="1202827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1905000"/>
            <a:ext cx="89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thread block 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6200" y="1944469"/>
            <a:ext cx="105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thread block 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0491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1253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52016" y="3733800"/>
            <a:ext cx="2817811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1300355" y="2914134"/>
            <a:ext cx="609601" cy="1200666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  <a:headEnd type="triangl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909956" y="2818606"/>
            <a:ext cx="1365056" cy="1296194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05400" y="1676400"/>
            <a:ext cx="38473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Each thread in the different thread blocks (even from different kernels) can access a region called “global memory” (CUDA/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OpenCL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Commonly in GPGPU workloads threads write their own portion of global memory.  Avoids need for synchronization—slow; also unpredictable thread block scheduling.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08343" y="4114800"/>
            <a:ext cx="422467" cy="133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0x42</a:t>
            </a:r>
          </a:p>
        </p:txBody>
      </p:sp>
    </p:spTree>
    <p:extLst>
      <p:ext uri="{BB962C8B-B14F-4D97-AF65-F5344CB8AC3E}">
        <p14:creationId xmlns:p14="http://schemas.microsoft.com/office/powerpoint/2010/main" val="665873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“Coalescing” global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399"/>
          </a:xfrm>
        </p:spPr>
        <p:txBody>
          <a:bodyPr>
            <a:normAutofit/>
          </a:bodyPr>
          <a:lstStyle/>
          <a:p>
            <a:r>
              <a:rPr lang="en-US" sz="2800" u="sng" dirty="0"/>
              <a:t>Not</a:t>
            </a:r>
            <a:r>
              <a:rPr lang="en-US" sz="2800" dirty="0"/>
              <a:t> same as CPU write combining/buffering:</a:t>
            </a:r>
          </a:p>
          <a:p>
            <a:r>
              <a:rPr lang="en-US" sz="2800" dirty="0"/>
              <a:t>Aligned accesses request single 128B cache </a:t>
            </a:r>
            <a:r>
              <a:rPr lang="en-US" sz="2800" dirty="0" err="1"/>
              <a:t>blk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Memory Divergence: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2502932"/>
            <a:ext cx="4880636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35359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ld.global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r1,0(r2)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976" y="213360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5552" y="213360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255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6103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627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9151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10675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2199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13723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15247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6771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18295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9819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21343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2867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24391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25915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27439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8963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0487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32011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33535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35059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36583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38107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39631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1155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2679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44203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5727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47251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48775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50299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5182394" y="349353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5334794" y="349273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493780" y="5791598"/>
            <a:ext cx="7627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798977" y="5791995"/>
            <a:ext cx="76199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795860" y="5635684"/>
            <a:ext cx="76823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1256575" y="5639993"/>
            <a:ext cx="761203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V="1">
            <a:off x="1162284" y="5697308"/>
            <a:ext cx="760409" cy="189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789577" y="5411791"/>
            <a:ext cx="802813" cy="761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1238484" y="5468708"/>
            <a:ext cx="760409" cy="646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7" idx="2"/>
          </p:cNvCxnSpPr>
          <p:nvPr/>
        </p:nvCxnSpPr>
        <p:spPr>
          <a:xfrm rot="16200000" flipV="1">
            <a:off x="1437432" y="5516050"/>
            <a:ext cx="762794" cy="551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1959266" y="5691478"/>
            <a:ext cx="768232" cy="19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2172166" y="5791202"/>
            <a:ext cx="76040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323375" y="5792393"/>
            <a:ext cx="7612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>
            <a:off x="1677988" y="5412586"/>
            <a:ext cx="1178388" cy="759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V="1">
            <a:off x="2648581" y="5659605"/>
            <a:ext cx="759614" cy="265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12" idx="2"/>
          </p:cNvCxnSpPr>
          <p:nvPr/>
        </p:nvCxnSpPr>
        <p:spPr>
          <a:xfrm flipV="1">
            <a:off x="3313576" y="5410201"/>
            <a:ext cx="1162281" cy="762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3618376" y="5410202"/>
            <a:ext cx="2289819" cy="76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3485588" y="5695388"/>
            <a:ext cx="762000" cy="19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3634475" y="5692669"/>
            <a:ext cx="769026" cy="19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2703976" y="5411791"/>
            <a:ext cx="1371600" cy="760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 flipV="1">
            <a:off x="3843463" y="5788481"/>
            <a:ext cx="76902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380376" y="5403969"/>
            <a:ext cx="1260012" cy="768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V="1">
            <a:off x="4016270" y="5656488"/>
            <a:ext cx="769025" cy="263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685176" y="5410202"/>
            <a:ext cx="1106023" cy="761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V="1">
            <a:off x="4321070" y="5656487"/>
            <a:ext cx="769026" cy="263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107" idx="2"/>
          </p:cNvCxnSpPr>
          <p:nvPr/>
        </p:nvCxnSpPr>
        <p:spPr>
          <a:xfrm rot="10800000">
            <a:off x="3028058" y="5410200"/>
            <a:ext cx="1961919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117" idx="2"/>
          </p:cNvCxnSpPr>
          <p:nvPr/>
        </p:nvCxnSpPr>
        <p:spPr>
          <a:xfrm flipV="1">
            <a:off x="5142376" y="5403969"/>
            <a:ext cx="896706" cy="769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4989976" y="5715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447176" y="5410200"/>
            <a:ext cx="801224" cy="762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>
            <a:off x="4685176" y="5410202"/>
            <a:ext cx="914400" cy="761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759752" y="4507468"/>
            <a:ext cx="2251270" cy="1049696"/>
            <a:chOff x="759752" y="4507468"/>
            <a:chExt cx="2251270" cy="1049696"/>
          </a:xfrm>
        </p:grpSpPr>
        <p:sp>
          <p:nvSpPr>
            <p:cNvPr id="67" name="Rectangle 66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9752" y="450746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128</a:t>
              </a:r>
            </a:p>
          </p:txBody>
        </p:sp>
        <p:sp>
          <p:nvSpPr>
            <p:cNvPr id="102" name="Trapezoid 101"/>
            <p:cNvSpPr/>
            <p:nvPr/>
          </p:nvSpPr>
          <p:spPr>
            <a:xfrm rot="10800000">
              <a:off x="1295397" y="4648994"/>
              <a:ext cx="1715625" cy="90817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4" name="Curved Connector 103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2244527" y="4507468"/>
            <a:ext cx="2251273" cy="1055926"/>
            <a:chOff x="759752" y="4507468"/>
            <a:chExt cx="2251273" cy="1055926"/>
          </a:xfrm>
        </p:grpSpPr>
        <p:sp>
          <p:nvSpPr>
            <p:cNvPr id="107" name="Rectangle 106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9752" y="450746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256</a:t>
              </a:r>
            </a:p>
          </p:txBody>
        </p:sp>
        <p:sp>
          <p:nvSpPr>
            <p:cNvPr id="109" name="Trapezoid 108"/>
            <p:cNvSpPr/>
            <p:nvPr/>
          </p:nvSpPr>
          <p:spPr>
            <a:xfrm rot="10800000">
              <a:off x="1295400" y="4648994"/>
              <a:ext cx="1715625" cy="91440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0" name="Curved Connector 109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3692327" y="4507469"/>
            <a:ext cx="2251273" cy="1055926"/>
            <a:chOff x="759752" y="4507468"/>
            <a:chExt cx="2251273" cy="1055926"/>
          </a:xfrm>
        </p:grpSpPr>
        <p:sp>
          <p:nvSpPr>
            <p:cNvPr id="112" name="Rectangle 111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9752" y="45074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1024</a:t>
              </a:r>
            </a:p>
          </p:txBody>
        </p:sp>
        <p:sp>
          <p:nvSpPr>
            <p:cNvPr id="114" name="Trapezoid 113"/>
            <p:cNvSpPr/>
            <p:nvPr/>
          </p:nvSpPr>
          <p:spPr>
            <a:xfrm rot="10800000">
              <a:off x="1295400" y="4648994"/>
              <a:ext cx="1715625" cy="91440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5" name="Curved Connector 114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255552" y="4501237"/>
            <a:ext cx="2251273" cy="1055926"/>
            <a:chOff x="759752" y="4507468"/>
            <a:chExt cx="2251273" cy="1055926"/>
          </a:xfrm>
        </p:grpSpPr>
        <p:sp>
          <p:nvSpPr>
            <p:cNvPr id="117" name="Rectangle 116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9752" y="45074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1152</a:t>
              </a:r>
            </a:p>
          </p:txBody>
        </p:sp>
        <p:sp>
          <p:nvSpPr>
            <p:cNvPr id="119" name="Trapezoid 118"/>
            <p:cNvSpPr/>
            <p:nvPr/>
          </p:nvSpPr>
          <p:spPr>
            <a:xfrm rot="10800000">
              <a:off x="1295400" y="4648994"/>
              <a:ext cx="1715625" cy="91440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0" name="Curved Connector 119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/>
          <p:nvPr/>
        </p:nvCxnSpPr>
        <p:spPr>
          <a:xfrm flipV="1">
            <a:off x="1027576" y="5403968"/>
            <a:ext cx="2934824" cy="76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2399176" y="5403968"/>
            <a:ext cx="1524000" cy="76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008776" y="5403968"/>
            <a:ext cx="802813" cy="76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3258975" y="5619587"/>
            <a:ext cx="759614" cy="34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60960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ld.global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r1,0(r2)</a:t>
            </a:r>
          </a:p>
        </p:txBody>
      </p:sp>
      <p:sp>
        <p:nvSpPr>
          <p:cNvPr id="163" name="Slide Number Placeholder 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5426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“shared memory”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NVIDIA </a:t>
            </a:r>
            <a:r>
              <a:rPr lang="en-US" dirty="0" err="1"/>
              <a:t>GeForce</a:t>
            </a:r>
            <a:r>
              <a:rPr lang="en-US" dirty="0"/>
              <a:t> 8800 and CUDA 1.0, threads could not communicate with each other through on-chip memory.</a:t>
            </a:r>
          </a:p>
          <a:p>
            <a:endParaRPr lang="en-US" dirty="0"/>
          </a:p>
          <a:p>
            <a:r>
              <a:rPr lang="en-US" dirty="0"/>
              <a:t>“Solution”: small (16-48KB) programmer managed scratchpad memory shared between threads within a thread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5066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Shared (Local) Address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33800" y="1447800"/>
            <a:ext cx="502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Each thread in the same thread block (work group) can access a memory region called “shared memory” (CUDA) “local memory”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OpenCL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Shared memory address space is limited in size (16 to 48 KB).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Used as a software managed “cache” to avoid off-chip memory accesses.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Synchronize threads in a thread block using __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syncthreads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();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81000" y="2286000"/>
            <a:ext cx="2636521" cy="2209800"/>
            <a:chOff x="696310" y="2590800"/>
            <a:chExt cx="1818290" cy="152400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11491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225346" y="3141543"/>
              <a:ext cx="761206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3015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3777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14523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5285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6047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985758" y="3141543"/>
              <a:ext cx="456406" cy="306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0767" y="2761734"/>
              <a:ext cx="306389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2063546" y="3141543"/>
              <a:ext cx="456406" cy="306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8555" y="2761734"/>
              <a:ext cx="306389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256506" y="2609334"/>
              <a:ext cx="1246676" cy="990600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6310" y="2590800"/>
              <a:ext cx="683172" cy="44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 block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93621" y="3733800"/>
              <a:ext cx="1220979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 flipV="1">
              <a:off x="1605155" y="3522940"/>
              <a:ext cx="71245" cy="30559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7556" y="3522940"/>
              <a:ext cx="380999" cy="28706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562100" y="3828534"/>
              <a:ext cx="422467" cy="133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0x42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06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GPU Instruction Set Architecture 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NVIDIA defines a </a:t>
            </a:r>
            <a:r>
              <a:rPr lang="en-US" u="sng" dirty="0"/>
              <a:t>virtual ISA</a:t>
            </a:r>
            <a:r>
              <a:rPr lang="en-US" dirty="0"/>
              <a:t>, called “PTX” (Parallel Thread </a:t>
            </a:r>
            <a:r>
              <a:rPr lang="en-US" dirty="0" err="1"/>
              <a:t>eXecution</a:t>
            </a:r>
            <a:r>
              <a:rPr lang="en-US" dirty="0"/>
              <a:t>)</a:t>
            </a:r>
          </a:p>
          <a:p>
            <a:r>
              <a:rPr lang="en-US" dirty="0"/>
              <a:t>PTX is Reduced Instruction Set Architecture (e.g., load/store architecture)</a:t>
            </a:r>
          </a:p>
          <a:p>
            <a:r>
              <a:rPr lang="en-US" dirty="0"/>
              <a:t>Virtual: infinite set of registers (much like a compiler intermediate representation)</a:t>
            </a:r>
          </a:p>
          <a:p>
            <a:r>
              <a:rPr lang="en-US" dirty="0"/>
              <a:t>PTX translated to hardware ISA by backend compiler (“</a:t>
            </a:r>
            <a:r>
              <a:rPr lang="en-US" dirty="0" err="1"/>
              <a:t>ptxas</a:t>
            </a:r>
            <a:r>
              <a:rPr lang="en-US" dirty="0"/>
              <a:t>”).  Either at compile time (</a:t>
            </a:r>
            <a:r>
              <a:rPr lang="en-US" dirty="0" err="1"/>
              <a:t>nvcc</a:t>
            </a:r>
            <a:r>
              <a:rPr lang="en-US" dirty="0"/>
              <a:t>) or at runtime (GPU driver).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80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Some Example PTX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Registers declared with a type: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.</a:t>
            </a:r>
            <a:r>
              <a:rPr lang="en-US" sz="2800" dirty="0" err="1">
                <a:latin typeface="Consolas"/>
                <a:cs typeface="Consolas"/>
              </a:rPr>
              <a:t>reg</a:t>
            </a:r>
            <a:r>
              <a:rPr lang="en-US" sz="2800" dirty="0">
                <a:latin typeface="Consolas"/>
                <a:cs typeface="Consolas"/>
              </a:rPr>
              <a:t> .</a:t>
            </a:r>
            <a:r>
              <a:rPr lang="en-US" sz="2800" dirty="0" err="1">
                <a:latin typeface="Consolas"/>
                <a:cs typeface="Consolas"/>
              </a:rPr>
              <a:t>pred</a:t>
            </a:r>
            <a:r>
              <a:rPr lang="en-US" sz="2800" dirty="0">
                <a:latin typeface="Consolas"/>
                <a:cs typeface="Consolas"/>
              </a:rPr>
              <a:t>  p, q, r;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.</a:t>
            </a:r>
            <a:r>
              <a:rPr lang="en-US" sz="2800" dirty="0" err="1">
                <a:latin typeface="Consolas"/>
                <a:cs typeface="Consolas"/>
              </a:rPr>
              <a:t>reg</a:t>
            </a:r>
            <a:r>
              <a:rPr lang="en-US" sz="2800" dirty="0">
                <a:latin typeface="Consolas"/>
                <a:cs typeface="Consolas"/>
              </a:rPr>
              <a:t> .u16   r1, r2;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.</a:t>
            </a:r>
            <a:r>
              <a:rPr lang="en-US" sz="2800" dirty="0" err="1">
                <a:latin typeface="Consolas"/>
                <a:cs typeface="Consolas"/>
              </a:rPr>
              <a:t>reg</a:t>
            </a:r>
            <a:r>
              <a:rPr lang="en-US" sz="2800" dirty="0">
                <a:latin typeface="Consolas"/>
                <a:cs typeface="Consolas"/>
              </a:rPr>
              <a:t> .f64   f1, f2;</a:t>
            </a:r>
          </a:p>
          <a:p>
            <a:r>
              <a:rPr lang="en-US" dirty="0"/>
              <a:t>ALU operations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add.u32 x, y, z;      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x = y + z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mad.lo.s32 d, a, b, c;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d = a*b + c</a:t>
            </a:r>
            <a:endParaRPr lang="en-US" sz="2400" i="1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dirty="0"/>
              <a:t>Memory operations: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ld.global.f32 f, [a];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ld.shared.u32 g, [b];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st.local.f64  [c], h</a:t>
            </a:r>
          </a:p>
          <a:p>
            <a:r>
              <a:rPr lang="en-US" dirty="0"/>
              <a:t>Compare and branch operations: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   setp.eq.f32 p, y, 0; 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is y equal to zero?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@p bra L1 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branch to L1 if y equal to zero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9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Array Processors – True SIMD</a:t>
            </a:r>
          </a:p>
          <a:p>
            <a:pPr>
              <a:lnSpc>
                <a:spcPct val="90000"/>
              </a:lnSpc>
            </a:pPr>
            <a:r>
              <a:rPr lang="en-US" dirty="0"/>
              <a:t>Vector architectures</a:t>
            </a:r>
          </a:p>
          <a:p>
            <a:pPr>
              <a:lnSpc>
                <a:spcPct val="90000"/>
              </a:lnSpc>
            </a:pPr>
            <a:r>
              <a:rPr lang="en-US" dirty="0"/>
              <a:t>SIMD extensions</a:t>
            </a:r>
          </a:p>
          <a:p>
            <a:pPr>
              <a:lnSpc>
                <a:spcPct val="90000"/>
              </a:lnSpc>
            </a:pPr>
            <a:r>
              <a:rPr lang="en-US" dirty="0"/>
              <a:t>Graphics Processor Units (GPUs)</a:t>
            </a:r>
          </a:p>
          <a:p>
            <a:pPr>
              <a:lnSpc>
                <a:spcPct val="90000"/>
              </a:lnSpc>
            </a:pPr>
            <a:r>
              <a:rPr lang="en-US" dirty="0"/>
              <a:t>For x86 processors: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Expect two additional cores per chip per year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SIMD width to double every four years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Potential speedup from SIMD to be twice that from MIMD!</a:t>
            </a:r>
          </a:p>
        </p:txBody>
      </p:sp>
    </p:spTree>
    <p:extLst>
      <p:ext uri="{BB962C8B-B14F-4D97-AF65-F5344CB8AC3E}">
        <p14:creationId xmlns:p14="http://schemas.microsoft.com/office/powerpoint/2010/main" val="3296672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2: Generic GPGPU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958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GPGPU-</a:t>
            </a:r>
            <a:r>
              <a:rPr lang="en-US" dirty="0" err="1"/>
              <a:t>Sim</a:t>
            </a:r>
            <a:r>
              <a:rPr lang="en-US" dirty="0"/>
              <a:t> 3.x </a:t>
            </a:r>
            <a:r>
              <a:rPr lang="en-US" dirty="0" err="1"/>
              <a:t>Manual</a:t>
            </a:r>
            <a:r>
              <a:rPr lang="en-US" dirty="0" err="1">
                <a:hlinkClick r:id="rId2"/>
              </a:rPr>
              <a:t>http</a:t>
            </a:r>
            <a:r>
              <a:rPr lang="en-US" dirty="0">
                <a:hlinkClick r:id="rId2"/>
              </a:rPr>
              <a:t>://gpgpu-sim.org/manual/index.php/GPGPU-Sim_3.x_Manual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2384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GPU Microarchitecture Overview</a:t>
            </a:r>
          </a:p>
        </p:txBody>
      </p:sp>
      <p:sp>
        <p:nvSpPr>
          <p:cNvPr id="8198" name="Rectangle 43"/>
          <p:cNvSpPr>
            <a:spLocks noChangeArrowheads="1"/>
          </p:cNvSpPr>
          <p:nvPr/>
        </p:nvSpPr>
        <p:spPr bwMode="auto">
          <a:xfrm>
            <a:off x="5105400" y="13716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ingle-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nstruction,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ultiple-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hreads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533400" y="1752600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2895600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908050" y="3830638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9200" y="4800600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85800" y="2209800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96000" y="4191000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743200" y="4191000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90600" y="4191000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8207" name="TextBox 47"/>
          <p:cNvSpPr txBox="1">
            <a:spLocks noChangeArrowheads="1"/>
          </p:cNvSpPr>
          <p:nvPr/>
        </p:nvSpPr>
        <p:spPr bwMode="auto">
          <a:xfrm>
            <a:off x="4495800" y="5638800"/>
            <a:ext cx="161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</a:rPr>
              <a:t>Off-chip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</a:rPr>
              <a:t>DRAM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200400" y="2209800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6096000" y="2209800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2845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Microarchitecture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Companies tight lipped about details of GPU microarchitecture.</a:t>
            </a:r>
          </a:p>
          <a:p>
            <a:r>
              <a:rPr lang="en-US" dirty="0"/>
              <a:t>Several reasons:</a:t>
            </a:r>
          </a:p>
          <a:p>
            <a:pPr lvl="1"/>
            <a:r>
              <a:rPr lang="en-US" dirty="0"/>
              <a:t>Competitive advantage</a:t>
            </a:r>
          </a:p>
          <a:p>
            <a:pPr lvl="1"/>
            <a:r>
              <a:rPr lang="en-US" dirty="0"/>
              <a:t>Fear of being sued by “non-practicing entities”</a:t>
            </a:r>
          </a:p>
          <a:p>
            <a:pPr lvl="1"/>
            <a:r>
              <a:rPr lang="en-US" dirty="0"/>
              <a:t>The people that know the details too busy building the next chip</a:t>
            </a:r>
          </a:p>
          <a:p>
            <a:pPr lvl="1"/>
            <a:endParaRPr lang="en-US" dirty="0"/>
          </a:p>
          <a:p>
            <a:r>
              <a:rPr lang="en-US" dirty="0"/>
              <a:t>Model described next, embodied in GPGPU-</a:t>
            </a:r>
            <a:r>
              <a:rPr lang="en-US" dirty="0" err="1"/>
              <a:t>Sim</a:t>
            </a:r>
            <a:r>
              <a:rPr lang="en-US" dirty="0"/>
              <a:t>, developed from: white papers, programming manuals, IEEE Micro articles, patents.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4016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1313" y="144463"/>
            <a:ext cx="7562850" cy="5445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GPGPU-Sim v3.x w/ SASS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6823075" y="3511550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Correlation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~0.976</a:t>
            </a:r>
          </a:p>
        </p:txBody>
      </p:sp>
      <p:sp>
        <p:nvSpPr>
          <p:cNvPr id="54276" name="TextBox 7"/>
          <p:cNvSpPr txBox="1">
            <a:spLocks noChangeArrowheads="1"/>
          </p:cNvSpPr>
          <p:nvPr/>
        </p:nvSpPr>
        <p:spPr bwMode="auto">
          <a:xfrm>
            <a:off x="8532813" y="6350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12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681" y="1267096"/>
          <a:ext cx="5860188" cy="523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5399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GPU </a:t>
            </a:r>
            <a:r>
              <a:rPr lang="en-US" sz="4000" dirty="0" err="1"/>
              <a:t>Microarchitecture</a:t>
            </a:r>
            <a:r>
              <a:rPr lang="en-US" sz="4000" dirty="0"/>
              <a:t> Overview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33400" y="1752600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2895600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908050" y="3830638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9200" y="4800600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85800" y="2209800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96000" y="4191000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743200" y="4191000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90600" y="4191000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85" name="TextBox 47"/>
          <p:cNvSpPr txBox="1">
            <a:spLocks noChangeArrowheads="1"/>
          </p:cNvSpPr>
          <p:nvPr/>
        </p:nvSpPr>
        <p:spPr bwMode="auto">
          <a:xfrm>
            <a:off x="4495800" y="5638800"/>
            <a:ext cx="161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</a:rPr>
              <a:t>Off-chip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</a:rPr>
              <a:t>DRAM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200400" y="2209800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6096000" y="2209800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SIMT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Core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57200" y="3657600"/>
            <a:ext cx="8229600" cy="2667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67F3D-AB02-A541-9DE7-EB0ECE49E94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25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SIMT Core</a:t>
            </a:r>
          </a:p>
        </p:txBody>
      </p:sp>
      <p:sp>
        <p:nvSpPr>
          <p:cNvPr id="47279" name="Rectangle 175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SIMT front end / SIMD backend</a:t>
            </a:r>
          </a:p>
          <a:p>
            <a:r>
              <a:rPr lang="en-US" dirty="0"/>
              <a:t>Fine-grained multithreading</a:t>
            </a:r>
          </a:p>
          <a:p>
            <a:pPr lvl="1"/>
            <a:r>
              <a:rPr lang="en-US" dirty="0"/>
              <a:t>Interleave warp execution to hide latency</a:t>
            </a:r>
          </a:p>
          <a:p>
            <a:pPr lvl="1"/>
            <a:r>
              <a:rPr lang="en-US" dirty="0"/>
              <a:t>Register values of all threads stays in core</a:t>
            </a:r>
          </a:p>
          <a:p>
            <a:pPr lvl="1"/>
            <a:endParaRPr lang="en-US" dirty="0"/>
          </a:p>
        </p:txBody>
      </p:sp>
      <p:sp>
        <p:nvSpPr>
          <p:cNvPr id="47284" name="Rectangle 29"/>
          <p:cNvSpPr>
            <a:spLocks noChangeArrowheads="1"/>
          </p:cNvSpPr>
          <p:nvPr/>
        </p:nvSpPr>
        <p:spPr bwMode="auto">
          <a:xfrm>
            <a:off x="1905000" y="1905000"/>
            <a:ext cx="1295400" cy="19050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Front End</a:t>
            </a:r>
          </a:p>
        </p:txBody>
      </p:sp>
      <p:sp>
        <p:nvSpPr>
          <p:cNvPr id="47285" name="Rectangle 31"/>
          <p:cNvSpPr>
            <a:spLocks noChangeArrowheads="1"/>
          </p:cNvSpPr>
          <p:nvPr/>
        </p:nvSpPr>
        <p:spPr bwMode="auto">
          <a:xfrm>
            <a:off x="4648200" y="1905000"/>
            <a:ext cx="19812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SIMD Datapath</a:t>
            </a:r>
          </a:p>
        </p:txBody>
      </p:sp>
      <p:sp>
        <p:nvSpPr>
          <p:cNvPr id="47286" name="Line 36"/>
          <p:cNvSpPr>
            <a:spLocks noChangeShapeType="1"/>
          </p:cNvSpPr>
          <p:nvPr/>
        </p:nvSpPr>
        <p:spPr bwMode="auto">
          <a:xfrm>
            <a:off x="3200400" y="2362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87" name="Line 39"/>
          <p:cNvSpPr>
            <a:spLocks noChangeShapeType="1"/>
          </p:cNvSpPr>
          <p:nvPr/>
        </p:nvSpPr>
        <p:spPr bwMode="auto">
          <a:xfrm>
            <a:off x="25908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88" name="Line 40"/>
          <p:cNvSpPr>
            <a:spLocks noChangeShapeType="1"/>
          </p:cNvSpPr>
          <p:nvPr/>
        </p:nvSpPr>
        <p:spPr bwMode="auto">
          <a:xfrm>
            <a:off x="2590800" y="16764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89" name="Rectangle 46"/>
          <p:cNvSpPr>
            <a:spLocks noChangeArrowheads="1"/>
          </p:cNvSpPr>
          <p:nvPr/>
        </p:nvSpPr>
        <p:spPr bwMode="auto">
          <a:xfrm>
            <a:off x="1981200" y="25908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Fetch</a:t>
            </a:r>
          </a:p>
        </p:txBody>
      </p:sp>
      <p:sp>
        <p:nvSpPr>
          <p:cNvPr id="47290" name="Rectangle 47"/>
          <p:cNvSpPr>
            <a:spLocks noChangeArrowheads="1"/>
          </p:cNvSpPr>
          <p:nvPr/>
        </p:nvSpPr>
        <p:spPr bwMode="auto">
          <a:xfrm>
            <a:off x="1981200" y="28956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Decode</a:t>
            </a:r>
          </a:p>
        </p:txBody>
      </p:sp>
      <p:sp>
        <p:nvSpPr>
          <p:cNvPr id="47291" name="Rectangle 48"/>
          <p:cNvSpPr>
            <a:spLocks noChangeArrowheads="1"/>
          </p:cNvSpPr>
          <p:nvPr/>
        </p:nvSpPr>
        <p:spPr bwMode="auto">
          <a:xfrm>
            <a:off x="1981200" y="32004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Schedule</a:t>
            </a:r>
          </a:p>
        </p:txBody>
      </p:sp>
      <p:sp>
        <p:nvSpPr>
          <p:cNvPr id="47292" name="Rectangle 49"/>
          <p:cNvSpPr>
            <a:spLocks noChangeArrowheads="1"/>
          </p:cNvSpPr>
          <p:nvPr/>
        </p:nvSpPr>
        <p:spPr bwMode="auto">
          <a:xfrm>
            <a:off x="1981200" y="35052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Branch</a:t>
            </a:r>
          </a:p>
        </p:txBody>
      </p:sp>
      <p:sp>
        <p:nvSpPr>
          <p:cNvPr id="47294" name="Line 51"/>
          <p:cNvSpPr>
            <a:spLocks noChangeShapeType="1"/>
          </p:cNvSpPr>
          <p:nvPr/>
        </p:nvSpPr>
        <p:spPr bwMode="auto">
          <a:xfrm>
            <a:off x="63246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95" name="Rectangle 52"/>
          <p:cNvSpPr>
            <a:spLocks noChangeArrowheads="1"/>
          </p:cNvSpPr>
          <p:nvPr/>
        </p:nvSpPr>
        <p:spPr bwMode="auto">
          <a:xfrm>
            <a:off x="3429000" y="3048000"/>
            <a:ext cx="3200400" cy="7620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Memory Subsystem</a:t>
            </a:r>
          </a:p>
        </p:txBody>
      </p:sp>
      <p:sp>
        <p:nvSpPr>
          <p:cNvPr id="47296" name="Line 53"/>
          <p:cNvSpPr>
            <a:spLocks noChangeShapeType="1"/>
          </p:cNvSpPr>
          <p:nvPr/>
        </p:nvSpPr>
        <p:spPr bwMode="auto">
          <a:xfrm>
            <a:off x="63246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97" name="Rectangle 54"/>
          <p:cNvSpPr>
            <a:spLocks noChangeArrowheads="1"/>
          </p:cNvSpPr>
          <p:nvPr/>
        </p:nvSpPr>
        <p:spPr bwMode="auto">
          <a:xfrm>
            <a:off x="6934200" y="3124200"/>
            <a:ext cx="1066800" cy="6096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Icnt.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Network</a:t>
            </a:r>
          </a:p>
        </p:txBody>
      </p:sp>
      <p:sp>
        <p:nvSpPr>
          <p:cNvPr id="47298" name="Rectangle 55"/>
          <p:cNvSpPr>
            <a:spLocks noChangeArrowheads="1"/>
          </p:cNvSpPr>
          <p:nvPr/>
        </p:nvSpPr>
        <p:spPr bwMode="auto">
          <a:xfrm>
            <a:off x="3505200" y="3429000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SMem</a:t>
            </a:r>
          </a:p>
        </p:txBody>
      </p:sp>
      <p:sp>
        <p:nvSpPr>
          <p:cNvPr id="47299" name="Rectangle 56"/>
          <p:cNvSpPr>
            <a:spLocks noChangeArrowheads="1"/>
          </p:cNvSpPr>
          <p:nvPr/>
        </p:nvSpPr>
        <p:spPr bwMode="auto">
          <a:xfrm>
            <a:off x="4267200" y="3429000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L1 D$</a:t>
            </a:r>
          </a:p>
        </p:txBody>
      </p:sp>
      <p:sp>
        <p:nvSpPr>
          <p:cNvPr id="47300" name="Rectangle 57"/>
          <p:cNvSpPr>
            <a:spLocks noChangeArrowheads="1"/>
          </p:cNvSpPr>
          <p:nvPr/>
        </p:nvSpPr>
        <p:spPr bwMode="auto">
          <a:xfrm>
            <a:off x="5029200" y="3429000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Tex $</a:t>
            </a:r>
          </a:p>
        </p:txBody>
      </p:sp>
      <p:sp>
        <p:nvSpPr>
          <p:cNvPr id="47301" name="Rectangle 58"/>
          <p:cNvSpPr>
            <a:spLocks noChangeArrowheads="1"/>
          </p:cNvSpPr>
          <p:nvPr/>
        </p:nvSpPr>
        <p:spPr bwMode="auto">
          <a:xfrm>
            <a:off x="5791200" y="3429000"/>
            <a:ext cx="7620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Const$</a:t>
            </a:r>
          </a:p>
        </p:txBody>
      </p:sp>
      <p:sp>
        <p:nvSpPr>
          <p:cNvPr id="47302" name="Line 59"/>
          <p:cNvSpPr>
            <a:spLocks noChangeShapeType="1"/>
          </p:cNvSpPr>
          <p:nvPr/>
        </p:nvSpPr>
        <p:spPr bwMode="auto">
          <a:xfrm>
            <a:off x="6629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303" name="Rectangle 31"/>
          <p:cNvSpPr>
            <a:spLocks noChangeArrowheads="1"/>
          </p:cNvSpPr>
          <p:nvPr/>
        </p:nvSpPr>
        <p:spPr bwMode="auto">
          <a:xfrm>
            <a:off x="3581400" y="1905000"/>
            <a:ext cx="6858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File</a:t>
            </a:r>
          </a:p>
        </p:txBody>
      </p:sp>
      <p:sp>
        <p:nvSpPr>
          <p:cNvPr id="47304" name="Line 36"/>
          <p:cNvSpPr>
            <a:spLocks noChangeShapeType="1"/>
          </p:cNvSpPr>
          <p:nvPr/>
        </p:nvSpPr>
        <p:spPr bwMode="auto">
          <a:xfrm>
            <a:off x="4267200" y="2362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305" name="Line 53"/>
          <p:cNvSpPr>
            <a:spLocks noChangeShapeType="1"/>
          </p:cNvSpPr>
          <p:nvPr/>
        </p:nvSpPr>
        <p:spPr bwMode="auto">
          <a:xfrm>
            <a:off x="39624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0CE0-A7F2-A646-BD56-156C8B5DC4F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7034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1447800"/>
            <a:ext cx="5105400" cy="2438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SIMT Front End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an “NVIDIA-style” SIMT Core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562600" y="1447800"/>
            <a:ext cx="3124200" cy="2438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</a:rPr>
              <a:t>SIMD Datapath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1975" y="2017713"/>
            <a:ext cx="7867650" cy="1690687"/>
            <a:chOff x="354" y="2471"/>
            <a:chExt cx="4956" cy="1065"/>
          </a:xfrm>
        </p:grpSpPr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4573" y="2671"/>
              <a:ext cx="590" cy="22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4573" y="267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4736" y="2697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ALU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543" y="2701"/>
              <a:ext cx="590" cy="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4543" y="2701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713" y="2728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ALU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4514" y="2730"/>
              <a:ext cx="590" cy="22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4514" y="2730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4683" y="2758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ALU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>
              <a:off x="5177" y="2767"/>
              <a:ext cx="15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>
              <a:off x="5177" y="2767"/>
              <a:ext cx="15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>
              <a:off x="5200" y="2745"/>
              <a:ext cx="14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4" name="Oval 18"/>
            <p:cNvSpPr>
              <a:spLocks noChangeArrowheads="1"/>
            </p:cNvSpPr>
            <p:nvPr/>
          </p:nvSpPr>
          <p:spPr bwMode="auto">
            <a:xfrm>
              <a:off x="5200" y="2745"/>
              <a:ext cx="14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5" name="Oval 19"/>
            <p:cNvSpPr>
              <a:spLocks noChangeArrowheads="1"/>
            </p:cNvSpPr>
            <p:nvPr/>
          </p:nvSpPr>
          <p:spPr bwMode="auto">
            <a:xfrm>
              <a:off x="5222" y="2723"/>
              <a:ext cx="14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6" name="Oval 20"/>
            <p:cNvSpPr>
              <a:spLocks noChangeArrowheads="1"/>
            </p:cNvSpPr>
            <p:nvPr/>
          </p:nvSpPr>
          <p:spPr bwMode="auto">
            <a:xfrm>
              <a:off x="5222" y="2723"/>
              <a:ext cx="14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944" y="3092"/>
              <a:ext cx="7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994" y="3043"/>
              <a:ext cx="97" cy="98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1682" y="3173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auto">
            <a:xfrm>
              <a:off x="1796" y="3160"/>
              <a:ext cx="107" cy="94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V="1">
              <a:off x="1682" y="2970"/>
              <a:ext cx="150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1796" y="2930"/>
              <a:ext cx="107" cy="94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 flipV="1">
              <a:off x="2198" y="3055"/>
              <a:ext cx="0" cy="7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2149" y="3105"/>
              <a:ext cx="98" cy="98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auto">
            <a:xfrm>
              <a:off x="2149" y="2981"/>
              <a:ext cx="98" cy="9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 flipV="1">
              <a:off x="2493" y="3192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auto">
            <a:xfrm>
              <a:off x="2608" y="3151"/>
              <a:ext cx="106" cy="94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2493" y="2951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auto">
            <a:xfrm>
              <a:off x="2608" y="2939"/>
              <a:ext cx="106" cy="94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3304" y="3099"/>
              <a:ext cx="2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auto">
            <a:xfrm>
              <a:off x="3502" y="3051"/>
              <a:ext cx="97" cy="97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4302" y="3192"/>
              <a:ext cx="113" cy="27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auto">
            <a:xfrm>
              <a:off x="4233" y="3110"/>
              <a:ext cx="107" cy="1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4377" y="3129"/>
              <a:ext cx="107" cy="1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 flipV="1">
              <a:off x="4302" y="2967"/>
              <a:ext cx="114" cy="30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auto">
            <a:xfrm>
              <a:off x="4233" y="2907"/>
              <a:ext cx="109" cy="1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4376" y="2885"/>
              <a:ext cx="108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354" y="2981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19" name="Rectangle 43"/>
            <p:cNvSpPr>
              <a:spLocks noChangeArrowheads="1"/>
            </p:cNvSpPr>
            <p:nvPr/>
          </p:nvSpPr>
          <p:spPr bwMode="auto">
            <a:xfrm>
              <a:off x="354" y="298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427" y="3007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I-Cache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1" name="Rectangle 45"/>
            <p:cNvSpPr>
              <a:spLocks noChangeArrowheads="1"/>
            </p:cNvSpPr>
            <p:nvPr/>
          </p:nvSpPr>
          <p:spPr bwMode="auto">
            <a:xfrm>
              <a:off x="1091" y="2981"/>
              <a:ext cx="591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1091" y="2981"/>
              <a:ext cx="591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3" name="Rectangle 47"/>
            <p:cNvSpPr>
              <a:spLocks noChangeArrowheads="1"/>
            </p:cNvSpPr>
            <p:nvPr/>
          </p:nvSpPr>
          <p:spPr bwMode="auto">
            <a:xfrm>
              <a:off x="1160" y="3007"/>
              <a:ext cx="4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Decode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4" name="Rectangle 48"/>
            <p:cNvSpPr>
              <a:spLocks noChangeArrowheads="1"/>
            </p:cNvSpPr>
            <p:nvPr/>
          </p:nvSpPr>
          <p:spPr bwMode="auto">
            <a:xfrm>
              <a:off x="1903" y="2760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5" name="Rectangle 49"/>
            <p:cNvSpPr>
              <a:spLocks noChangeArrowheads="1"/>
            </p:cNvSpPr>
            <p:nvPr/>
          </p:nvSpPr>
          <p:spPr bwMode="auto">
            <a:xfrm>
              <a:off x="1903" y="2760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6" name="Rectangle 50"/>
            <p:cNvSpPr>
              <a:spLocks noChangeArrowheads="1"/>
            </p:cNvSpPr>
            <p:nvPr/>
          </p:nvSpPr>
          <p:spPr bwMode="auto">
            <a:xfrm>
              <a:off x="1976" y="2788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I-Buffer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7" name="Rectangle 51"/>
            <p:cNvSpPr>
              <a:spLocks noChangeArrowheads="1"/>
            </p:cNvSpPr>
            <p:nvPr/>
          </p:nvSpPr>
          <p:spPr bwMode="auto">
            <a:xfrm>
              <a:off x="1903" y="3203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8" name="Rectangle 52"/>
            <p:cNvSpPr>
              <a:spLocks noChangeArrowheads="1"/>
            </p:cNvSpPr>
            <p:nvPr/>
          </p:nvSpPr>
          <p:spPr bwMode="auto">
            <a:xfrm>
              <a:off x="1903" y="3203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2022" y="3189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Score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2014" y="3287"/>
              <a:ext cx="3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Board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1" name="Rectangle 55"/>
            <p:cNvSpPr>
              <a:spLocks noChangeArrowheads="1"/>
            </p:cNvSpPr>
            <p:nvPr/>
          </p:nvSpPr>
          <p:spPr bwMode="auto">
            <a:xfrm>
              <a:off x="2714" y="2981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2" name="Rectangle 56"/>
            <p:cNvSpPr>
              <a:spLocks noChangeArrowheads="1"/>
            </p:cNvSpPr>
            <p:nvPr/>
          </p:nvSpPr>
          <p:spPr bwMode="auto">
            <a:xfrm>
              <a:off x="2714" y="298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3" name="Rectangle 57"/>
            <p:cNvSpPr>
              <a:spLocks noChangeArrowheads="1"/>
            </p:cNvSpPr>
            <p:nvPr/>
          </p:nvSpPr>
          <p:spPr bwMode="auto">
            <a:xfrm>
              <a:off x="2846" y="3007"/>
              <a:ext cx="3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Issue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4" name="Rectangle 58"/>
            <p:cNvSpPr>
              <a:spLocks noChangeArrowheads="1"/>
            </p:cNvSpPr>
            <p:nvPr/>
          </p:nvSpPr>
          <p:spPr bwMode="auto">
            <a:xfrm>
              <a:off x="3599" y="2908"/>
              <a:ext cx="634" cy="3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3599" y="2908"/>
              <a:ext cx="634" cy="384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3662" y="2939"/>
              <a:ext cx="5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Operand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7" name="Rectangle 61"/>
            <p:cNvSpPr>
              <a:spLocks noChangeArrowheads="1"/>
            </p:cNvSpPr>
            <p:nvPr/>
          </p:nvSpPr>
          <p:spPr bwMode="auto">
            <a:xfrm>
              <a:off x="3647" y="3090"/>
              <a:ext cx="5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Collector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8" name="Rectangle 62"/>
            <p:cNvSpPr>
              <a:spLocks noChangeArrowheads="1"/>
            </p:cNvSpPr>
            <p:nvPr/>
          </p:nvSpPr>
          <p:spPr bwMode="auto">
            <a:xfrm>
              <a:off x="4484" y="3114"/>
              <a:ext cx="590" cy="3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4484" y="3114"/>
              <a:ext cx="590" cy="384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0" name="Rectangle 64"/>
            <p:cNvSpPr>
              <a:spLocks noChangeArrowheads="1"/>
            </p:cNvSpPr>
            <p:nvPr/>
          </p:nvSpPr>
          <p:spPr bwMode="auto">
            <a:xfrm>
              <a:off x="4630" y="3219"/>
              <a:ext cx="2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1" name="Rectangle 65"/>
            <p:cNvSpPr>
              <a:spLocks noChangeArrowheads="1"/>
            </p:cNvSpPr>
            <p:nvPr/>
          </p:nvSpPr>
          <p:spPr bwMode="auto">
            <a:xfrm>
              <a:off x="4484" y="2760"/>
              <a:ext cx="590" cy="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2" name="Rectangle 66"/>
            <p:cNvSpPr>
              <a:spLocks noChangeArrowheads="1"/>
            </p:cNvSpPr>
            <p:nvPr/>
          </p:nvSpPr>
          <p:spPr bwMode="auto">
            <a:xfrm>
              <a:off x="4484" y="2760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3" name="Rectangle 67"/>
            <p:cNvSpPr>
              <a:spLocks noChangeArrowheads="1"/>
            </p:cNvSpPr>
            <p:nvPr/>
          </p:nvSpPr>
          <p:spPr bwMode="auto">
            <a:xfrm>
              <a:off x="4652" y="2788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ALU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4" name="Rectangle 68"/>
            <p:cNvSpPr>
              <a:spLocks noChangeArrowheads="1"/>
            </p:cNvSpPr>
            <p:nvPr/>
          </p:nvSpPr>
          <p:spPr bwMode="auto">
            <a:xfrm>
              <a:off x="354" y="2538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5" name="Rectangle 69"/>
            <p:cNvSpPr>
              <a:spLocks noChangeArrowheads="1"/>
            </p:cNvSpPr>
            <p:nvPr/>
          </p:nvSpPr>
          <p:spPr bwMode="auto">
            <a:xfrm>
              <a:off x="354" y="2538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6" name="Rectangle 70"/>
            <p:cNvSpPr>
              <a:spLocks noChangeArrowheads="1"/>
            </p:cNvSpPr>
            <p:nvPr/>
          </p:nvSpPr>
          <p:spPr bwMode="auto">
            <a:xfrm>
              <a:off x="480" y="2569"/>
              <a:ext cx="3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Fetch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7" name="Rectangle 71"/>
            <p:cNvSpPr>
              <a:spLocks noChangeArrowheads="1"/>
            </p:cNvSpPr>
            <p:nvPr/>
          </p:nvSpPr>
          <p:spPr bwMode="auto">
            <a:xfrm>
              <a:off x="2603" y="2542"/>
              <a:ext cx="812" cy="21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8" name="Rectangle 72"/>
            <p:cNvSpPr>
              <a:spLocks noChangeArrowheads="1"/>
            </p:cNvSpPr>
            <p:nvPr/>
          </p:nvSpPr>
          <p:spPr bwMode="auto">
            <a:xfrm>
              <a:off x="2603" y="2542"/>
              <a:ext cx="812" cy="218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49" name="Rectangle 73"/>
            <p:cNvSpPr>
              <a:spLocks noChangeArrowheads="1"/>
            </p:cNvSpPr>
            <p:nvPr/>
          </p:nvSpPr>
          <p:spPr bwMode="auto">
            <a:xfrm>
              <a:off x="2672" y="2569"/>
              <a:ext cx="6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SIMT-Stack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0" name="Freeform 74"/>
            <p:cNvSpPr>
              <a:spLocks/>
            </p:cNvSpPr>
            <p:nvPr/>
          </p:nvSpPr>
          <p:spPr bwMode="auto">
            <a:xfrm>
              <a:off x="1682" y="2612"/>
              <a:ext cx="3628" cy="924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auto">
            <a:xfrm>
              <a:off x="1826" y="3312"/>
              <a:ext cx="77" cy="78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 flipH="1">
              <a:off x="1003" y="2642"/>
              <a:ext cx="1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944" y="2603"/>
              <a:ext cx="78" cy="7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4" name="Line 78"/>
            <p:cNvSpPr>
              <a:spLocks noChangeShapeType="1"/>
            </p:cNvSpPr>
            <p:nvPr/>
          </p:nvSpPr>
          <p:spPr bwMode="auto">
            <a:xfrm>
              <a:off x="586" y="2760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538" y="2884"/>
              <a:ext cx="97" cy="97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856" y="2818"/>
              <a:ext cx="1047" cy="60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817" y="2760"/>
              <a:ext cx="77" cy="7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8" name="Line 82"/>
            <p:cNvSpPr>
              <a:spLocks noChangeShapeType="1"/>
            </p:cNvSpPr>
            <p:nvPr/>
          </p:nvSpPr>
          <p:spPr bwMode="auto">
            <a:xfrm flipV="1">
              <a:off x="2980" y="2760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2931" y="2884"/>
              <a:ext cx="98" cy="97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0" name="Rectangle 84"/>
            <p:cNvSpPr>
              <a:spLocks noChangeArrowheads="1"/>
            </p:cNvSpPr>
            <p:nvPr/>
          </p:nvSpPr>
          <p:spPr bwMode="auto">
            <a:xfrm>
              <a:off x="2747" y="3386"/>
              <a:ext cx="55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Done (WID)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1" name="Rectangle 85"/>
            <p:cNvSpPr>
              <a:spLocks noChangeArrowheads="1"/>
            </p:cNvSpPr>
            <p:nvPr/>
          </p:nvSpPr>
          <p:spPr bwMode="auto">
            <a:xfrm>
              <a:off x="1213" y="2751"/>
              <a:ext cx="4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Valid[1:N]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2" name="Rectangle 86"/>
            <p:cNvSpPr>
              <a:spLocks noChangeArrowheads="1"/>
            </p:cNvSpPr>
            <p:nvPr/>
          </p:nvSpPr>
          <p:spPr bwMode="auto">
            <a:xfrm>
              <a:off x="1115" y="2471"/>
              <a:ext cx="8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Branch Target PC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3" name="Line 87"/>
            <p:cNvSpPr>
              <a:spLocks noChangeShapeType="1"/>
            </p:cNvSpPr>
            <p:nvPr/>
          </p:nvSpPr>
          <p:spPr bwMode="auto">
            <a:xfrm>
              <a:off x="3472" y="2806"/>
              <a:ext cx="127" cy="10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4" name="Freeform 88"/>
            <p:cNvSpPr>
              <a:spLocks/>
            </p:cNvSpPr>
            <p:nvPr/>
          </p:nvSpPr>
          <p:spPr bwMode="auto">
            <a:xfrm>
              <a:off x="3415" y="2760"/>
              <a:ext cx="10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5" name="Rectangle 89"/>
            <p:cNvSpPr>
              <a:spLocks noChangeArrowheads="1"/>
            </p:cNvSpPr>
            <p:nvPr/>
          </p:nvSpPr>
          <p:spPr bwMode="auto">
            <a:xfrm>
              <a:off x="3549" y="2773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Pred.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6" name="Line 90"/>
            <p:cNvSpPr>
              <a:spLocks noChangeShapeType="1"/>
            </p:cNvSpPr>
            <p:nvPr/>
          </p:nvSpPr>
          <p:spPr bwMode="auto">
            <a:xfrm>
              <a:off x="5074" y="2878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7" name="Freeform 91"/>
            <p:cNvSpPr>
              <a:spLocks/>
            </p:cNvSpPr>
            <p:nvPr/>
          </p:nvSpPr>
          <p:spPr bwMode="auto">
            <a:xfrm>
              <a:off x="5233" y="2839"/>
              <a:ext cx="77" cy="78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5074" y="3319"/>
              <a:ext cx="17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5233" y="3282"/>
              <a:ext cx="77" cy="77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70" name="Rectangle 94"/>
            <p:cNvSpPr>
              <a:spLocks noChangeArrowheads="1"/>
            </p:cNvSpPr>
            <p:nvPr/>
          </p:nvSpPr>
          <p:spPr bwMode="auto">
            <a:xfrm>
              <a:off x="3020" y="2758"/>
              <a:ext cx="28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Active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71" name="Rectangle 95"/>
            <p:cNvSpPr>
              <a:spLocks noChangeArrowheads="1"/>
            </p:cNvSpPr>
            <p:nvPr/>
          </p:nvSpPr>
          <p:spPr bwMode="auto">
            <a:xfrm>
              <a:off x="3035" y="2841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Mask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272" name="Rectangle 96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/>
              <a:t>Three decoupled warp schedulers</a:t>
            </a:r>
          </a:p>
          <a:p>
            <a:r>
              <a:rPr lang="en-US" dirty="0"/>
              <a:t>Scoreboard</a:t>
            </a:r>
          </a:p>
          <a:p>
            <a:r>
              <a:rPr lang="en-US" dirty="0"/>
              <a:t>Large register file</a:t>
            </a:r>
          </a:p>
          <a:p>
            <a:r>
              <a:rPr lang="en-US" dirty="0"/>
              <a:t>Multiple SIMD functional units</a:t>
            </a:r>
          </a:p>
        </p:txBody>
      </p:sp>
      <p:sp>
        <p:nvSpPr>
          <p:cNvPr id="50273" name="Rectangle 97"/>
          <p:cNvSpPr>
            <a:spLocks noChangeArrowheads="1"/>
          </p:cNvSpPr>
          <p:nvPr/>
        </p:nvSpPr>
        <p:spPr bwMode="auto">
          <a:xfrm>
            <a:off x="304800" y="2362200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Scheduler 1</a:t>
            </a:r>
          </a:p>
        </p:txBody>
      </p:sp>
      <p:sp>
        <p:nvSpPr>
          <p:cNvPr id="50274" name="Rectangle 98"/>
          <p:cNvSpPr>
            <a:spLocks noChangeArrowheads="1"/>
          </p:cNvSpPr>
          <p:nvPr/>
        </p:nvSpPr>
        <p:spPr bwMode="auto">
          <a:xfrm>
            <a:off x="4114800" y="3124200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Scheduler 2</a:t>
            </a:r>
          </a:p>
        </p:txBody>
      </p:sp>
      <p:sp>
        <p:nvSpPr>
          <p:cNvPr id="50275" name="Rectangle 99"/>
          <p:cNvSpPr>
            <a:spLocks noChangeArrowheads="1"/>
          </p:cNvSpPr>
          <p:nvPr/>
        </p:nvSpPr>
        <p:spPr bwMode="auto">
          <a:xfrm>
            <a:off x="6019800" y="2362200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Scheduler 3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CD959-FEEE-0C40-B400-C9669618CBC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5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3" grpId="0" animBg="1"/>
      <p:bldP spid="50274" grpId="0" animBg="1"/>
      <p:bldP spid="5027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Fetch + Decode</a:t>
            </a:r>
          </a:p>
        </p:txBody>
      </p:sp>
      <p:grpSp>
        <p:nvGrpSpPr>
          <p:cNvPr id="2" name="Group 420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00"/>
            <a:chExt cx="1422" cy="416"/>
          </a:xfrm>
        </p:grpSpPr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5195" y="3655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5195" y="3655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5186" y="3668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5186" y="3668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>
              <a:off x="5178" y="3680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5178" y="3680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5368" y="3695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5368" y="3695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5374" y="3686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5374" y="3686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auto">
            <a:xfrm>
              <a:off x="5381" y="3677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auto">
            <a:xfrm>
              <a:off x="5381" y="3677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>
              <a:off x="4153" y="3831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168" y="3811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>
              <a:off x="4365" y="3865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8" name="Freeform 46"/>
            <p:cNvSpPr>
              <a:spLocks/>
            </p:cNvSpPr>
            <p:nvPr/>
          </p:nvSpPr>
          <p:spPr bwMode="auto">
            <a:xfrm>
              <a:off x="4398" y="3859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V="1">
              <a:off x="4365" y="3780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0" name="Freeform 48"/>
            <p:cNvSpPr>
              <a:spLocks/>
            </p:cNvSpPr>
            <p:nvPr/>
          </p:nvSpPr>
          <p:spPr bwMode="auto">
            <a:xfrm>
              <a:off x="4398" y="3763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 flipV="1">
              <a:off x="4513" y="3816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4499" y="3836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4499" y="3785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 flipV="1">
              <a:off x="4598" y="387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4631" y="3856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>
              <a:off x="4598" y="3772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7" name="Freeform 55"/>
            <p:cNvSpPr>
              <a:spLocks/>
            </p:cNvSpPr>
            <p:nvPr/>
          </p:nvSpPr>
          <p:spPr bwMode="auto">
            <a:xfrm>
              <a:off x="4631" y="3767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>
              <a:off x="4830" y="3834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4887" y="3814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0" name="Line 58"/>
            <p:cNvSpPr>
              <a:spLocks noChangeShapeType="1"/>
            </p:cNvSpPr>
            <p:nvPr/>
          </p:nvSpPr>
          <p:spPr bwMode="auto">
            <a:xfrm>
              <a:off x="5117" y="3873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1" name="Freeform 59"/>
            <p:cNvSpPr>
              <a:spLocks/>
            </p:cNvSpPr>
            <p:nvPr/>
          </p:nvSpPr>
          <p:spPr bwMode="auto">
            <a:xfrm>
              <a:off x="5097" y="3838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2" name="Freeform 60"/>
            <p:cNvSpPr>
              <a:spLocks/>
            </p:cNvSpPr>
            <p:nvPr/>
          </p:nvSpPr>
          <p:spPr bwMode="auto">
            <a:xfrm>
              <a:off x="5138" y="3846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 flipV="1">
              <a:off x="5117" y="3779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4" name="Freeform 62"/>
            <p:cNvSpPr>
              <a:spLocks/>
            </p:cNvSpPr>
            <p:nvPr/>
          </p:nvSpPr>
          <p:spPr bwMode="auto">
            <a:xfrm>
              <a:off x="5097" y="3754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5" name="Freeform 63"/>
            <p:cNvSpPr>
              <a:spLocks/>
            </p:cNvSpPr>
            <p:nvPr/>
          </p:nvSpPr>
          <p:spPr bwMode="auto">
            <a:xfrm>
              <a:off x="5138" y="3745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6" name="Rectangle 64"/>
            <p:cNvSpPr>
              <a:spLocks noChangeArrowheads="1"/>
            </p:cNvSpPr>
            <p:nvPr/>
          </p:nvSpPr>
          <p:spPr bwMode="auto">
            <a:xfrm>
              <a:off x="3984" y="3785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7" name="Rectangle 65"/>
            <p:cNvSpPr>
              <a:spLocks noChangeArrowheads="1"/>
            </p:cNvSpPr>
            <p:nvPr/>
          </p:nvSpPr>
          <p:spPr bwMode="auto">
            <a:xfrm>
              <a:off x="3984" y="3785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>
              <a:off x="4195" y="378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4195" y="378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22" name="Rectangle 70"/>
            <p:cNvSpPr>
              <a:spLocks noChangeArrowheads="1"/>
            </p:cNvSpPr>
            <p:nvPr/>
          </p:nvSpPr>
          <p:spPr bwMode="auto">
            <a:xfrm>
              <a:off x="4428" y="3693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23" name="Rectangle 71"/>
            <p:cNvSpPr>
              <a:spLocks noChangeArrowheads="1"/>
            </p:cNvSpPr>
            <p:nvPr/>
          </p:nvSpPr>
          <p:spPr bwMode="auto">
            <a:xfrm>
              <a:off x="4428" y="369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25" name="Rectangle 73"/>
            <p:cNvSpPr>
              <a:spLocks noChangeArrowheads="1"/>
            </p:cNvSpPr>
            <p:nvPr/>
          </p:nvSpPr>
          <p:spPr bwMode="auto">
            <a:xfrm>
              <a:off x="4428" y="3877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26" name="Rectangle 74"/>
            <p:cNvSpPr>
              <a:spLocks noChangeArrowheads="1"/>
            </p:cNvSpPr>
            <p:nvPr/>
          </p:nvSpPr>
          <p:spPr bwMode="auto">
            <a:xfrm>
              <a:off x="4428" y="3877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29" name="Rectangle 77"/>
            <p:cNvSpPr>
              <a:spLocks noChangeArrowheads="1"/>
            </p:cNvSpPr>
            <p:nvPr/>
          </p:nvSpPr>
          <p:spPr bwMode="auto">
            <a:xfrm>
              <a:off x="4661" y="3785"/>
              <a:ext cx="169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30" name="Rectangle 78"/>
            <p:cNvSpPr>
              <a:spLocks noChangeArrowheads="1"/>
            </p:cNvSpPr>
            <p:nvPr/>
          </p:nvSpPr>
          <p:spPr bwMode="auto">
            <a:xfrm>
              <a:off x="4661" y="3785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32" name="Rectangle 80"/>
            <p:cNvSpPr>
              <a:spLocks noChangeArrowheads="1"/>
            </p:cNvSpPr>
            <p:nvPr/>
          </p:nvSpPr>
          <p:spPr bwMode="auto">
            <a:xfrm>
              <a:off x="4915" y="3754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33" name="Rectangle 81"/>
            <p:cNvSpPr>
              <a:spLocks noChangeArrowheads="1"/>
            </p:cNvSpPr>
            <p:nvPr/>
          </p:nvSpPr>
          <p:spPr bwMode="auto">
            <a:xfrm>
              <a:off x="4915" y="3754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36" name="Rectangle 84"/>
            <p:cNvSpPr>
              <a:spLocks noChangeArrowheads="1"/>
            </p:cNvSpPr>
            <p:nvPr/>
          </p:nvSpPr>
          <p:spPr bwMode="auto">
            <a:xfrm>
              <a:off x="5169" y="3840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37" name="Rectangle 85"/>
            <p:cNvSpPr>
              <a:spLocks noChangeArrowheads="1"/>
            </p:cNvSpPr>
            <p:nvPr/>
          </p:nvSpPr>
          <p:spPr bwMode="auto">
            <a:xfrm>
              <a:off x="5169" y="3840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39" name="Rectangle 87"/>
            <p:cNvSpPr>
              <a:spLocks noChangeArrowheads="1"/>
            </p:cNvSpPr>
            <p:nvPr/>
          </p:nvSpPr>
          <p:spPr bwMode="auto">
            <a:xfrm>
              <a:off x="5169" y="3693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0" name="Rectangle 88"/>
            <p:cNvSpPr>
              <a:spLocks noChangeArrowheads="1"/>
            </p:cNvSpPr>
            <p:nvPr/>
          </p:nvSpPr>
          <p:spPr bwMode="auto">
            <a:xfrm>
              <a:off x="5169" y="369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2" name="Rectangle 90"/>
            <p:cNvSpPr>
              <a:spLocks noChangeArrowheads="1"/>
            </p:cNvSpPr>
            <p:nvPr/>
          </p:nvSpPr>
          <p:spPr bwMode="auto">
            <a:xfrm>
              <a:off x="3984" y="3600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3" name="Rectangle 91"/>
            <p:cNvSpPr>
              <a:spLocks noChangeArrowheads="1"/>
            </p:cNvSpPr>
            <p:nvPr/>
          </p:nvSpPr>
          <p:spPr bwMode="auto">
            <a:xfrm>
              <a:off x="3984" y="3600"/>
              <a:ext cx="169" cy="93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5" name="Rectangle 93"/>
            <p:cNvSpPr>
              <a:spLocks noChangeArrowheads="1"/>
            </p:cNvSpPr>
            <p:nvPr/>
          </p:nvSpPr>
          <p:spPr bwMode="auto">
            <a:xfrm>
              <a:off x="4629" y="3602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6" name="Rectangle 94"/>
            <p:cNvSpPr>
              <a:spLocks noChangeArrowheads="1"/>
            </p:cNvSpPr>
            <p:nvPr/>
          </p:nvSpPr>
          <p:spPr bwMode="auto">
            <a:xfrm>
              <a:off x="4629" y="3602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8" name="Freeform 96"/>
            <p:cNvSpPr>
              <a:spLocks/>
            </p:cNvSpPr>
            <p:nvPr/>
          </p:nvSpPr>
          <p:spPr bwMode="auto">
            <a:xfrm>
              <a:off x="4365" y="3631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49" name="Freeform 97"/>
            <p:cNvSpPr>
              <a:spLocks/>
            </p:cNvSpPr>
            <p:nvPr/>
          </p:nvSpPr>
          <p:spPr bwMode="auto">
            <a:xfrm>
              <a:off x="4406" y="3923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0" name="Line 98"/>
            <p:cNvSpPr>
              <a:spLocks noChangeShapeType="1"/>
            </p:cNvSpPr>
            <p:nvPr/>
          </p:nvSpPr>
          <p:spPr bwMode="auto">
            <a:xfrm flipH="1">
              <a:off x="4170" y="3643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4153" y="3627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2" name="Line 100"/>
            <p:cNvSpPr>
              <a:spLocks noChangeShapeType="1"/>
            </p:cNvSpPr>
            <p:nvPr/>
          </p:nvSpPr>
          <p:spPr bwMode="auto">
            <a:xfrm>
              <a:off x="4051" y="3693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4037" y="374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4" name="Freeform 102"/>
            <p:cNvSpPr>
              <a:spLocks/>
            </p:cNvSpPr>
            <p:nvPr/>
          </p:nvSpPr>
          <p:spPr bwMode="auto">
            <a:xfrm>
              <a:off x="4128" y="3717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5" name="Freeform 103"/>
            <p:cNvSpPr>
              <a:spLocks/>
            </p:cNvSpPr>
            <p:nvPr/>
          </p:nvSpPr>
          <p:spPr bwMode="auto">
            <a:xfrm>
              <a:off x="4117" y="3693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6" name="Line 104"/>
            <p:cNvSpPr>
              <a:spLocks noChangeShapeType="1"/>
            </p:cNvSpPr>
            <p:nvPr/>
          </p:nvSpPr>
          <p:spPr bwMode="auto">
            <a:xfrm flipV="1">
              <a:off x="4737" y="3693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57" name="Freeform 105"/>
            <p:cNvSpPr>
              <a:spLocks/>
            </p:cNvSpPr>
            <p:nvPr/>
          </p:nvSpPr>
          <p:spPr bwMode="auto">
            <a:xfrm>
              <a:off x="4723" y="3744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61" name="Line 109"/>
            <p:cNvSpPr>
              <a:spLocks noChangeShapeType="1"/>
            </p:cNvSpPr>
            <p:nvPr/>
          </p:nvSpPr>
          <p:spPr bwMode="auto">
            <a:xfrm>
              <a:off x="4879" y="3712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62" name="Freeform 110"/>
            <p:cNvSpPr>
              <a:spLocks/>
            </p:cNvSpPr>
            <p:nvPr/>
          </p:nvSpPr>
          <p:spPr bwMode="auto">
            <a:xfrm>
              <a:off x="4862" y="3693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64" name="Line 112"/>
            <p:cNvSpPr>
              <a:spLocks noChangeShapeType="1"/>
            </p:cNvSpPr>
            <p:nvPr/>
          </p:nvSpPr>
          <p:spPr bwMode="auto">
            <a:xfrm>
              <a:off x="5338" y="3742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65" name="Freeform 113"/>
            <p:cNvSpPr>
              <a:spLocks/>
            </p:cNvSpPr>
            <p:nvPr/>
          </p:nvSpPr>
          <p:spPr bwMode="auto">
            <a:xfrm>
              <a:off x="5384" y="3725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66" name="Line 114"/>
            <p:cNvSpPr>
              <a:spLocks noChangeShapeType="1"/>
            </p:cNvSpPr>
            <p:nvPr/>
          </p:nvSpPr>
          <p:spPr bwMode="auto">
            <a:xfrm>
              <a:off x="5338" y="3926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67" name="Freeform 115"/>
            <p:cNvSpPr>
              <a:spLocks/>
            </p:cNvSpPr>
            <p:nvPr/>
          </p:nvSpPr>
          <p:spPr bwMode="auto">
            <a:xfrm>
              <a:off x="5384" y="3910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273" name="Rectangle 121"/>
          <p:cNvSpPr>
            <a:spLocks noGrp="1" noChangeArrowheads="1"/>
          </p:cNvSpPr>
          <p:nvPr>
            <p:ph type="body" idx="1"/>
          </p:nvPr>
        </p:nvSpPr>
        <p:spPr>
          <a:xfrm>
            <a:off x="533400" y="1463675"/>
            <a:ext cx="441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Arbitrate the I-cache among warps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Cache miss handled by fetching again later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Fetched instruction is decoded and then stored in the I-Buffer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 or more entries / warp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Only warp with vacant entries are considered in fetch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3" name="Group 326"/>
          <p:cNvGrpSpPr>
            <a:grpSpLocks/>
          </p:cNvGrpSpPr>
          <p:nvPr/>
        </p:nvGrpSpPr>
        <p:grpSpPr bwMode="auto">
          <a:xfrm>
            <a:off x="6781800" y="1981200"/>
            <a:ext cx="1866900" cy="2228850"/>
            <a:chOff x="2402" y="1720"/>
            <a:chExt cx="1176" cy="1404"/>
          </a:xfrm>
        </p:grpSpPr>
        <p:sp>
          <p:nvSpPr>
            <p:cNvPr id="49277" name="Rectangle 125"/>
            <p:cNvSpPr>
              <a:spLocks noChangeArrowheads="1"/>
            </p:cNvSpPr>
            <p:nvPr/>
          </p:nvSpPr>
          <p:spPr bwMode="auto">
            <a:xfrm>
              <a:off x="2402" y="1749"/>
              <a:ext cx="1176" cy="1359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78" name="Rectangle 126"/>
            <p:cNvSpPr>
              <a:spLocks noChangeArrowheads="1"/>
            </p:cNvSpPr>
            <p:nvPr/>
          </p:nvSpPr>
          <p:spPr bwMode="auto">
            <a:xfrm>
              <a:off x="2674" y="2057"/>
              <a:ext cx="723" cy="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79" name="Rectangle 127"/>
            <p:cNvSpPr>
              <a:spLocks noChangeArrowheads="1"/>
            </p:cNvSpPr>
            <p:nvPr/>
          </p:nvSpPr>
          <p:spPr bwMode="auto">
            <a:xfrm>
              <a:off x="2674" y="2057"/>
              <a:ext cx="723" cy="7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0" name="Rectangle 128"/>
            <p:cNvSpPr>
              <a:spLocks noChangeArrowheads="1"/>
            </p:cNvSpPr>
            <p:nvPr/>
          </p:nvSpPr>
          <p:spPr bwMode="auto">
            <a:xfrm>
              <a:off x="2764" y="2057"/>
              <a:ext cx="542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1" name="Rectangle 129"/>
            <p:cNvSpPr>
              <a:spLocks noChangeArrowheads="1"/>
            </p:cNvSpPr>
            <p:nvPr/>
          </p:nvSpPr>
          <p:spPr bwMode="auto">
            <a:xfrm>
              <a:off x="2764" y="2057"/>
              <a:ext cx="542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2" name="Rectangle 130"/>
            <p:cNvSpPr>
              <a:spLocks noChangeArrowheads="1"/>
            </p:cNvSpPr>
            <p:nvPr/>
          </p:nvSpPr>
          <p:spPr bwMode="auto">
            <a:xfrm>
              <a:off x="2802" y="2062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Inst. W1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3" name="Rectangle 131"/>
            <p:cNvSpPr>
              <a:spLocks noChangeArrowheads="1"/>
            </p:cNvSpPr>
            <p:nvPr/>
          </p:nvSpPr>
          <p:spPr bwMode="auto">
            <a:xfrm>
              <a:off x="3306" y="2057"/>
              <a:ext cx="9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4" name="Rectangle 132"/>
            <p:cNvSpPr>
              <a:spLocks noChangeArrowheads="1"/>
            </p:cNvSpPr>
            <p:nvPr/>
          </p:nvSpPr>
          <p:spPr bwMode="auto">
            <a:xfrm>
              <a:off x="3306" y="2057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5" name="Rectangle 133"/>
            <p:cNvSpPr>
              <a:spLocks noChangeArrowheads="1"/>
            </p:cNvSpPr>
            <p:nvPr/>
          </p:nvSpPr>
          <p:spPr bwMode="auto">
            <a:xfrm>
              <a:off x="3330" y="2062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6" name="Oval 134"/>
            <p:cNvSpPr>
              <a:spLocks noChangeArrowheads="1"/>
            </p:cNvSpPr>
            <p:nvPr/>
          </p:nvSpPr>
          <p:spPr bwMode="auto">
            <a:xfrm>
              <a:off x="3017" y="2619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7" name="Oval 135"/>
            <p:cNvSpPr>
              <a:spLocks noChangeArrowheads="1"/>
            </p:cNvSpPr>
            <p:nvPr/>
          </p:nvSpPr>
          <p:spPr bwMode="auto">
            <a:xfrm>
              <a:off x="3017" y="2619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8" name="Oval 136"/>
            <p:cNvSpPr>
              <a:spLocks noChangeArrowheads="1"/>
            </p:cNvSpPr>
            <p:nvPr/>
          </p:nvSpPr>
          <p:spPr bwMode="auto">
            <a:xfrm>
              <a:off x="3017" y="2673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89" name="Oval 137"/>
            <p:cNvSpPr>
              <a:spLocks noChangeArrowheads="1"/>
            </p:cNvSpPr>
            <p:nvPr/>
          </p:nvSpPr>
          <p:spPr bwMode="auto">
            <a:xfrm>
              <a:off x="3017" y="2673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0" name="Oval 138"/>
            <p:cNvSpPr>
              <a:spLocks noChangeArrowheads="1"/>
            </p:cNvSpPr>
            <p:nvPr/>
          </p:nvSpPr>
          <p:spPr bwMode="auto">
            <a:xfrm>
              <a:off x="3017" y="2727"/>
              <a:ext cx="36" cy="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1" name="Freeform 139"/>
            <p:cNvSpPr>
              <a:spLocks/>
            </p:cNvSpPr>
            <p:nvPr/>
          </p:nvSpPr>
          <p:spPr bwMode="auto">
            <a:xfrm>
              <a:off x="3017" y="2727"/>
              <a:ext cx="36" cy="3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18" y="37"/>
                </a:cxn>
                <a:cxn ang="0">
                  <a:pos x="36" y="18"/>
                </a:cxn>
              </a:cxnLst>
              <a:rect l="0" t="0" r="r" b="b"/>
              <a:pathLst>
                <a:path w="36" h="37">
                  <a:moveTo>
                    <a:pt x="36" y="18"/>
                  </a:moveTo>
                  <a:cubicBezTo>
                    <a:pt x="36" y="9"/>
                    <a:pt x="28" y="0"/>
                    <a:pt x="18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6" y="29"/>
                    <a:pt x="36" y="18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2" name="Rectangle 140"/>
            <p:cNvSpPr>
              <a:spLocks noChangeArrowheads="1"/>
            </p:cNvSpPr>
            <p:nvPr/>
          </p:nvSpPr>
          <p:spPr bwMode="auto">
            <a:xfrm>
              <a:off x="2764" y="2238"/>
              <a:ext cx="542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3" name="Rectangle 141"/>
            <p:cNvSpPr>
              <a:spLocks noChangeArrowheads="1"/>
            </p:cNvSpPr>
            <p:nvPr/>
          </p:nvSpPr>
          <p:spPr bwMode="auto">
            <a:xfrm>
              <a:off x="2764" y="2238"/>
              <a:ext cx="542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4" name="Rectangle 142"/>
            <p:cNvSpPr>
              <a:spLocks noChangeArrowheads="1"/>
            </p:cNvSpPr>
            <p:nvPr/>
          </p:nvSpPr>
          <p:spPr bwMode="auto">
            <a:xfrm>
              <a:off x="2802" y="2248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Inst. W2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5" name="Rectangle 143"/>
            <p:cNvSpPr>
              <a:spLocks noChangeArrowheads="1"/>
            </p:cNvSpPr>
            <p:nvPr/>
          </p:nvSpPr>
          <p:spPr bwMode="auto">
            <a:xfrm>
              <a:off x="2764" y="2419"/>
              <a:ext cx="542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6" name="Rectangle 144"/>
            <p:cNvSpPr>
              <a:spLocks noChangeArrowheads="1"/>
            </p:cNvSpPr>
            <p:nvPr/>
          </p:nvSpPr>
          <p:spPr bwMode="auto">
            <a:xfrm>
              <a:off x="2764" y="2419"/>
              <a:ext cx="542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7" name="Rectangle 145"/>
            <p:cNvSpPr>
              <a:spLocks noChangeArrowheads="1"/>
            </p:cNvSpPr>
            <p:nvPr/>
          </p:nvSpPr>
          <p:spPr bwMode="auto">
            <a:xfrm>
              <a:off x="2802" y="2424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Inst. W3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8" name="Rectangle 146"/>
            <p:cNvSpPr>
              <a:spLocks noChangeArrowheads="1"/>
            </p:cNvSpPr>
            <p:nvPr/>
          </p:nvSpPr>
          <p:spPr bwMode="auto">
            <a:xfrm>
              <a:off x="2674" y="2057"/>
              <a:ext cx="90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99" name="Rectangle 147"/>
            <p:cNvSpPr>
              <a:spLocks noChangeArrowheads="1"/>
            </p:cNvSpPr>
            <p:nvPr/>
          </p:nvSpPr>
          <p:spPr bwMode="auto">
            <a:xfrm>
              <a:off x="2674" y="2057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0" name="Rectangle 148"/>
            <p:cNvSpPr>
              <a:spLocks noChangeArrowheads="1"/>
            </p:cNvSpPr>
            <p:nvPr/>
          </p:nvSpPr>
          <p:spPr bwMode="auto">
            <a:xfrm>
              <a:off x="2690" y="20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1" name="Rectangle 149"/>
            <p:cNvSpPr>
              <a:spLocks noChangeArrowheads="1"/>
            </p:cNvSpPr>
            <p:nvPr/>
          </p:nvSpPr>
          <p:spPr bwMode="auto">
            <a:xfrm>
              <a:off x="3306" y="2238"/>
              <a:ext cx="9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2" name="Rectangle 150"/>
            <p:cNvSpPr>
              <a:spLocks noChangeArrowheads="1"/>
            </p:cNvSpPr>
            <p:nvPr/>
          </p:nvSpPr>
          <p:spPr bwMode="auto">
            <a:xfrm>
              <a:off x="3306" y="2238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3" name="Rectangle 151"/>
            <p:cNvSpPr>
              <a:spLocks noChangeArrowheads="1"/>
            </p:cNvSpPr>
            <p:nvPr/>
          </p:nvSpPr>
          <p:spPr bwMode="auto">
            <a:xfrm>
              <a:off x="3330" y="2248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4" name="Rectangle 152"/>
            <p:cNvSpPr>
              <a:spLocks noChangeArrowheads="1"/>
            </p:cNvSpPr>
            <p:nvPr/>
          </p:nvSpPr>
          <p:spPr bwMode="auto">
            <a:xfrm>
              <a:off x="2674" y="2238"/>
              <a:ext cx="90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5" name="Rectangle 153"/>
            <p:cNvSpPr>
              <a:spLocks noChangeArrowheads="1"/>
            </p:cNvSpPr>
            <p:nvPr/>
          </p:nvSpPr>
          <p:spPr bwMode="auto">
            <a:xfrm>
              <a:off x="2674" y="2238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6" name="Rectangle 154"/>
            <p:cNvSpPr>
              <a:spLocks noChangeArrowheads="1"/>
            </p:cNvSpPr>
            <p:nvPr/>
          </p:nvSpPr>
          <p:spPr bwMode="auto">
            <a:xfrm>
              <a:off x="2690" y="2248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7" name="Rectangle 155"/>
            <p:cNvSpPr>
              <a:spLocks noChangeArrowheads="1"/>
            </p:cNvSpPr>
            <p:nvPr/>
          </p:nvSpPr>
          <p:spPr bwMode="auto">
            <a:xfrm>
              <a:off x="3306" y="2419"/>
              <a:ext cx="91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8" name="Rectangle 156"/>
            <p:cNvSpPr>
              <a:spLocks noChangeArrowheads="1"/>
            </p:cNvSpPr>
            <p:nvPr/>
          </p:nvSpPr>
          <p:spPr bwMode="auto">
            <a:xfrm>
              <a:off x="3306" y="2419"/>
              <a:ext cx="91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09" name="Rectangle 157"/>
            <p:cNvSpPr>
              <a:spLocks noChangeArrowheads="1"/>
            </p:cNvSpPr>
            <p:nvPr/>
          </p:nvSpPr>
          <p:spPr bwMode="auto">
            <a:xfrm>
              <a:off x="3330" y="2424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0" name="Rectangle 158"/>
            <p:cNvSpPr>
              <a:spLocks noChangeArrowheads="1"/>
            </p:cNvSpPr>
            <p:nvPr/>
          </p:nvSpPr>
          <p:spPr bwMode="auto">
            <a:xfrm>
              <a:off x="2674" y="2419"/>
              <a:ext cx="90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1" name="Rectangle 159"/>
            <p:cNvSpPr>
              <a:spLocks noChangeArrowheads="1"/>
            </p:cNvSpPr>
            <p:nvPr/>
          </p:nvSpPr>
          <p:spPr bwMode="auto">
            <a:xfrm>
              <a:off x="2674" y="2419"/>
              <a:ext cx="90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2" name="Rectangle 160"/>
            <p:cNvSpPr>
              <a:spLocks noChangeArrowheads="1"/>
            </p:cNvSpPr>
            <p:nvPr/>
          </p:nvSpPr>
          <p:spPr bwMode="auto">
            <a:xfrm>
              <a:off x="2690" y="242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3" name="Freeform 161"/>
            <p:cNvSpPr>
              <a:spLocks/>
            </p:cNvSpPr>
            <p:nvPr/>
          </p:nvSpPr>
          <p:spPr bwMode="auto">
            <a:xfrm>
              <a:off x="2464" y="2796"/>
              <a:ext cx="253" cy="167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3" y="167"/>
                </a:cxn>
                <a:cxn ang="0">
                  <a:pos x="0" y="167"/>
                </a:cxn>
              </a:cxnLst>
              <a:rect l="0" t="0" r="r" b="b"/>
              <a:pathLst>
                <a:path w="253" h="167">
                  <a:moveTo>
                    <a:pt x="253" y="0"/>
                  </a:moveTo>
                  <a:lnTo>
                    <a:pt x="253" y="167"/>
                  </a:lnTo>
                  <a:lnTo>
                    <a:pt x="0" y="16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4" name="Freeform 162"/>
            <p:cNvSpPr>
              <a:spLocks/>
            </p:cNvSpPr>
            <p:nvPr/>
          </p:nvSpPr>
          <p:spPr bwMode="auto">
            <a:xfrm>
              <a:off x="2402" y="2922"/>
              <a:ext cx="83" cy="8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43" y="0"/>
                </a:cxn>
                <a:cxn ang="0">
                  <a:pos x="143" y="143"/>
                </a:cxn>
                <a:cxn ang="0">
                  <a:pos x="0" y="72"/>
                </a:cxn>
              </a:cxnLst>
              <a:rect l="0" t="0" r="r" b="b"/>
              <a:pathLst>
                <a:path w="143" h="143">
                  <a:moveTo>
                    <a:pt x="0" y="72"/>
                  </a:moveTo>
                  <a:lnTo>
                    <a:pt x="143" y="0"/>
                  </a:lnTo>
                  <a:cubicBezTo>
                    <a:pt x="121" y="45"/>
                    <a:pt x="121" y="98"/>
                    <a:pt x="143" y="14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5" name="Rectangle 163"/>
            <p:cNvSpPr>
              <a:spLocks noChangeArrowheads="1"/>
            </p:cNvSpPr>
            <p:nvPr/>
          </p:nvSpPr>
          <p:spPr bwMode="auto">
            <a:xfrm>
              <a:off x="2496" y="2721"/>
              <a:ext cx="12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6" name="Rectangle 164"/>
            <p:cNvSpPr>
              <a:spLocks noChangeArrowheads="1"/>
            </p:cNvSpPr>
            <p:nvPr/>
          </p:nvSpPr>
          <p:spPr bwMode="auto">
            <a:xfrm>
              <a:off x="2431" y="2823"/>
              <a:ext cx="2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Fetch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>
              <a:off x="3361" y="280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8" name="Freeform 166"/>
            <p:cNvSpPr>
              <a:spLocks/>
            </p:cNvSpPr>
            <p:nvPr/>
          </p:nvSpPr>
          <p:spPr bwMode="auto">
            <a:xfrm>
              <a:off x="3320" y="284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19" name="Rectangle 167"/>
            <p:cNvSpPr>
              <a:spLocks noChangeArrowheads="1"/>
            </p:cNvSpPr>
            <p:nvPr/>
          </p:nvSpPr>
          <p:spPr bwMode="auto">
            <a:xfrm>
              <a:off x="2931" y="2953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Issue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0" name="Freeform 168"/>
            <p:cNvSpPr>
              <a:spLocks/>
            </p:cNvSpPr>
            <p:nvPr/>
          </p:nvSpPr>
          <p:spPr bwMode="auto">
            <a:xfrm>
              <a:off x="3035" y="2782"/>
              <a:ext cx="18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123"/>
                </a:cxn>
              </a:cxnLst>
              <a:rect l="0" t="0" r="r" b="b"/>
              <a:pathLst>
                <a:path w="18" h="123">
                  <a:moveTo>
                    <a:pt x="0" y="0"/>
                  </a:moveTo>
                  <a:lnTo>
                    <a:pt x="18" y="0"/>
                  </a:lnTo>
                  <a:lnTo>
                    <a:pt x="18" y="123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1" name="Freeform 169"/>
            <p:cNvSpPr>
              <a:spLocks/>
            </p:cNvSpPr>
            <p:nvPr/>
          </p:nvSpPr>
          <p:spPr bwMode="auto">
            <a:xfrm>
              <a:off x="3012" y="2885"/>
              <a:ext cx="83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71" y="143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0" y="0"/>
                  </a:lnTo>
                  <a:cubicBezTo>
                    <a:pt x="45" y="22"/>
                    <a:pt x="98" y="22"/>
                    <a:pt x="143" y="0"/>
                  </a:cubicBez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2" name="Rectangle 170"/>
            <p:cNvSpPr>
              <a:spLocks noChangeArrowheads="1"/>
            </p:cNvSpPr>
            <p:nvPr/>
          </p:nvSpPr>
          <p:spPr bwMode="auto">
            <a:xfrm>
              <a:off x="2651" y="2039"/>
              <a:ext cx="131" cy="757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3" name="Rectangle 171"/>
            <p:cNvSpPr>
              <a:spLocks noChangeArrowheads="1"/>
            </p:cNvSpPr>
            <p:nvPr/>
          </p:nvSpPr>
          <p:spPr bwMode="auto">
            <a:xfrm>
              <a:off x="3288" y="2039"/>
              <a:ext cx="127" cy="761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4" name="Rectangle 172"/>
            <p:cNvSpPr>
              <a:spLocks noChangeArrowheads="1"/>
            </p:cNvSpPr>
            <p:nvPr/>
          </p:nvSpPr>
          <p:spPr bwMode="auto">
            <a:xfrm>
              <a:off x="2783" y="1822"/>
              <a:ext cx="35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Decode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5" name="Rectangle 173"/>
            <p:cNvSpPr>
              <a:spLocks noChangeArrowheads="1"/>
            </p:cNvSpPr>
            <p:nvPr/>
          </p:nvSpPr>
          <p:spPr bwMode="auto">
            <a:xfrm>
              <a:off x="2674" y="2601"/>
              <a:ext cx="90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6" name="Rectangle 174"/>
            <p:cNvSpPr>
              <a:spLocks noChangeArrowheads="1"/>
            </p:cNvSpPr>
            <p:nvPr/>
          </p:nvSpPr>
          <p:spPr bwMode="auto">
            <a:xfrm>
              <a:off x="2674" y="2601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7" name="Rectangle 175"/>
            <p:cNvSpPr>
              <a:spLocks noChangeArrowheads="1"/>
            </p:cNvSpPr>
            <p:nvPr/>
          </p:nvSpPr>
          <p:spPr bwMode="auto">
            <a:xfrm>
              <a:off x="3210" y="1720"/>
              <a:ext cx="30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Score-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8" name="Rectangle 176"/>
            <p:cNvSpPr>
              <a:spLocks noChangeArrowheads="1"/>
            </p:cNvSpPr>
            <p:nvPr/>
          </p:nvSpPr>
          <p:spPr bwMode="auto">
            <a:xfrm>
              <a:off x="3228" y="1822"/>
              <a:ext cx="27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Board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29" name="Line 177"/>
            <p:cNvSpPr>
              <a:spLocks noChangeShapeType="1"/>
            </p:cNvSpPr>
            <p:nvPr/>
          </p:nvSpPr>
          <p:spPr bwMode="auto">
            <a:xfrm>
              <a:off x="3035" y="193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0" name="Freeform 178"/>
            <p:cNvSpPr>
              <a:spLocks/>
            </p:cNvSpPr>
            <p:nvPr/>
          </p:nvSpPr>
          <p:spPr bwMode="auto">
            <a:xfrm>
              <a:off x="2994" y="197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1" name="Line 179"/>
            <p:cNvSpPr>
              <a:spLocks noChangeShapeType="1"/>
            </p:cNvSpPr>
            <p:nvPr/>
          </p:nvSpPr>
          <p:spPr bwMode="auto">
            <a:xfrm>
              <a:off x="3361" y="193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2" name="Freeform 180"/>
            <p:cNvSpPr>
              <a:spLocks/>
            </p:cNvSpPr>
            <p:nvPr/>
          </p:nvSpPr>
          <p:spPr bwMode="auto">
            <a:xfrm>
              <a:off x="3320" y="197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3" name="Rectangle 181"/>
            <p:cNvSpPr>
              <a:spLocks noChangeArrowheads="1"/>
            </p:cNvSpPr>
            <p:nvPr/>
          </p:nvSpPr>
          <p:spPr bwMode="auto">
            <a:xfrm>
              <a:off x="3306" y="2601"/>
              <a:ext cx="91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4" name="Rectangle 182"/>
            <p:cNvSpPr>
              <a:spLocks noChangeArrowheads="1"/>
            </p:cNvSpPr>
            <p:nvPr/>
          </p:nvSpPr>
          <p:spPr bwMode="auto">
            <a:xfrm>
              <a:off x="3306" y="2601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5" name="Rectangle 183"/>
            <p:cNvSpPr>
              <a:spLocks noChangeArrowheads="1"/>
            </p:cNvSpPr>
            <p:nvPr/>
          </p:nvSpPr>
          <p:spPr bwMode="auto">
            <a:xfrm>
              <a:off x="3237" y="2897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Issue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6" name="Rectangle 184"/>
            <p:cNvSpPr>
              <a:spLocks noChangeArrowheads="1"/>
            </p:cNvSpPr>
            <p:nvPr/>
          </p:nvSpPr>
          <p:spPr bwMode="auto">
            <a:xfrm>
              <a:off x="3256" y="2999"/>
              <a:ext cx="2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ARB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325"/>
          <p:cNvGrpSpPr>
            <a:grpSpLocks/>
          </p:cNvGrpSpPr>
          <p:nvPr/>
        </p:nvGrpSpPr>
        <p:grpSpPr bwMode="auto">
          <a:xfrm>
            <a:off x="4953000" y="2057400"/>
            <a:ext cx="1436688" cy="2157413"/>
            <a:chOff x="1406" y="1749"/>
            <a:chExt cx="905" cy="1359"/>
          </a:xfrm>
        </p:grpSpPr>
        <p:sp>
          <p:nvSpPr>
            <p:cNvPr id="49337" name="Rectangle 185"/>
            <p:cNvSpPr>
              <a:spLocks noChangeArrowheads="1"/>
            </p:cNvSpPr>
            <p:nvPr/>
          </p:nvSpPr>
          <p:spPr bwMode="auto">
            <a:xfrm>
              <a:off x="1406" y="1749"/>
              <a:ext cx="905" cy="1359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8" name="Rectangle 186"/>
            <p:cNvSpPr>
              <a:spLocks noChangeArrowheads="1"/>
            </p:cNvSpPr>
            <p:nvPr/>
          </p:nvSpPr>
          <p:spPr bwMode="auto">
            <a:xfrm>
              <a:off x="1769" y="1840"/>
              <a:ext cx="361" cy="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39" name="Rectangle 187"/>
            <p:cNvSpPr>
              <a:spLocks noChangeArrowheads="1"/>
            </p:cNvSpPr>
            <p:nvPr/>
          </p:nvSpPr>
          <p:spPr bwMode="auto">
            <a:xfrm>
              <a:off x="1769" y="1840"/>
              <a:ext cx="361" cy="7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0" name="Rectangle 188"/>
            <p:cNvSpPr>
              <a:spLocks noChangeArrowheads="1"/>
            </p:cNvSpPr>
            <p:nvPr/>
          </p:nvSpPr>
          <p:spPr bwMode="auto">
            <a:xfrm>
              <a:off x="1769" y="1840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1" name="Rectangle 189"/>
            <p:cNvSpPr>
              <a:spLocks noChangeArrowheads="1"/>
            </p:cNvSpPr>
            <p:nvPr/>
          </p:nvSpPr>
          <p:spPr bwMode="auto">
            <a:xfrm>
              <a:off x="1769" y="1840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2" name="Rectangle 190"/>
            <p:cNvSpPr>
              <a:spLocks noChangeArrowheads="1"/>
            </p:cNvSpPr>
            <p:nvPr/>
          </p:nvSpPr>
          <p:spPr bwMode="auto">
            <a:xfrm>
              <a:off x="1837" y="1849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3" name="Rectangle 191"/>
            <p:cNvSpPr>
              <a:spLocks noChangeArrowheads="1"/>
            </p:cNvSpPr>
            <p:nvPr/>
          </p:nvSpPr>
          <p:spPr bwMode="auto">
            <a:xfrm>
              <a:off x="2013" y="193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4" name="Rectangle 192"/>
            <p:cNvSpPr>
              <a:spLocks noChangeArrowheads="1"/>
            </p:cNvSpPr>
            <p:nvPr/>
          </p:nvSpPr>
          <p:spPr bwMode="auto">
            <a:xfrm>
              <a:off x="1769" y="2021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5" name="Rectangle 193"/>
            <p:cNvSpPr>
              <a:spLocks noChangeArrowheads="1"/>
            </p:cNvSpPr>
            <p:nvPr/>
          </p:nvSpPr>
          <p:spPr bwMode="auto">
            <a:xfrm>
              <a:off x="1769" y="2021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6" name="Rectangle 194"/>
            <p:cNvSpPr>
              <a:spLocks noChangeArrowheads="1"/>
            </p:cNvSpPr>
            <p:nvPr/>
          </p:nvSpPr>
          <p:spPr bwMode="auto">
            <a:xfrm>
              <a:off x="1837" y="2025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7" name="Rectangle 195"/>
            <p:cNvSpPr>
              <a:spLocks noChangeArrowheads="1"/>
            </p:cNvSpPr>
            <p:nvPr/>
          </p:nvSpPr>
          <p:spPr bwMode="auto">
            <a:xfrm>
              <a:off x="2013" y="211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8" name="Rectangle 196"/>
            <p:cNvSpPr>
              <a:spLocks noChangeArrowheads="1"/>
            </p:cNvSpPr>
            <p:nvPr/>
          </p:nvSpPr>
          <p:spPr bwMode="auto">
            <a:xfrm>
              <a:off x="1769" y="2202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49" name="Rectangle 197"/>
            <p:cNvSpPr>
              <a:spLocks noChangeArrowheads="1"/>
            </p:cNvSpPr>
            <p:nvPr/>
          </p:nvSpPr>
          <p:spPr bwMode="auto">
            <a:xfrm>
              <a:off x="1769" y="2202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0" name="Rectangle 198"/>
            <p:cNvSpPr>
              <a:spLocks noChangeArrowheads="1"/>
            </p:cNvSpPr>
            <p:nvPr/>
          </p:nvSpPr>
          <p:spPr bwMode="auto">
            <a:xfrm>
              <a:off x="1837" y="2211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1" name="Rectangle 199"/>
            <p:cNvSpPr>
              <a:spLocks noChangeArrowheads="1"/>
            </p:cNvSpPr>
            <p:nvPr/>
          </p:nvSpPr>
          <p:spPr bwMode="auto">
            <a:xfrm>
              <a:off x="2013" y="229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2" name="Freeform 200"/>
            <p:cNvSpPr>
              <a:spLocks/>
            </p:cNvSpPr>
            <p:nvPr/>
          </p:nvSpPr>
          <p:spPr bwMode="auto">
            <a:xfrm>
              <a:off x="1646" y="1840"/>
              <a:ext cx="91" cy="7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0"/>
                </a:cxn>
                <a:cxn ang="0">
                  <a:pos x="0" y="634"/>
                </a:cxn>
                <a:cxn ang="0">
                  <a:pos x="91" y="725"/>
                </a:cxn>
                <a:cxn ang="0">
                  <a:pos x="91" y="0"/>
                </a:cxn>
              </a:cxnLst>
              <a:rect l="0" t="0" r="r" b="b"/>
              <a:pathLst>
                <a:path w="91" h="725">
                  <a:moveTo>
                    <a:pt x="91" y="0"/>
                  </a:moveTo>
                  <a:lnTo>
                    <a:pt x="0" y="90"/>
                  </a:lnTo>
                  <a:lnTo>
                    <a:pt x="0" y="634"/>
                  </a:lnTo>
                  <a:lnTo>
                    <a:pt x="91" y="72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3" name="Freeform 201"/>
            <p:cNvSpPr>
              <a:spLocks/>
            </p:cNvSpPr>
            <p:nvPr/>
          </p:nvSpPr>
          <p:spPr bwMode="auto">
            <a:xfrm>
              <a:off x="1646" y="1840"/>
              <a:ext cx="91" cy="7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0"/>
                </a:cxn>
                <a:cxn ang="0">
                  <a:pos x="0" y="634"/>
                </a:cxn>
                <a:cxn ang="0">
                  <a:pos x="91" y="725"/>
                </a:cxn>
                <a:cxn ang="0">
                  <a:pos x="91" y="0"/>
                </a:cxn>
              </a:cxnLst>
              <a:rect l="0" t="0" r="r" b="b"/>
              <a:pathLst>
                <a:path w="91" h="725">
                  <a:moveTo>
                    <a:pt x="91" y="0"/>
                  </a:moveTo>
                  <a:lnTo>
                    <a:pt x="0" y="90"/>
                  </a:lnTo>
                  <a:lnTo>
                    <a:pt x="0" y="634"/>
                  </a:lnTo>
                  <a:lnTo>
                    <a:pt x="91" y="725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4" name="Rectangle 202"/>
            <p:cNvSpPr>
              <a:spLocks noChangeArrowheads="1"/>
            </p:cNvSpPr>
            <p:nvPr/>
          </p:nvSpPr>
          <p:spPr bwMode="auto">
            <a:xfrm>
              <a:off x="1652" y="2016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5" name="Rectangle 203"/>
            <p:cNvSpPr>
              <a:spLocks noChangeArrowheads="1"/>
            </p:cNvSpPr>
            <p:nvPr/>
          </p:nvSpPr>
          <p:spPr bwMode="auto">
            <a:xfrm>
              <a:off x="1652" y="2128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6" name="Rectangle 204"/>
            <p:cNvSpPr>
              <a:spLocks noChangeArrowheads="1"/>
            </p:cNvSpPr>
            <p:nvPr/>
          </p:nvSpPr>
          <p:spPr bwMode="auto">
            <a:xfrm>
              <a:off x="1652" y="2239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7" name="Freeform 205"/>
            <p:cNvSpPr>
              <a:spLocks/>
            </p:cNvSpPr>
            <p:nvPr/>
          </p:nvSpPr>
          <p:spPr bwMode="auto">
            <a:xfrm>
              <a:off x="1537" y="2207"/>
              <a:ext cx="109" cy="65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0"/>
                </a:cxn>
                <a:cxn ang="0">
                  <a:pos x="0" y="657"/>
                </a:cxn>
              </a:cxnLst>
              <a:rect l="0" t="0" r="r" b="b"/>
              <a:pathLst>
                <a:path w="109" h="657">
                  <a:moveTo>
                    <a:pt x="109" y="0"/>
                  </a:move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8" name="Freeform 206"/>
            <p:cNvSpPr>
              <a:spLocks/>
            </p:cNvSpPr>
            <p:nvPr/>
          </p:nvSpPr>
          <p:spPr bwMode="auto">
            <a:xfrm>
              <a:off x="1496" y="2844"/>
              <a:ext cx="83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71" y="143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8" y="23"/>
                    <a:pt x="143" y="0"/>
                  </a:cubicBezTo>
                  <a:lnTo>
                    <a:pt x="143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59" name="Rectangle 207"/>
            <p:cNvSpPr>
              <a:spLocks noChangeArrowheads="1"/>
            </p:cNvSpPr>
            <p:nvPr/>
          </p:nvSpPr>
          <p:spPr bwMode="auto">
            <a:xfrm>
              <a:off x="1646" y="2655"/>
              <a:ext cx="543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0" name="Rectangle 208"/>
            <p:cNvSpPr>
              <a:spLocks noChangeArrowheads="1"/>
            </p:cNvSpPr>
            <p:nvPr/>
          </p:nvSpPr>
          <p:spPr bwMode="auto">
            <a:xfrm>
              <a:off x="1646" y="2655"/>
              <a:ext cx="543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1" name="Rectangle 209"/>
            <p:cNvSpPr>
              <a:spLocks noChangeArrowheads="1"/>
            </p:cNvSpPr>
            <p:nvPr/>
          </p:nvSpPr>
          <p:spPr bwMode="auto">
            <a:xfrm>
              <a:off x="1652" y="2665"/>
              <a:ext cx="5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Selection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2" name="Line 210"/>
            <p:cNvSpPr>
              <a:spLocks noChangeShapeType="1"/>
            </p:cNvSpPr>
            <p:nvPr/>
          </p:nvSpPr>
          <p:spPr bwMode="auto">
            <a:xfrm flipH="1">
              <a:off x="1737" y="1930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3" name="Line 211"/>
            <p:cNvSpPr>
              <a:spLocks noChangeShapeType="1"/>
            </p:cNvSpPr>
            <p:nvPr/>
          </p:nvSpPr>
          <p:spPr bwMode="auto">
            <a:xfrm flipH="1">
              <a:off x="1737" y="2112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4" name="Line 212"/>
            <p:cNvSpPr>
              <a:spLocks noChangeShapeType="1"/>
            </p:cNvSpPr>
            <p:nvPr/>
          </p:nvSpPr>
          <p:spPr bwMode="auto">
            <a:xfrm flipH="1">
              <a:off x="1737" y="2293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5" name="Line 213"/>
            <p:cNvSpPr>
              <a:spLocks noChangeShapeType="1"/>
            </p:cNvSpPr>
            <p:nvPr/>
          </p:nvSpPr>
          <p:spPr bwMode="auto">
            <a:xfrm flipV="1">
              <a:off x="1692" y="2582"/>
              <a:ext cx="0" cy="7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6" name="Freeform 214"/>
            <p:cNvSpPr>
              <a:spLocks/>
            </p:cNvSpPr>
            <p:nvPr/>
          </p:nvSpPr>
          <p:spPr bwMode="auto">
            <a:xfrm>
              <a:off x="1650" y="2519"/>
              <a:ext cx="83" cy="8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43"/>
                </a:cxn>
                <a:cxn ang="0">
                  <a:pos x="0" y="143"/>
                </a:cxn>
                <a:cxn ang="0">
                  <a:pos x="72" y="0"/>
                </a:cxn>
              </a:cxnLst>
              <a:rect l="0" t="0" r="r" b="b"/>
              <a:pathLst>
                <a:path w="143" h="143">
                  <a:moveTo>
                    <a:pt x="72" y="0"/>
                  </a:moveTo>
                  <a:lnTo>
                    <a:pt x="143" y="143"/>
                  </a:lnTo>
                  <a:cubicBezTo>
                    <a:pt x="98" y="121"/>
                    <a:pt x="45" y="121"/>
                    <a:pt x="0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7" name="Rectangle 215"/>
            <p:cNvSpPr>
              <a:spLocks noChangeArrowheads="1"/>
            </p:cNvSpPr>
            <p:nvPr/>
          </p:nvSpPr>
          <p:spPr bwMode="auto">
            <a:xfrm rot="16200000">
              <a:off x="1460" y="2688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8" name="Rectangle 216"/>
            <p:cNvSpPr>
              <a:spLocks noChangeArrowheads="1"/>
            </p:cNvSpPr>
            <p:nvPr/>
          </p:nvSpPr>
          <p:spPr bwMode="auto">
            <a:xfrm rot="16200000">
              <a:off x="1463" y="263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69" name="Rectangle 217"/>
            <p:cNvSpPr>
              <a:spLocks noChangeArrowheads="1"/>
            </p:cNvSpPr>
            <p:nvPr/>
          </p:nvSpPr>
          <p:spPr bwMode="auto">
            <a:xfrm rot="16200000">
              <a:off x="1477" y="2596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0" name="Rectangle 218"/>
            <p:cNvSpPr>
              <a:spLocks noChangeArrowheads="1"/>
            </p:cNvSpPr>
            <p:nvPr/>
          </p:nvSpPr>
          <p:spPr bwMode="auto">
            <a:xfrm rot="16200000">
              <a:off x="1477" y="2560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1" name="Rectangle 219"/>
            <p:cNvSpPr>
              <a:spLocks noChangeArrowheads="1"/>
            </p:cNvSpPr>
            <p:nvPr/>
          </p:nvSpPr>
          <p:spPr bwMode="auto">
            <a:xfrm rot="16200000">
              <a:off x="1474" y="2528"/>
              <a:ext cx="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2" name="Rectangle 220"/>
            <p:cNvSpPr>
              <a:spLocks noChangeArrowheads="1"/>
            </p:cNvSpPr>
            <p:nvPr/>
          </p:nvSpPr>
          <p:spPr bwMode="auto">
            <a:xfrm rot="16200000">
              <a:off x="1454" y="248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3" name="Rectangle 221"/>
            <p:cNvSpPr>
              <a:spLocks noChangeArrowheads="1"/>
            </p:cNvSpPr>
            <p:nvPr/>
          </p:nvSpPr>
          <p:spPr bwMode="auto">
            <a:xfrm rot="16200000">
              <a:off x="1463" y="241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4" name="Rectangle 222"/>
            <p:cNvSpPr>
              <a:spLocks noChangeArrowheads="1"/>
            </p:cNvSpPr>
            <p:nvPr/>
          </p:nvSpPr>
          <p:spPr bwMode="auto">
            <a:xfrm rot="16200000">
              <a:off x="1466" y="2362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5" name="Rectangle 223"/>
            <p:cNvSpPr>
              <a:spLocks noChangeArrowheads="1"/>
            </p:cNvSpPr>
            <p:nvPr/>
          </p:nvSpPr>
          <p:spPr bwMode="auto">
            <a:xfrm rot="16200000">
              <a:off x="1463" y="2305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6" name="Rectangle 224"/>
            <p:cNvSpPr>
              <a:spLocks noChangeArrowheads="1"/>
            </p:cNvSpPr>
            <p:nvPr/>
          </p:nvSpPr>
          <p:spPr bwMode="auto">
            <a:xfrm rot="16200000">
              <a:off x="1463" y="2249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7" name="Rectangle 225"/>
            <p:cNvSpPr>
              <a:spLocks noChangeArrowheads="1"/>
            </p:cNvSpPr>
            <p:nvPr/>
          </p:nvSpPr>
          <p:spPr bwMode="auto">
            <a:xfrm>
              <a:off x="1726" y="2971"/>
              <a:ext cx="4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Valid[1:N]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8" name="Freeform 226"/>
            <p:cNvSpPr>
              <a:spLocks/>
            </p:cNvSpPr>
            <p:nvPr/>
          </p:nvSpPr>
          <p:spPr bwMode="auto">
            <a:xfrm>
              <a:off x="1918" y="2899"/>
              <a:ext cx="393" cy="64"/>
            </a:xfrm>
            <a:custGeom>
              <a:avLst/>
              <a:gdLst/>
              <a:ahLst/>
              <a:cxnLst>
                <a:cxn ang="0">
                  <a:pos x="393" y="64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393" h="64">
                  <a:moveTo>
                    <a:pt x="393" y="64"/>
                  </a:move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79" name="Freeform 227"/>
            <p:cNvSpPr>
              <a:spLocks/>
            </p:cNvSpPr>
            <p:nvPr/>
          </p:nvSpPr>
          <p:spPr bwMode="auto">
            <a:xfrm>
              <a:off x="1877" y="2836"/>
              <a:ext cx="82" cy="8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2" y="143"/>
                </a:cxn>
                <a:cxn ang="0">
                  <a:pos x="0" y="143"/>
                </a:cxn>
                <a:cxn ang="0">
                  <a:pos x="71" y="0"/>
                </a:cxn>
              </a:cxnLst>
              <a:rect l="0" t="0" r="r" b="b"/>
              <a:pathLst>
                <a:path w="142" h="143">
                  <a:moveTo>
                    <a:pt x="71" y="0"/>
                  </a:moveTo>
                  <a:lnTo>
                    <a:pt x="142" y="143"/>
                  </a:lnTo>
                  <a:cubicBezTo>
                    <a:pt x="97" y="120"/>
                    <a:pt x="44" y="120"/>
                    <a:pt x="0" y="143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80" name="Oval 228"/>
            <p:cNvSpPr>
              <a:spLocks noChangeArrowheads="1"/>
            </p:cNvSpPr>
            <p:nvPr/>
          </p:nvSpPr>
          <p:spPr bwMode="auto">
            <a:xfrm>
              <a:off x="1932" y="2401"/>
              <a:ext cx="36" cy="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81" name="Oval 229"/>
            <p:cNvSpPr>
              <a:spLocks noChangeArrowheads="1"/>
            </p:cNvSpPr>
            <p:nvPr/>
          </p:nvSpPr>
          <p:spPr bwMode="auto">
            <a:xfrm>
              <a:off x="1932" y="2401"/>
              <a:ext cx="36" cy="37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82" name="Oval 230"/>
            <p:cNvSpPr>
              <a:spLocks noChangeArrowheads="1"/>
            </p:cNvSpPr>
            <p:nvPr/>
          </p:nvSpPr>
          <p:spPr bwMode="auto">
            <a:xfrm>
              <a:off x="1932" y="2456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83" name="Oval 231"/>
            <p:cNvSpPr>
              <a:spLocks noChangeArrowheads="1"/>
            </p:cNvSpPr>
            <p:nvPr/>
          </p:nvSpPr>
          <p:spPr bwMode="auto">
            <a:xfrm>
              <a:off x="1932" y="2456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84" name="Oval 232"/>
            <p:cNvSpPr>
              <a:spLocks noChangeArrowheads="1"/>
            </p:cNvSpPr>
            <p:nvPr/>
          </p:nvSpPr>
          <p:spPr bwMode="auto">
            <a:xfrm>
              <a:off x="1932" y="2510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85" name="Oval 233"/>
            <p:cNvSpPr>
              <a:spLocks noChangeArrowheads="1"/>
            </p:cNvSpPr>
            <p:nvPr/>
          </p:nvSpPr>
          <p:spPr bwMode="auto">
            <a:xfrm>
              <a:off x="1932" y="2510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418"/>
          <p:cNvGrpSpPr>
            <a:grpSpLocks/>
          </p:cNvGrpSpPr>
          <p:nvPr/>
        </p:nvGrpSpPr>
        <p:grpSpPr bwMode="auto">
          <a:xfrm>
            <a:off x="5105400" y="4572000"/>
            <a:ext cx="3395663" cy="1055688"/>
            <a:chOff x="432" y="2563"/>
            <a:chExt cx="2139" cy="665"/>
          </a:xfrm>
        </p:grpSpPr>
        <p:sp>
          <p:nvSpPr>
            <p:cNvPr id="49495" name="Line 343"/>
            <p:cNvSpPr>
              <a:spLocks noChangeShapeType="1"/>
            </p:cNvSpPr>
            <p:nvPr/>
          </p:nvSpPr>
          <p:spPr bwMode="auto">
            <a:xfrm>
              <a:off x="1022" y="3117"/>
              <a:ext cx="7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96" name="Freeform 344"/>
            <p:cNvSpPr>
              <a:spLocks/>
            </p:cNvSpPr>
            <p:nvPr/>
          </p:nvSpPr>
          <p:spPr bwMode="auto">
            <a:xfrm>
              <a:off x="1072" y="3068"/>
              <a:ext cx="97" cy="98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99" name="Line 347"/>
            <p:cNvSpPr>
              <a:spLocks noChangeShapeType="1"/>
            </p:cNvSpPr>
            <p:nvPr/>
          </p:nvSpPr>
          <p:spPr bwMode="auto">
            <a:xfrm flipV="1">
              <a:off x="1760" y="2995"/>
              <a:ext cx="150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00" name="Freeform 348"/>
            <p:cNvSpPr>
              <a:spLocks/>
            </p:cNvSpPr>
            <p:nvPr/>
          </p:nvSpPr>
          <p:spPr bwMode="auto">
            <a:xfrm>
              <a:off x="1874" y="2955"/>
              <a:ext cx="107" cy="94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16" name="Rectangle 364"/>
            <p:cNvSpPr>
              <a:spLocks noChangeArrowheads="1"/>
            </p:cNvSpPr>
            <p:nvPr/>
          </p:nvSpPr>
          <p:spPr bwMode="auto">
            <a:xfrm>
              <a:off x="432" y="3006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432" y="3006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505" y="3032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I-Cache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19" name="Rectangle 367"/>
            <p:cNvSpPr>
              <a:spLocks noChangeArrowheads="1"/>
            </p:cNvSpPr>
            <p:nvPr/>
          </p:nvSpPr>
          <p:spPr bwMode="auto">
            <a:xfrm>
              <a:off x="1169" y="3006"/>
              <a:ext cx="591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20" name="Rectangle 368"/>
            <p:cNvSpPr>
              <a:spLocks noChangeArrowheads="1"/>
            </p:cNvSpPr>
            <p:nvPr/>
          </p:nvSpPr>
          <p:spPr bwMode="auto">
            <a:xfrm>
              <a:off x="1169" y="3006"/>
              <a:ext cx="591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21" name="Rectangle 369"/>
            <p:cNvSpPr>
              <a:spLocks noChangeArrowheads="1"/>
            </p:cNvSpPr>
            <p:nvPr/>
          </p:nvSpPr>
          <p:spPr bwMode="auto">
            <a:xfrm>
              <a:off x="1238" y="3032"/>
              <a:ext cx="4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Decode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22" name="Rectangle 370"/>
            <p:cNvSpPr>
              <a:spLocks noChangeArrowheads="1"/>
            </p:cNvSpPr>
            <p:nvPr/>
          </p:nvSpPr>
          <p:spPr bwMode="auto">
            <a:xfrm>
              <a:off x="1981" y="2785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23" name="Rectangle 371"/>
            <p:cNvSpPr>
              <a:spLocks noChangeArrowheads="1"/>
            </p:cNvSpPr>
            <p:nvPr/>
          </p:nvSpPr>
          <p:spPr bwMode="auto">
            <a:xfrm>
              <a:off x="1981" y="2785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24" name="Rectangle 372"/>
            <p:cNvSpPr>
              <a:spLocks noChangeArrowheads="1"/>
            </p:cNvSpPr>
            <p:nvPr/>
          </p:nvSpPr>
          <p:spPr bwMode="auto">
            <a:xfrm>
              <a:off x="2054" y="2813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I-Buffer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42" name="Rectangle 390"/>
            <p:cNvSpPr>
              <a:spLocks noChangeArrowheads="1"/>
            </p:cNvSpPr>
            <p:nvPr/>
          </p:nvSpPr>
          <p:spPr bwMode="auto">
            <a:xfrm>
              <a:off x="432" y="2563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43" name="Rectangle 391"/>
            <p:cNvSpPr>
              <a:spLocks noChangeArrowheads="1"/>
            </p:cNvSpPr>
            <p:nvPr/>
          </p:nvSpPr>
          <p:spPr bwMode="auto">
            <a:xfrm>
              <a:off x="432" y="2563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44" name="Rectangle 392"/>
            <p:cNvSpPr>
              <a:spLocks noChangeArrowheads="1"/>
            </p:cNvSpPr>
            <p:nvPr/>
          </p:nvSpPr>
          <p:spPr bwMode="auto">
            <a:xfrm>
              <a:off x="558" y="2594"/>
              <a:ext cx="3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Fetch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52" name="Line 400"/>
            <p:cNvSpPr>
              <a:spLocks noChangeShapeType="1"/>
            </p:cNvSpPr>
            <p:nvPr/>
          </p:nvSpPr>
          <p:spPr bwMode="auto">
            <a:xfrm>
              <a:off x="664" y="2785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53" name="Freeform 401"/>
            <p:cNvSpPr>
              <a:spLocks/>
            </p:cNvSpPr>
            <p:nvPr/>
          </p:nvSpPr>
          <p:spPr bwMode="auto">
            <a:xfrm>
              <a:off x="616" y="2909"/>
              <a:ext cx="97" cy="97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54" name="Freeform 402"/>
            <p:cNvSpPr>
              <a:spLocks/>
            </p:cNvSpPr>
            <p:nvPr/>
          </p:nvSpPr>
          <p:spPr bwMode="auto">
            <a:xfrm>
              <a:off x="934" y="2843"/>
              <a:ext cx="1047" cy="60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55" name="Freeform 403"/>
            <p:cNvSpPr>
              <a:spLocks/>
            </p:cNvSpPr>
            <p:nvPr/>
          </p:nvSpPr>
          <p:spPr bwMode="auto">
            <a:xfrm>
              <a:off x="895" y="2785"/>
              <a:ext cx="77" cy="7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59" name="Rectangle 407"/>
            <p:cNvSpPr>
              <a:spLocks noChangeArrowheads="1"/>
            </p:cNvSpPr>
            <p:nvPr/>
          </p:nvSpPr>
          <p:spPr bwMode="auto">
            <a:xfrm>
              <a:off x="1291" y="2776"/>
              <a:ext cx="4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Valid[1:N]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573" name="Line 421"/>
          <p:cNvSpPr>
            <a:spLocks noChangeShapeType="1"/>
          </p:cNvSpPr>
          <p:nvPr/>
        </p:nvSpPr>
        <p:spPr bwMode="auto">
          <a:xfrm flipH="1" flipV="1">
            <a:off x="4953000" y="4191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574" name="Line 422"/>
          <p:cNvSpPr>
            <a:spLocks noChangeShapeType="1"/>
          </p:cNvSpPr>
          <p:nvPr/>
        </p:nvSpPr>
        <p:spPr bwMode="auto">
          <a:xfrm flipV="1">
            <a:off x="6019800" y="4191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575" name="Line 423"/>
          <p:cNvSpPr>
            <a:spLocks noChangeShapeType="1"/>
          </p:cNvSpPr>
          <p:nvPr/>
        </p:nvSpPr>
        <p:spPr bwMode="auto">
          <a:xfrm flipH="1" flipV="1">
            <a:off x="6781800" y="41910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576" name="Line 424"/>
          <p:cNvSpPr>
            <a:spLocks noChangeShapeType="1"/>
          </p:cNvSpPr>
          <p:nvPr/>
        </p:nvSpPr>
        <p:spPr bwMode="auto">
          <a:xfrm flipV="1">
            <a:off x="8534400" y="4191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Slide Number Placeholder 214"/>
          <p:cNvSpPr>
            <a:spLocks noGrp="1"/>
          </p:cNvSpPr>
          <p:nvPr>
            <p:ph type="sldNum" sz="quarter" idx="12"/>
          </p:nvPr>
        </p:nvSpPr>
        <p:spPr>
          <a:xfrm>
            <a:off x="7024688" y="6492875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A656A-9B13-274E-A474-06373E7B8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742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Issue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Select a warp and issue an instruction from its </a:t>
            </a:r>
            <a:br>
              <a:rPr lang="en-US" sz="2800" dirty="0"/>
            </a:br>
            <a:r>
              <a:rPr lang="en-US" sz="2800" dirty="0"/>
              <a:t>I-Buffer for execution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Scheduling: Greedy-Then-Oldest (GTO)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GT200/later Fermi/</a:t>
            </a:r>
            <a:r>
              <a:rPr lang="en-US" sz="2400" dirty="0" err="1"/>
              <a:t>Kepler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Allow dual issue (superscalar)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Fermi: Odd/Even scheduler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To avoid stalling pipeline might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/>
              <a:t>    keep instruction in I-buffer until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/>
              <a:t>    know it can complete (replay)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48"/>
            <a:chExt cx="1422" cy="416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4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6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09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1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2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5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7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53384" name="Object 136"/>
          <p:cNvGraphicFramePr>
            <a:graphicFrameLocks noChangeAspect="1"/>
          </p:cNvGraphicFramePr>
          <p:nvPr/>
        </p:nvGraphicFramePr>
        <p:xfrm>
          <a:off x="6400800" y="2057400"/>
          <a:ext cx="20304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Visio" r:id="rId3" imgW="1206500" imgH="1447800" progId="">
                  <p:embed/>
                </p:oleObj>
              </mc:Choice>
              <mc:Fallback>
                <p:oleObj name="Visio" r:id="rId3" imgW="1206500" imgH="1447800" progId="">
                  <p:embed/>
                  <p:pic>
                    <p:nvPicPr>
                      <p:cNvPr id="53384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057400"/>
                        <a:ext cx="20304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7024688" y="6451601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187C-2113-0B42-AA99-4D075430E39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77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1719"/>
            <a:ext cx="8259762" cy="646331"/>
          </a:xfrm>
        </p:spPr>
        <p:txBody>
          <a:bodyPr/>
          <a:lstStyle/>
          <a:p>
            <a:pPr algn="ctr"/>
            <a:r>
              <a:rPr lang="en-US" sz="3600" dirty="0"/>
              <a:t>Historical Perspective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Mid-60s: performance concerns</a:t>
            </a:r>
          </a:p>
          <a:p>
            <a:r>
              <a:rPr lang="en-US" dirty="0"/>
              <a:t>SIMD processor arrays</a:t>
            </a:r>
          </a:p>
          <a:p>
            <a:r>
              <a:rPr lang="en-US" dirty="0"/>
              <a:t>Also fast Scalar machines</a:t>
            </a:r>
          </a:p>
          <a:p>
            <a:pPr lvl="1"/>
            <a:r>
              <a:rPr lang="en-US" dirty="0"/>
              <a:t>CDC 6600</a:t>
            </a:r>
          </a:p>
          <a:p>
            <a:r>
              <a:rPr lang="en-US" dirty="0"/>
              <a:t>Texas Instruments ASC, 1972</a:t>
            </a:r>
          </a:p>
          <a:p>
            <a:pPr lvl="1"/>
            <a:r>
              <a:rPr lang="en-US" dirty="0"/>
              <a:t>Memory to memory vector</a:t>
            </a:r>
          </a:p>
          <a:p>
            <a:r>
              <a:rPr lang="en-US" dirty="0"/>
              <a:t>Cray Develops CRAY-1, 1978</a:t>
            </a:r>
          </a:p>
        </p:txBody>
      </p:sp>
    </p:spTree>
    <p:extLst>
      <p:ext uri="{BB962C8B-B14F-4D97-AF65-F5344CB8AC3E}">
        <p14:creationId xmlns:p14="http://schemas.microsoft.com/office/powerpoint/2010/main" val="20618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 " charset="-52"/>
                <a:ea typeface="ＭＳ Ｐゴシック" pitchFamily="34" charset="-128"/>
              </a:rPr>
              <a:t>Review: </a:t>
            </a:r>
            <a:r>
              <a:rPr lang="en-US" u="sng" dirty="0">
                <a:latin typeface="Arial  " charset="-52"/>
                <a:ea typeface="ＭＳ Ｐゴシック" pitchFamily="34" charset="-128"/>
              </a:rPr>
              <a:t>In-order</a:t>
            </a:r>
            <a:r>
              <a:rPr lang="en-US" dirty="0">
                <a:latin typeface="Arial  " charset="-52"/>
                <a:ea typeface="ＭＳ Ｐゴシック" pitchFamily="34" charset="-128"/>
              </a:rPr>
              <a:t> Scoreboard</a:t>
            </a:r>
            <a:br>
              <a:rPr lang="en-US" dirty="0">
                <a:latin typeface="Arial  " charset="-52"/>
                <a:ea typeface="ＭＳ Ｐゴシック" pitchFamily="34" charset="-128"/>
              </a:rPr>
            </a:br>
            <a:endParaRPr lang="en-US" sz="3100" dirty="0">
              <a:latin typeface="Arial  " charset="-52"/>
              <a:ea typeface="ＭＳ Ｐゴシック" pitchFamily="34" charset="-12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415603"/>
            <a:ext cx="7772400" cy="498519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 " charset="-52"/>
                <a:ea typeface="ＭＳ Ｐゴシック" pitchFamily="34" charset="-128"/>
              </a:rPr>
              <a:t>Scoreboard: a bit-array, 1-bit for each register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If the bit is </a:t>
            </a:r>
            <a:r>
              <a:rPr lang="en-US" sz="1600" i="1" dirty="0">
                <a:latin typeface="Arial  " charset="-52"/>
                <a:ea typeface="ＭＳ Ｐゴシック" pitchFamily="34" charset="-128"/>
              </a:rPr>
              <a:t>not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 set: the register has valid data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If the bit is set: the register has stale data</a:t>
            </a:r>
          </a:p>
          <a:p>
            <a:pPr lvl="2">
              <a:buFontTx/>
              <a:buNone/>
            </a:pPr>
            <a:r>
              <a:rPr lang="en-US" sz="1400" dirty="0">
                <a:latin typeface="Arial  " charset="-52"/>
                <a:ea typeface="ＭＳ Ｐゴシック" pitchFamily="34" charset="-128"/>
              </a:rPr>
              <a:t>i.e., some outstanding instruction is going to change it</a:t>
            </a:r>
          </a:p>
          <a:p>
            <a:r>
              <a:rPr lang="en-US" sz="2000" dirty="0">
                <a:latin typeface="Arial  " charset="-52"/>
                <a:ea typeface="ＭＳ Ｐゴシック" pitchFamily="34" charset="-128"/>
              </a:rPr>
              <a:t>Issue in-order: 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RD</a:t>
            </a:r>
            <a:r>
              <a:rPr lang="en-US" sz="2000" dirty="0">
                <a:latin typeface="Arial  " charset="-52"/>
                <a:ea typeface="ＭＳ Ｐゴシック" pitchFamily="34" charset="-128"/>
              </a:rPr>
              <a:t> 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 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Fn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RS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RT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If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RS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 or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RT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 is set 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 RAW, stall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If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] is set  WAW, stall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Else, dispatch to FU (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Fn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) and set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]</a:t>
            </a:r>
          </a:p>
          <a:p>
            <a:r>
              <a:rPr lang="en-US" sz="2000" dirty="0">
                <a:latin typeface="Arial  " charset="-52"/>
                <a:ea typeface="ＭＳ Ｐゴシック" pitchFamily="34" charset="-128"/>
              </a:rPr>
              <a:t>Complete out-of-order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Update GPR[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], clear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</a:t>
            </a:r>
          </a:p>
        </p:txBody>
      </p:sp>
      <p:sp>
        <p:nvSpPr>
          <p:cNvPr id="4710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B59D-66DE-4148-A519-1FF5BC51A14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52324" y="4822065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83508" y="4819917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50178" y="5025980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81362" y="5023832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48031" y="5242774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79215" y="5240626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8763" y="5717146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89947" y="5714998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688" y="4731913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Regs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[R1]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6541" y="4948708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Regs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[R2]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395" y="5178381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Regs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[R3]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2248" y="5626995"/>
            <a:ext cx="112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Regs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[R31]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4138" y="49250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1992" y="47297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29845" y="5152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7699" y="561411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869743" y="4744791"/>
            <a:ext cx="463640" cy="1275009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2141" y="3930134"/>
            <a:ext cx="13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Register File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7614830" y="4299466"/>
            <a:ext cx="331541" cy="43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36071" y="3810000"/>
            <a:ext cx="126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Scoreboard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0027" y="4236716"/>
            <a:ext cx="1" cy="43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6356350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[Gabriel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Loh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2043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In-Order Scoreboard for GPUs?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sz="2800" u="sng" dirty="0">
                <a:latin typeface="Arial" charset="0"/>
                <a:ea typeface="ＭＳ Ｐゴシック" charset="0"/>
                <a:cs typeface="Arial" charset="0"/>
              </a:rPr>
              <a:t>Problem 1</a:t>
            </a:r>
            <a:r>
              <a:rPr lang="en-CA" sz="2800" dirty="0">
                <a:latin typeface="Arial" charset="0"/>
                <a:ea typeface="ＭＳ Ｐゴシック" charset="0"/>
                <a:cs typeface="Arial" charset="0"/>
              </a:rPr>
              <a:t>:  32 warps, each with up to 128 (vector) registers per warp means scoreboard is 4096 bits. </a:t>
            </a:r>
          </a:p>
          <a:p>
            <a:r>
              <a:rPr lang="en-CA" sz="2800" u="sng" dirty="0">
                <a:latin typeface="Arial" charset="0"/>
                <a:ea typeface="ＭＳ Ｐゴシック" charset="0"/>
                <a:cs typeface="Arial" charset="0"/>
              </a:rPr>
              <a:t>Problem 2</a:t>
            </a:r>
            <a:r>
              <a:rPr lang="en-CA" sz="2800" dirty="0">
                <a:latin typeface="Arial" charset="0"/>
                <a:ea typeface="ＭＳ Ｐゴシック" charset="0"/>
                <a:cs typeface="Arial" charset="0"/>
              </a:rPr>
              <a:t>: Warps waiting in I-buffer needs to have dependency updated every cycle.</a:t>
            </a:r>
          </a:p>
          <a:p>
            <a:r>
              <a:rPr lang="en-US" dirty="0"/>
              <a:t>Solution?</a:t>
            </a:r>
          </a:p>
          <a:p>
            <a:pPr lvl="1"/>
            <a:r>
              <a:rPr lang="en-US" dirty="0"/>
              <a:t>Flag instructions with hazards as </a:t>
            </a:r>
            <a:r>
              <a:rPr lang="en-US" i="1" dirty="0"/>
              <a:t>not ready</a:t>
            </a:r>
            <a:r>
              <a:rPr lang="en-US" dirty="0"/>
              <a:t> in I-Buffer so not considered by scheduler</a:t>
            </a:r>
          </a:p>
          <a:p>
            <a:pPr lvl="1"/>
            <a:r>
              <a:rPr lang="en-US" dirty="0"/>
              <a:t>Track up to 6 registers per warp (out of 128)</a:t>
            </a:r>
          </a:p>
          <a:p>
            <a:pPr lvl="1"/>
            <a:r>
              <a:rPr lang="en-US" dirty="0"/>
              <a:t>I-buffer 6-entry </a:t>
            </a:r>
            <a:r>
              <a:rPr lang="en-US" dirty="0" err="1"/>
              <a:t>bitvector</a:t>
            </a:r>
            <a:r>
              <a:rPr lang="en-US" dirty="0"/>
              <a:t>: 1b per register dependency</a:t>
            </a:r>
          </a:p>
          <a:p>
            <a:pPr lvl="1"/>
            <a:r>
              <a:rPr lang="en-US" dirty="0"/>
              <a:t>Lookup source operands, set </a:t>
            </a:r>
            <a:r>
              <a:rPr lang="en-US" dirty="0" err="1"/>
              <a:t>bitvector</a:t>
            </a:r>
            <a:r>
              <a:rPr lang="en-US" dirty="0"/>
              <a:t> in I-buffer. As results written per warp, clear corresponding bit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48"/>
            <a:chExt cx="1422" cy="416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7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0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1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2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3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4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5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6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7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8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19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0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1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2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3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4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5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7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8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29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0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1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2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3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4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5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6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7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8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39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40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41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42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43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44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45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92435-35AC-4890-8608-A6F8B593184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99104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6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49288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charset="0"/>
                <a:ea typeface="ＭＳ Ｐゴシック" charset="0"/>
                <a:cs typeface="Arial" charset="0"/>
              </a:rPr>
              <a:t>Example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19200" y="38179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506" name="TextBox 8"/>
          <p:cNvSpPr txBox="1">
            <a:spLocks noChangeArrowheads="1"/>
          </p:cNvSpPr>
          <p:nvPr/>
        </p:nvSpPr>
        <p:spPr bwMode="auto">
          <a:xfrm>
            <a:off x="128588" y="38052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Warp 0</a:t>
            </a:r>
          </a:p>
        </p:txBody>
      </p:sp>
      <p:sp>
        <p:nvSpPr>
          <p:cNvPr id="62507" name="TextBox 9"/>
          <p:cNvSpPr txBox="1">
            <a:spLocks noChangeArrowheads="1"/>
          </p:cNvSpPr>
          <p:nvPr/>
        </p:nvSpPr>
        <p:spPr bwMode="auto">
          <a:xfrm>
            <a:off x="146050" y="41735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Warp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8014" y="1295400"/>
            <a:ext cx="3917386" cy="114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/>
                <a:cs typeface="Consolas"/>
              </a:rPr>
              <a:t>ld</a:t>
            </a:r>
            <a:r>
              <a:rPr lang="en-US" sz="2400" dirty="0">
                <a:latin typeface="Consolas"/>
                <a:cs typeface="Consolas"/>
              </a:rPr>
              <a:t>  r7, [r0]</a:t>
            </a:r>
          </a:p>
          <a:p>
            <a:pPr marL="0" indent="0">
              <a:buNone/>
            </a:pPr>
            <a:r>
              <a:rPr lang="en-US" sz="2400" dirty="0" err="1">
                <a:latin typeface="Consolas"/>
                <a:cs typeface="Consolas"/>
              </a:rPr>
              <a:t>mul</a:t>
            </a:r>
            <a:r>
              <a:rPr lang="en-US" sz="2400" dirty="0">
                <a:latin typeface="Consolas"/>
                <a:cs typeface="Consolas"/>
              </a:rPr>
              <a:t> r6, r2, r5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add r8, r6, r7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435906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014" y="3435906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014" y="2978706"/>
            <a:ext cx="161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Scoreboard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791200" y="3843338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43200" y="3435906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 2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641850" y="38052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Warp 0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676211" y="48720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Warp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3048000"/>
            <a:ext cx="238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Instruction Buffer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6200" y="3512106"/>
            <a:ext cx="117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i0  i1  i2  i3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5200" y="3424238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 3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Consolas"/>
                          <a:cs typeface="Consolas"/>
                        </a:rPr>
                        <a:t>mul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r6, r2, r5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r6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Consolas"/>
                          <a:cs typeface="Consolas"/>
                        </a:rPr>
                        <a:t>mul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r6, r2, r5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Consolas"/>
                          <a:cs typeface="Consolas"/>
                        </a:rPr>
                        <a:t>mul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r6, r2, r5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r6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r6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239000" y="548640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39000" y="563880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239000" y="579120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833735"/>
            <a:ext cx="82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355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5A92A-B7EF-4648-8FB5-683BB5E3700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-65" charset="0"/>
            </a:endParaRPr>
          </a:p>
        </p:txBody>
      </p:sp>
      <p:grpSp>
        <p:nvGrpSpPr>
          <p:cNvPr id="2" name="Group 355"/>
          <p:cNvGrpSpPr>
            <a:grpSpLocks/>
          </p:cNvGrpSpPr>
          <p:nvPr/>
        </p:nvGrpSpPr>
        <p:grpSpPr bwMode="auto">
          <a:xfrm>
            <a:off x="4187825" y="2084388"/>
            <a:ext cx="4300538" cy="192087"/>
            <a:chOff x="195" y="3273"/>
            <a:chExt cx="2709" cy="121"/>
          </a:xfrm>
        </p:grpSpPr>
        <p:grpSp>
          <p:nvGrpSpPr>
            <p:cNvPr id="3" name="Group 346"/>
            <p:cNvGrpSpPr>
              <a:grpSpLocks/>
            </p:cNvGrpSpPr>
            <p:nvPr/>
          </p:nvGrpSpPr>
          <p:grpSpPr bwMode="auto">
            <a:xfrm>
              <a:off x="678" y="3273"/>
              <a:ext cx="2226" cy="121"/>
              <a:chOff x="3122" y="1652"/>
              <a:chExt cx="2226" cy="121"/>
            </a:xfrm>
          </p:grpSpPr>
          <p:sp>
            <p:nvSpPr>
              <p:cNvPr id="66766" name="Rectangle 347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767" name="Rectangle 348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G</a:t>
                </a:r>
              </a:p>
            </p:txBody>
          </p:sp>
          <p:sp>
            <p:nvSpPr>
              <p:cNvPr id="66768" name="Rectangle 349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  <p:grpSp>
          <p:nvGrpSpPr>
            <p:cNvPr id="4" name="Group 350"/>
            <p:cNvGrpSpPr>
              <a:grpSpLocks/>
            </p:cNvGrpSpPr>
            <p:nvPr/>
          </p:nvGrpSpPr>
          <p:grpSpPr bwMode="auto">
            <a:xfrm>
              <a:off x="195" y="3273"/>
              <a:ext cx="478" cy="121"/>
              <a:chOff x="2638" y="1313"/>
              <a:chExt cx="478" cy="121"/>
            </a:xfrm>
          </p:grpSpPr>
          <p:cxnSp>
            <p:nvCxnSpPr>
              <p:cNvPr id="66764" name="AutoShape 351"/>
              <p:cNvCxnSpPr>
                <a:cxnSpLocks noChangeShapeType="1"/>
                <a:stCxn id="66765" idx="3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65" name="Rectangle 352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</p:grp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1076325" y="1725613"/>
            <a:ext cx="2509838" cy="2689225"/>
            <a:chOff x="678" y="1595"/>
            <a:chExt cx="1581" cy="1694"/>
          </a:xfrm>
        </p:grpSpPr>
        <p:sp>
          <p:nvSpPr>
            <p:cNvPr id="66746" name="Rectangle 119"/>
            <p:cNvSpPr>
              <a:spLocks noChangeArrowheads="1"/>
            </p:cNvSpPr>
            <p:nvPr/>
          </p:nvSpPr>
          <p:spPr bwMode="auto">
            <a:xfrm>
              <a:off x="945" y="2039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66747" name="Rectangle 120"/>
            <p:cNvSpPr>
              <a:spLocks noChangeArrowheads="1"/>
            </p:cNvSpPr>
            <p:nvPr/>
          </p:nvSpPr>
          <p:spPr bwMode="auto">
            <a:xfrm>
              <a:off x="678" y="2378"/>
              <a:ext cx="468" cy="17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66748" name="Rectangle 121"/>
            <p:cNvSpPr>
              <a:spLocks noChangeArrowheads="1"/>
            </p:cNvSpPr>
            <p:nvPr/>
          </p:nvSpPr>
          <p:spPr bwMode="auto">
            <a:xfrm>
              <a:off x="1235" y="2378"/>
              <a:ext cx="465" cy="17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66749" name="Rectangle 122"/>
            <p:cNvSpPr>
              <a:spLocks noChangeArrowheads="1"/>
            </p:cNvSpPr>
            <p:nvPr/>
          </p:nvSpPr>
          <p:spPr bwMode="auto">
            <a:xfrm>
              <a:off x="945" y="2765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sp>
          <p:nvSpPr>
            <p:cNvPr id="66750" name="Rectangle 123"/>
            <p:cNvSpPr>
              <a:spLocks noChangeArrowheads="1"/>
            </p:cNvSpPr>
            <p:nvPr/>
          </p:nvSpPr>
          <p:spPr bwMode="auto">
            <a:xfrm>
              <a:off x="1791" y="2378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sp>
          <p:nvSpPr>
            <p:cNvPr id="66751" name="Rectangle 124"/>
            <p:cNvSpPr>
              <a:spLocks noChangeArrowheads="1"/>
            </p:cNvSpPr>
            <p:nvPr/>
          </p:nvSpPr>
          <p:spPr bwMode="auto">
            <a:xfrm>
              <a:off x="1235" y="1604"/>
              <a:ext cx="468" cy="175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66752" name="Rectangle 125"/>
            <p:cNvSpPr>
              <a:spLocks noChangeArrowheads="1"/>
            </p:cNvSpPr>
            <p:nvPr/>
          </p:nvSpPr>
          <p:spPr bwMode="auto">
            <a:xfrm>
              <a:off x="1235" y="3104"/>
              <a:ext cx="468" cy="176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</a:t>
              </a:r>
            </a:p>
          </p:txBody>
        </p:sp>
        <p:cxnSp>
          <p:nvCxnSpPr>
            <p:cNvPr id="66753" name="AutoShape 126"/>
            <p:cNvCxnSpPr>
              <a:cxnSpLocks noChangeShapeType="1"/>
              <a:stCxn id="66746" idx="2"/>
              <a:endCxn id="66748" idx="0"/>
            </p:cNvCxnSpPr>
            <p:nvPr/>
          </p:nvCxnSpPr>
          <p:spPr bwMode="auto">
            <a:xfrm>
              <a:off x="1179" y="2225"/>
              <a:ext cx="289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4" name="AutoShape 127"/>
            <p:cNvCxnSpPr>
              <a:cxnSpLocks noChangeShapeType="1"/>
              <a:stCxn id="66746" idx="2"/>
              <a:endCxn id="66747" idx="0"/>
            </p:cNvCxnSpPr>
            <p:nvPr/>
          </p:nvCxnSpPr>
          <p:spPr bwMode="auto">
            <a:xfrm flipH="1">
              <a:off x="912" y="2225"/>
              <a:ext cx="267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5" name="AutoShape 128"/>
            <p:cNvCxnSpPr>
              <a:cxnSpLocks noChangeShapeType="1"/>
              <a:stCxn id="66748" idx="2"/>
              <a:endCxn id="66749" idx="0"/>
            </p:cNvCxnSpPr>
            <p:nvPr/>
          </p:nvCxnSpPr>
          <p:spPr bwMode="auto">
            <a:xfrm flipH="1">
              <a:off x="1179" y="2558"/>
              <a:ext cx="289" cy="1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6" name="AutoShape 129"/>
            <p:cNvCxnSpPr>
              <a:cxnSpLocks noChangeShapeType="1"/>
              <a:stCxn id="66747" idx="2"/>
              <a:endCxn id="66749" idx="0"/>
            </p:cNvCxnSpPr>
            <p:nvPr/>
          </p:nvCxnSpPr>
          <p:spPr bwMode="auto">
            <a:xfrm>
              <a:off x="912" y="2558"/>
              <a:ext cx="267" cy="1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7" name="AutoShape 130"/>
            <p:cNvCxnSpPr>
              <a:cxnSpLocks noChangeShapeType="1"/>
              <a:stCxn id="66751" idx="2"/>
              <a:endCxn id="66750" idx="0"/>
            </p:cNvCxnSpPr>
            <p:nvPr/>
          </p:nvCxnSpPr>
          <p:spPr bwMode="auto">
            <a:xfrm>
              <a:off x="1469" y="1788"/>
              <a:ext cx="556" cy="5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8" name="AutoShape 131"/>
            <p:cNvCxnSpPr>
              <a:cxnSpLocks noChangeShapeType="1"/>
              <a:stCxn id="66751" idx="2"/>
              <a:endCxn id="66746" idx="0"/>
            </p:cNvCxnSpPr>
            <p:nvPr/>
          </p:nvCxnSpPr>
          <p:spPr bwMode="auto">
            <a:xfrm flipH="1">
              <a:off x="1179" y="1788"/>
              <a:ext cx="290" cy="2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9" name="AutoShape 132"/>
            <p:cNvCxnSpPr>
              <a:cxnSpLocks noChangeShapeType="1"/>
              <a:stCxn id="66750" idx="2"/>
              <a:endCxn id="66752" idx="0"/>
            </p:cNvCxnSpPr>
            <p:nvPr/>
          </p:nvCxnSpPr>
          <p:spPr bwMode="auto">
            <a:xfrm flipH="1">
              <a:off x="1469" y="2564"/>
              <a:ext cx="556" cy="5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60" name="AutoShape 133"/>
            <p:cNvCxnSpPr>
              <a:cxnSpLocks noChangeShapeType="1"/>
              <a:stCxn id="66749" idx="2"/>
              <a:endCxn id="66752" idx="0"/>
            </p:cNvCxnSpPr>
            <p:nvPr/>
          </p:nvCxnSpPr>
          <p:spPr bwMode="auto">
            <a:xfrm>
              <a:off x="1179" y="2951"/>
              <a:ext cx="29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61" name="AutoShape 134"/>
            <p:cNvCxnSpPr>
              <a:cxnSpLocks noChangeShapeType="1"/>
              <a:stCxn id="66752" idx="2"/>
              <a:endCxn id="66751" idx="0"/>
            </p:cNvCxnSpPr>
            <p:nvPr/>
          </p:nvCxnSpPr>
          <p:spPr bwMode="auto">
            <a:xfrm rot="5400000" flipH="1" flipV="1">
              <a:off x="623" y="2441"/>
              <a:ext cx="1694" cy="1"/>
            </a:xfrm>
            <a:prstGeom prst="curvedConnector5">
              <a:avLst>
                <a:gd name="adj1" fmla="val -7968"/>
                <a:gd name="adj2" fmla="val -102600032"/>
                <a:gd name="adj3" fmla="val 10796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78800" cy="70802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  " charset="0"/>
                <a:ea typeface="ＭＳ Ｐゴシック" pitchFamily="-65" charset="-128"/>
                <a:cs typeface="Arial" pitchFamily="-65" charset="0"/>
              </a:rPr>
              <a:t>SIMT Using a Hardware Stack</a:t>
            </a:r>
            <a:endParaRPr lang="en-US" i="1">
              <a:latin typeface="Arial  " charset="0"/>
              <a:ea typeface="ＭＳ Ｐゴシック" pitchFamily="-65" charset="-128"/>
              <a:cs typeface="Arial" pitchFamily="-65" charset="0"/>
            </a:endParaRPr>
          </a:p>
        </p:txBody>
      </p:sp>
      <p:grpSp>
        <p:nvGrpSpPr>
          <p:cNvPr id="6" name="Group 135"/>
          <p:cNvGrpSpPr>
            <a:grpSpLocks/>
          </p:cNvGrpSpPr>
          <p:nvPr/>
        </p:nvGrpSpPr>
        <p:grpSpPr bwMode="auto">
          <a:xfrm>
            <a:off x="4111625" y="3121025"/>
            <a:ext cx="4648200" cy="1143000"/>
            <a:chOff x="2590" y="1797"/>
            <a:chExt cx="2928" cy="720"/>
          </a:xfrm>
        </p:grpSpPr>
        <p:grpSp>
          <p:nvGrpSpPr>
            <p:cNvPr id="7" name="Group 110"/>
            <p:cNvGrpSpPr>
              <a:grpSpLocks/>
            </p:cNvGrpSpPr>
            <p:nvPr/>
          </p:nvGrpSpPr>
          <p:grpSpPr bwMode="auto">
            <a:xfrm>
              <a:off x="2590" y="1797"/>
              <a:ext cx="2928" cy="720"/>
              <a:chOff x="2541" y="1241"/>
              <a:chExt cx="2928" cy="720"/>
            </a:xfrm>
          </p:grpSpPr>
          <p:sp>
            <p:nvSpPr>
              <p:cNvPr id="66743" name="Rectangle 111"/>
              <p:cNvSpPr>
                <a:spLocks noChangeArrowheads="1"/>
              </p:cNvSpPr>
              <p:nvPr/>
            </p:nvSpPr>
            <p:spPr bwMode="auto">
              <a:xfrm>
                <a:off x="2541" y="1241"/>
                <a:ext cx="2928" cy="720"/>
              </a:xfrm>
              <a:prstGeom prst="rect">
                <a:avLst/>
              </a:prstGeom>
              <a:solidFill>
                <a:srgbClr val="FFBFD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44" name="Rectangle 112"/>
              <p:cNvSpPr>
                <a:spLocks noChangeArrowheads="1"/>
              </p:cNvSpPr>
              <p:nvPr/>
            </p:nvSpPr>
            <p:spPr bwMode="auto">
              <a:xfrm>
                <a:off x="2605" y="1280"/>
                <a:ext cx="75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Thread Warp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45" name="Rectangle 113"/>
              <p:cNvSpPr>
                <a:spLocks noChangeArrowheads="1"/>
              </p:cNvSpPr>
              <p:nvPr/>
            </p:nvSpPr>
            <p:spPr bwMode="auto">
              <a:xfrm>
                <a:off x="4438" y="1241"/>
                <a:ext cx="1031" cy="203"/>
              </a:xfrm>
              <a:prstGeom prst="rect">
                <a:avLst/>
              </a:prstGeom>
              <a:solidFill>
                <a:srgbClr val="FFEAF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Common PC</a:t>
                </a:r>
              </a:p>
            </p:txBody>
          </p:sp>
        </p:grpSp>
        <p:sp>
          <p:nvSpPr>
            <p:cNvPr id="66739" name="Rectangle 114"/>
            <p:cNvSpPr>
              <a:spLocks noChangeArrowheads="1"/>
            </p:cNvSpPr>
            <p:nvPr/>
          </p:nvSpPr>
          <p:spPr bwMode="auto">
            <a:xfrm>
              <a:off x="3485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66740" name="Rectangle 115"/>
            <p:cNvSpPr>
              <a:spLocks noChangeArrowheads="1"/>
            </p:cNvSpPr>
            <p:nvPr/>
          </p:nvSpPr>
          <p:spPr bwMode="auto">
            <a:xfrm>
              <a:off x="4017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66741" name="Rectangle 116"/>
            <p:cNvSpPr>
              <a:spLocks noChangeArrowheads="1"/>
            </p:cNvSpPr>
            <p:nvPr/>
          </p:nvSpPr>
          <p:spPr bwMode="auto">
            <a:xfrm>
              <a:off x="4550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66742" name="Rectangle 117"/>
            <p:cNvSpPr>
              <a:spLocks noChangeArrowheads="1"/>
            </p:cNvSpPr>
            <p:nvPr/>
          </p:nvSpPr>
          <p:spPr bwMode="auto">
            <a:xfrm>
              <a:off x="2953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58506" name="Rectangle 138"/>
          <p:cNvSpPr>
            <a:spLocks noChangeArrowheads="1"/>
          </p:cNvSpPr>
          <p:nvPr/>
        </p:nvSpPr>
        <p:spPr bwMode="auto">
          <a:xfrm>
            <a:off x="1500188" y="2430463"/>
            <a:ext cx="742950" cy="280987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B/1111</a:t>
            </a:r>
          </a:p>
        </p:txBody>
      </p:sp>
      <p:sp>
        <p:nvSpPr>
          <p:cNvPr id="58507" name="Rectangle 139"/>
          <p:cNvSpPr>
            <a:spLocks noChangeArrowheads="1"/>
          </p:cNvSpPr>
          <p:nvPr/>
        </p:nvSpPr>
        <p:spPr bwMode="auto">
          <a:xfrm>
            <a:off x="1076325" y="2968625"/>
            <a:ext cx="742950" cy="271463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C/1001</a:t>
            </a:r>
          </a:p>
        </p:txBody>
      </p:sp>
      <p:sp>
        <p:nvSpPr>
          <p:cNvPr id="58508" name="Rectangle 140"/>
          <p:cNvSpPr>
            <a:spLocks noChangeArrowheads="1"/>
          </p:cNvSpPr>
          <p:nvPr/>
        </p:nvSpPr>
        <p:spPr bwMode="auto">
          <a:xfrm>
            <a:off x="1960563" y="2968625"/>
            <a:ext cx="738187" cy="271463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D/0110</a:t>
            </a:r>
          </a:p>
        </p:txBody>
      </p:sp>
      <p:sp>
        <p:nvSpPr>
          <p:cNvPr id="58509" name="Rectangle 141"/>
          <p:cNvSpPr>
            <a:spLocks noChangeArrowheads="1"/>
          </p:cNvSpPr>
          <p:nvPr/>
        </p:nvSpPr>
        <p:spPr bwMode="auto">
          <a:xfrm>
            <a:off x="1500188" y="3582988"/>
            <a:ext cx="742950" cy="280987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E/1111</a:t>
            </a:r>
          </a:p>
        </p:txBody>
      </p:sp>
      <p:sp>
        <p:nvSpPr>
          <p:cNvPr id="58511" name="Rectangle 143"/>
          <p:cNvSpPr>
            <a:spLocks noChangeArrowheads="1"/>
          </p:cNvSpPr>
          <p:nvPr/>
        </p:nvSpPr>
        <p:spPr bwMode="auto">
          <a:xfrm>
            <a:off x="1960563" y="1739900"/>
            <a:ext cx="742950" cy="277813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A/1111</a:t>
            </a:r>
          </a:p>
        </p:txBody>
      </p:sp>
      <p:sp>
        <p:nvSpPr>
          <p:cNvPr id="58512" name="Rectangle 144"/>
          <p:cNvSpPr>
            <a:spLocks noChangeArrowheads="1"/>
          </p:cNvSpPr>
          <p:nvPr/>
        </p:nvSpPr>
        <p:spPr bwMode="auto">
          <a:xfrm>
            <a:off x="1960563" y="4121150"/>
            <a:ext cx="742950" cy="2794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G/1111</a:t>
            </a:r>
          </a:p>
        </p:txBody>
      </p: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4187825" y="2084388"/>
            <a:ext cx="4302125" cy="192087"/>
            <a:chOff x="2638" y="1313"/>
            <a:chExt cx="2710" cy="121"/>
          </a:xfrm>
        </p:grpSpPr>
        <p:grpSp>
          <p:nvGrpSpPr>
            <p:cNvPr id="9" name="Group 225"/>
            <p:cNvGrpSpPr>
              <a:grpSpLocks/>
            </p:cNvGrpSpPr>
            <p:nvPr/>
          </p:nvGrpSpPr>
          <p:grpSpPr bwMode="auto">
            <a:xfrm>
              <a:off x="3122" y="1313"/>
              <a:ext cx="2226" cy="121"/>
              <a:chOff x="3122" y="1652"/>
              <a:chExt cx="2226" cy="121"/>
            </a:xfrm>
          </p:grpSpPr>
          <p:sp>
            <p:nvSpPr>
              <p:cNvPr id="66735" name="Rectangle 226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736" name="Rectangle 227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  <p:sp>
            <p:nvSpPr>
              <p:cNvPr id="66737" name="Rectangle 228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  <p:grpSp>
          <p:nvGrpSpPr>
            <p:cNvPr id="10" name="Group 232"/>
            <p:cNvGrpSpPr>
              <a:grpSpLocks/>
            </p:cNvGrpSpPr>
            <p:nvPr/>
          </p:nvGrpSpPr>
          <p:grpSpPr bwMode="auto">
            <a:xfrm>
              <a:off x="2638" y="1313"/>
              <a:ext cx="478" cy="121"/>
              <a:chOff x="2638" y="1313"/>
              <a:chExt cx="478" cy="121"/>
            </a:xfrm>
          </p:grpSpPr>
          <p:cxnSp>
            <p:nvCxnSpPr>
              <p:cNvPr id="66733" name="AutoShape 219"/>
              <p:cNvCxnSpPr>
                <a:cxnSpLocks noChangeShapeType="1"/>
                <a:stCxn id="66734" idx="3"/>
                <a:endCxn id="66735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34" name="Rectangle 229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</p:grpSp>
      <p:grpSp>
        <p:nvGrpSpPr>
          <p:cNvPr id="11" name="Group 262"/>
          <p:cNvGrpSpPr>
            <a:grpSpLocks/>
          </p:cNvGrpSpPr>
          <p:nvPr/>
        </p:nvGrpSpPr>
        <p:grpSpPr bwMode="auto">
          <a:xfrm>
            <a:off x="4187825" y="2084388"/>
            <a:ext cx="4302125" cy="576262"/>
            <a:chOff x="2638" y="1434"/>
            <a:chExt cx="2710" cy="363"/>
          </a:xfrm>
        </p:grpSpPr>
        <p:grpSp>
          <p:nvGrpSpPr>
            <p:cNvPr id="12" name="Group 233"/>
            <p:cNvGrpSpPr>
              <a:grpSpLocks/>
            </p:cNvGrpSpPr>
            <p:nvPr/>
          </p:nvGrpSpPr>
          <p:grpSpPr bwMode="auto">
            <a:xfrm>
              <a:off x="3122" y="1555"/>
              <a:ext cx="2226" cy="121"/>
              <a:chOff x="3122" y="1652"/>
              <a:chExt cx="2226" cy="121"/>
            </a:xfrm>
          </p:grpSpPr>
          <p:sp>
            <p:nvSpPr>
              <p:cNvPr id="66728" name="Rectangle 234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729" name="Rectangle 235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</a:t>
                </a:r>
              </a:p>
            </p:txBody>
          </p:sp>
          <p:sp>
            <p:nvSpPr>
              <p:cNvPr id="66730" name="Rectangle 236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0110</a:t>
                </a:r>
              </a:p>
            </p:txBody>
          </p:sp>
        </p:grpSp>
        <p:grpSp>
          <p:nvGrpSpPr>
            <p:cNvPr id="13" name="Group 240"/>
            <p:cNvGrpSpPr>
              <a:grpSpLocks/>
            </p:cNvGrpSpPr>
            <p:nvPr/>
          </p:nvGrpSpPr>
          <p:grpSpPr bwMode="auto">
            <a:xfrm>
              <a:off x="3122" y="1676"/>
              <a:ext cx="2226" cy="121"/>
              <a:chOff x="3122" y="1652"/>
              <a:chExt cx="2226" cy="121"/>
            </a:xfrm>
          </p:grpSpPr>
          <p:sp>
            <p:nvSpPr>
              <p:cNvPr id="66725" name="Rectangle 241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726" name="Rectangle 242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</a:t>
                </a:r>
              </a:p>
            </p:txBody>
          </p:sp>
          <p:sp>
            <p:nvSpPr>
              <p:cNvPr id="66727" name="Rectangle 243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1001</a:t>
                </a:r>
              </a:p>
            </p:txBody>
          </p:sp>
        </p:grpSp>
        <p:grpSp>
          <p:nvGrpSpPr>
            <p:cNvPr id="14" name="Group 244"/>
            <p:cNvGrpSpPr>
              <a:grpSpLocks/>
            </p:cNvGrpSpPr>
            <p:nvPr/>
          </p:nvGrpSpPr>
          <p:grpSpPr bwMode="auto">
            <a:xfrm>
              <a:off x="2638" y="1676"/>
              <a:ext cx="478" cy="121"/>
              <a:chOff x="2638" y="1313"/>
              <a:chExt cx="478" cy="121"/>
            </a:xfrm>
          </p:grpSpPr>
          <p:cxnSp>
            <p:nvCxnSpPr>
              <p:cNvPr id="66723" name="AutoShape 245"/>
              <p:cNvCxnSpPr>
                <a:cxnSpLocks noChangeShapeType="1"/>
                <a:stCxn id="66724" idx="3"/>
                <a:endCxn id="66725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24" name="Rectangle 246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  <p:grpSp>
          <p:nvGrpSpPr>
            <p:cNvPr id="15" name="Group 223"/>
            <p:cNvGrpSpPr>
              <a:grpSpLocks/>
            </p:cNvGrpSpPr>
            <p:nvPr/>
          </p:nvGrpSpPr>
          <p:grpSpPr bwMode="auto">
            <a:xfrm>
              <a:off x="3122" y="1434"/>
              <a:ext cx="2226" cy="121"/>
              <a:chOff x="3122" y="1652"/>
              <a:chExt cx="2226" cy="121"/>
            </a:xfrm>
          </p:grpSpPr>
          <p:sp>
            <p:nvSpPr>
              <p:cNvPr id="66720" name="Rectangle 220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721" name="Rectangle 221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722" name="Rectangle 222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</p:grp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187825" y="2084388"/>
            <a:ext cx="4302125" cy="384175"/>
            <a:chOff x="291" y="2934"/>
            <a:chExt cx="2710" cy="242"/>
          </a:xfrm>
        </p:grpSpPr>
        <p:grpSp>
          <p:nvGrpSpPr>
            <p:cNvPr id="17" name="Group 331"/>
            <p:cNvGrpSpPr>
              <a:grpSpLocks/>
            </p:cNvGrpSpPr>
            <p:nvPr/>
          </p:nvGrpSpPr>
          <p:grpSpPr bwMode="auto">
            <a:xfrm>
              <a:off x="775" y="3055"/>
              <a:ext cx="2226" cy="121"/>
              <a:chOff x="3122" y="1652"/>
              <a:chExt cx="2226" cy="121"/>
            </a:xfrm>
          </p:grpSpPr>
          <p:sp>
            <p:nvSpPr>
              <p:cNvPr id="66713" name="Rectangle 332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714" name="Rectangle 333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</a:t>
                </a:r>
              </a:p>
            </p:txBody>
          </p:sp>
          <p:sp>
            <p:nvSpPr>
              <p:cNvPr id="66715" name="Rectangle 334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0110</a:t>
                </a:r>
              </a:p>
            </p:txBody>
          </p:sp>
        </p:grpSp>
        <p:grpSp>
          <p:nvGrpSpPr>
            <p:cNvPr id="18" name="Group 339"/>
            <p:cNvGrpSpPr>
              <a:grpSpLocks/>
            </p:cNvGrpSpPr>
            <p:nvPr/>
          </p:nvGrpSpPr>
          <p:grpSpPr bwMode="auto">
            <a:xfrm>
              <a:off x="291" y="3055"/>
              <a:ext cx="478" cy="121"/>
              <a:chOff x="2638" y="1313"/>
              <a:chExt cx="478" cy="121"/>
            </a:xfrm>
          </p:grpSpPr>
          <p:cxnSp>
            <p:nvCxnSpPr>
              <p:cNvPr id="66711" name="AutoShape 340"/>
              <p:cNvCxnSpPr>
                <a:cxnSpLocks noChangeShapeType="1"/>
                <a:stCxn id="66712" idx="3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12" name="Rectangle 341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  <p:grpSp>
          <p:nvGrpSpPr>
            <p:cNvPr id="19" name="Group 342"/>
            <p:cNvGrpSpPr>
              <a:grpSpLocks/>
            </p:cNvGrpSpPr>
            <p:nvPr/>
          </p:nvGrpSpPr>
          <p:grpSpPr bwMode="auto">
            <a:xfrm>
              <a:off x="775" y="2934"/>
              <a:ext cx="2226" cy="121"/>
              <a:chOff x="3122" y="1652"/>
              <a:chExt cx="2226" cy="121"/>
            </a:xfrm>
          </p:grpSpPr>
          <p:sp>
            <p:nvSpPr>
              <p:cNvPr id="66708" name="Rectangle 343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709" name="Rectangle 344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710" name="Rectangle 345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</p:grpSp>
      <p:grpSp>
        <p:nvGrpSpPr>
          <p:cNvPr id="20" name="Group 452"/>
          <p:cNvGrpSpPr>
            <a:grpSpLocks/>
          </p:cNvGrpSpPr>
          <p:nvPr/>
        </p:nvGrpSpPr>
        <p:grpSpPr bwMode="auto">
          <a:xfrm>
            <a:off x="2187575" y="4735513"/>
            <a:ext cx="481013" cy="1069975"/>
            <a:chOff x="1384" y="2855"/>
            <a:chExt cx="303" cy="674"/>
          </a:xfrm>
        </p:grpSpPr>
        <p:sp>
          <p:nvSpPr>
            <p:cNvPr id="66694" name="Rectangle 362"/>
            <p:cNvSpPr>
              <a:spLocks noChangeArrowheads="1"/>
            </p:cNvSpPr>
            <p:nvPr/>
          </p:nvSpPr>
          <p:spPr bwMode="auto">
            <a:xfrm>
              <a:off x="1387" y="3005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5" name="Freeform 363"/>
            <p:cNvSpPr>
              <a:spLocks noEditPoints="1"/>
            </p:cNvSpPr>
            <p:nvPr/>
          </p:nvSpPr>
          <p:spPr bwMode="auto">
            <a:xfrm>
              <a:off x="1384" y="3002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3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3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3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3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3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3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3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3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3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3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3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3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3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3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3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3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5" y="1406"/>
                    <a:pt x="162" y="1402"/>
                    <a:pt x="162" y="1398"/>
                  </a:cubicBezTo>
                  <a:cubicBezTo>
                    <a:pt x="162" y="1393"/>
                    <a:pt x="165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7" y="1406"/>
                    <a:pt x="354" y="1402"/>
                    <a:pt x="354" y="1398"/>
                  </a:cubicBezTo>
                  <a:cubicBezTo>
                    <a:pt x="354" y="1393"/>
                    <a:pt x="357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49" y="1406"/>
                    <a:pt x="546" y="1402"/>
                    <a:pt x="546" y="1398"/>
                  </a:cubicBezTo>
                  <a:cubicBezTo>
                    <a:pt x="546" y="1393"/>
                    <a:pt x="549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1" y="1406"/>
                    <a:pt x="738" y="1402"/>
                    <a:pt x="738" y="1398"/>
                  </a:cubicBezTo>
                  <a:cubicBezTo>
                    <a:pt x="738" y="1393"/>
                    <a:pt x="741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89" y="16"/>
                  </a:lnTo>
                  <a:cubicBezTo>
                    <a:pt x="785" y="16"/>
                    <a:pt x="781" y="12"/>
                    <a:pt x="781" y="8"/>
                  </a:cubicBezTo>
                  <a:cubicBezTo>
                    <a:pt x="781" y="3"/>
                    <a:pt x="785" y="0"/>
                    <a:pt x="789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09" y="16"/>
                  </a:moveTo>
                  <a:lnTo>
                    <a:pt x="597" y="16"/>
                  </a:lnTo>
                  <a:cubicBezTo>
                    <a:pt x="593" y="16"/>
                    <a:pt x="589" y="12"/>
                    <a:pt x="589" y="8"/>
                  </a:cubicBezTo>
                  <a:cubicBezTo>
                    <a:pt x="589" y="3"/>
                    <a:pt x="593" y="0"/>
                    <a:pt x="597" y="0"/>
                  </a:cubicBezTo>
                  <a:lnTo>
                    <a:pt x="709" y="0"/>
                  </a:lnTo>
                  <a:cubicBezTo>
                    <a:pt x="714" y="0"/>
                    <a:pt x="717" y="3"/>
                    <a:pt x="717" y="8"/>
                  </a:cubicBezTo>
                  <a:cubicBezTo>
                    <a:pt x="717" y="12"/>
                    <a:pt x="714" y="16"/>
                    <a:pt x="709" y="16"/>
                  </a:cubicBezTo>
                  <a:close/>
                  <a:moveTo>
                    <a:pt x="517" y="16"/>
                  </a:moveTo>
                  <a:lnTo>
                    <a:pt x="405" y="16"/>
                  </a:lnTo>
                  <a:cubicBezTo>
                    <a:pt x="401" y="16"/>
                    <a:pt x="397" y="12"/>
                    <a:pt x="397" y="8"/>
                  </a:cubicBezTo>
                  <a:cubicBezTo>
                    <a:pt x="397" y="3"/>
                    <a:pt x="401" y="0"/>
                    <a:pt x="405" y="0"/>
                  </a:cubicBezTo>
                  <a:lnTo>
                    <a:pt x="517" y="0"/>
                  </a:lnTo>
                  <a:cubicBezTo>
                    <a:pt x="522" y="0"/>
                    <a:pt x="525" y="3"/>
                    <a:pt x="525" y="8"/>
                  </a:cubicBezTo>
                  <a:cubicBezTo>
                    <a:pt x="525" y="12"/>
                    <a:pt x="522" y="16"/>
                    <a:pt x="517" y="16"/>
                  </a:cubicBezTo>
                  <a:close/>
                  <a:moveTo>
                    <a:pt x="325" y="16"/>
                  </a:moveTo>
                  <a:lnTo>
                    <a:pt x="213" y="16"/>
                  </a:lnTo>
                  <a:cubicBezTo>
                    <a:pt x="209" y="16"/>
                    <a:pt x="205" y="12"/>
                    <a:pt x="205" y="8"/>
                  </a:cubicBezTo>
                  <a:cubicBezTo>
                    <a:pt x="205" y="3"/>
                    <a:pt x="209" y="0"/>
                    <a:pt x="213" y="0"/>
                  </a:cubicBezTo>
                  <a:lnTo>
                    <a:pt x="325" y="0"/>
                  </a:lnTo>
                  <a:cubicBezTo>
                    <a:pt x="330" y="0"/>
                    <a:pt x="333" y="3"/>
                    <a:pt x="333" y="8"/>
                  </a:cubicBezTo>
                  <a:cubicBezTo>
                    <a:pt x="333" y="12"/>
                    <a:pt x="330" y="16"/>
                    <a:pt x="325" y="16"/>
                  </a:cubicBezTo>
                  <a:close/>
                  <a:moveTo>
                    <a:pt x="133" y="16"/>
                  </a:moveTo>
                  <a:lnTo>
                    <a:pt x="21" y="16"/>
                  </a:lnTo>
                  <a:cubicBezTo>
                    <a:pt x="17" y="16"/>
                    <a:pt x="13" y="12"/>
                    <a:pt x="13" y="8"/>
                  </a:cubicBezTo>
                  <a:cubicBezTo>
                    <a:pt x="13" y="3"/>
                    <a:pt x="17" y="0"/>
                    <a:pt x="21" y="0"/>
                  </a:cubicBezTo>
                  <a:lnTo>
                    <a:pt x="133" y="0"/>
                  </a:lnTo>
                  <a:cubicBezTo>
                    <a:pt x="138" y="0"/>
                    <a:pt x="141" y="3"/>
                    <a:pt x="141" y="8"/>
                  </a:cubicBezTo>
                  <a:cubicBezTo>
                    <a:pt x="141" y="12"/>
                    <a:pt x="138" y="16"/>
                    <a:pt x="133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6" name="Rectangle 364"/>
            <p:cNvSpPr>
              <a:spLocks noChangeArrowheads="1"/>
            </p:cNvSpPr>
            <p:nvPr/>
          </p:nvSpPr>
          <p:spPr bwMode="auto">
            <a:xfrm>
              <a:off x="1497" y="285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7" name="Line 365"/>
            <p:cNvSpPr>
              <a:spLocks noChangeShapeType="1"/>
            </p:cNvSpPr>
            <p:nvPr/>
          </p:nvSpPr>
          <p:spPr bwMode="auto">
            <a:xfrm>
              <a:off x="1461" y="307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8" name="Freeform 366"/>
            <p:cNvSpPr>
              <a:spLocks/>
            </p:cNvSpPr>
            <p:nvPr/>
          </p:nvSpPr>
          <p:spPr bwMode="auto">
            <a:xfrm>
              <a:off x="1555" y="304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9" name="Line 367"/>
            <p:cNvSpPr>
              <a:spLocks noChangeShapeType="1"/>
            </p:cNvSpPr>
            <p:nvPr/>
          </p:nvSpPr>
          <p:spPr bwMode="auto">
            <a:xfrm>
              <a:off x="1455" y="3432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00" name="Freeform 368"/>
            <p:cNvSpPr>
              <a:spLocks/>
            </p:cNvSpPr>
            <p:nvPr/>
          </p:nvSpPr>
          <p:spPr bwMode="auto">
            <a:xfrm>
              <a:off x="1549" y="3401"/>
              <a:ext cx="92" cy="62"/>
            </a:xfrm>
            <a:custGeom>
              <a:avLst/>
              <a:gdLst>
                <a:gd name="T0" fmla="*/ 0 w 92"/>
                <a:gd name="T1" fmla="*/ 0 h 62"/>
                <a:gd name="T2" fmla="*/ 92 w 92"/>
                <a:gd name="T3" fmla="*/ 31 h 62"/>
                <a:gd name="T4" fmla="*/ 0 w 92"/>
                <a:gd name="T5" fmla="*/ 62 h 62"/>
                <a:gd name="T6" fmla="*/ 0 w 92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2"/>
                <a:gd name="T14" fmla="*/ 92 w 9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2">
                  <a:moveTo>
                    <a:pt x="0" y="0"/>
                  </a:moveTo>
                  <a:lnTo>
                    <a:pt x="9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01" name="Line 369"/>
            <p:cNvSpPr>
              <a:spLocks noChangeShapeType="1"/>
            </p:cNvSpPr>
            <p:nvPr/>
          </p:nvSpPr>
          <p:spPr bwMode="auto">
            <a:xfrm>
              <a:off x="1455" y="3206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02" name="Freeform 370"/>
            <p:cNvSpPr>
              <a:spLocks/>
            </p:cNvSpPr>
            <p:nvPr/>
          </p:nvSpPr>
          <p:spPr bwMode="auto">
            <a:xfrm>
              <a:off x="1549" y="317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03" name="Line 371"/>
            <p:cNvSpPr>
              <a:spLocks noChangeShapeType="1"/>
            </p:cNvSpPr>
            <p:nvPr/>
          </p:nvSpPr>
          <p:spPr bwMode="auto">
            <a:xfrm>
              <a:off x="1455" y="331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04" name="Freeform 372"/>
            <p:cNvSpPr>
              <a:spLocks/>
            </p:cNvSpPr>
            <p:nvPr/>
          </p:nvSpPr>
          <p:spPr bwMode="auto">
            <a:xfrm>
              <a:off x="1549" y="328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455"/>
          <p:cNvGrpSpPr>
            <a:grpSpLocks/>
          </p:cNvGrpSpPr>
          <p:nvPr/>
        </p:nvGrpSpPr>
        <p:grpSpPr bwMode="auto">
          <a:xfrm>
            <a:off x="3859213" y="4735513"/>
            <a:ext cx="482600" cy="1069975"/>
            <a:chOff x="2437" y="2855"/>
            <a:chExt cx="304" cy="674"/>
          </a:xfrm>
        </p:grpSpPr>
        <p:sp>
          <p:nvSpPr>
            <p:cNvPr id="66687" name="Rectangle 395"/>
            <p:cNvSpPr>
              <a:spLocks noChangeArrowheads="1"/>
            </p:cNvSpPr>
            <p:nvPr/>
          </p:nvSpPr>
          <p:spPr bwMode="auto">
            <a:xfrm>
              <a:off x="2440" y="3005"/>
              <a:ext cx="298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8" name="Freeform 396"/>
            <p:cNvSpPr>
              <a:spLocks noEditPoints="1"/>
            </p:cNvSpPr>
            <p:nvPr/>
          </p:nvSpPr>
          <p:spPr bwMode="auto">
            <a:xfrm>
              <a:off x="2437" y="3002"/>
              <a:ext cx="304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3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3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3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3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3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3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3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3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3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3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3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3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3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3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5" y="1390"/>
                    <a:pt x="98" y="1393"/>
                    <a:pt x="98" y="1398"/>
                  </a:cubicBezTo>
                  <a:cubicBezTo>
                    <a:pt x="98" y="1402"/>
                    <a:pt x="95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3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7" y="1390"/>
                    <a:pt x="290" y="1393"/>
                    <a:pt x="290" y="1398"/>
                  </a:cubicBezTo>
                  <a:cubicBezTo>
                    <a:pt x="290" y="1402"/>
                    <a:pt x="287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9" y="1390"/>
                    <a:pt x="482" y="1393"/>
                    <a:pt x="482" y="1398"/>
                  </a:cubicBezTo>
                  <a:cubicBezTo>
                    <a:pt x="482" y="1402"/>
                    <a:pt x="479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1" y="1390"/>
                    <a:pt x="674" y="1393"/>
                    <a:pt x="674" y="1398"/>
                  </a:cubicBezTo>
                  <a:cubicBezTo>
                    <a:pt x="674" y="1402"/>
                    <a:pt x="671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7" y="1332"/>
                    <a:pt x="801" y="1332"/>
                  </a:cubicBezTo>
                  <a:cubicBezTo>
                    <a:pt x="806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6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7" y="1140"/>
                    <a:pt x="801" y="1140"/>
                  </a:cubicBezTo>
                  <a:cubicBezTo>
                    <a:pt x="806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6" y="1268"/>
                    <a:pt x="801" y="1268"/>
                  </a:cubicBezTo>
                  <a:cubicBezTo>
                    <a:pt x="797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7" y="948"/>
                    <a:pt x="801" y="948"/>
                  </a:cubicBezTo>
                  <a:cubicBezTo>
                    <a:pt x="806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6" y="1076"/>
                    <a:pt x="801" y="1076"/>
                  </a:cubicBezTo>
                  <a:cubicBezTo>
                    <a:pt x="797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7" y="756"/>
                    <a:pt x="801" y="756"/>
                  </a:cubicBezTo>
                  <a:cubicBezTo>
                    <a:pt x="806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6" y="884"/>
                    <a:pt x="801" y="884"/>
                  </a:cubicBezTo>
                  <a:cubicBezTo>
                    <a:pt x="797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7" y="564"/>
                    <a:pt x="801" y="564"/>
                  </a:cubicBezTo>
                  <a:cubicBezTo>
                    <a:pt x="806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6" y="692"/>
                    <a:pt x="801" y="692"/>
                  </a:cubicBezTo>
                  <a:cubicBezTo>
                    <a:pt x="797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7" y="372"/>
                    <a:pt x="801" y="372"/>
                  </a:cubicBezTo>
                  <a:cubicBezTo>
                    <a:pt x="806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6" y="500"/>
                    <a:pt x="801" y="500"/>
                  </a:cubicBezTo>
                  <a:cubicBezTo>
                    <a:pt x="797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7" y="180"/>
                    <a:pt x="801" y="180"/>
                  </a:cubicBezTo>
                  <a:cubicBezTo>
                    <a:pt x="806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6" y="308"/>
                    <a:pt x="801" y="308"/>
                  </a:cubicBezTo>
                  <a:cubicBezTo>
                    <a:pt x="797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6" y="16"/>
                    <a:pt x="782" y="12"/>
                    <a:pt x="782" y="8"/>
                  </a:cubicBezTo>
                  <a:cubicBezTo>
                    <a:pt x="782" y="3"/>
                    <a:pt x="786" y="0"/>
                    <a:pt x="790" y="0"/>
                  </a:cubicBezTo>
                  <a:lnTo>
                    <a:pt x="801" y="0"/>
                  </a:lnTo>
                  <a:cubicBezTo>
                    <a:pt x="806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6" y="116"/>
                    <a:pt x="801" y="116"/>
                  </a:cubicBezTo>
                  <a:cubicBezTo>
                    <a:pt x="797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4" y="16"/>
                    <a:pt x="590" y="12"/>
                    <a:pt x="590" y="8"/>
                  </a:cubicBezTo>
                  <a:cubicBezTo>
                    <a:pt x="590" y="3"/>
                    <a:pt x="594" y="0"/>
                    <a:pt x="598" y="0"/>
                  </a:cubicBezTo>
                  <a:lnTo>
                    <a:pt x="710" y="0"/>
                  </a:lnTo>
                  <a:cubicBezTo>
                    <a:pt x="715" y="0"/>
                    <a:pt x="718" y="3"/>
                    <a:pt x="718" y="8"/>
                  </a:cubicBezTo>
                  <a:cubicBezTo>
                    <a:pt x="718" y="12"/>
                    <a:pt x="715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2" y="16"/>
                    <a:pt x="398" y="12"/>
                    <a:pt x="398" y="8"/>
                  </a:cubicBezTo>
                  <a:cubicBezTo>
                    <a:pt x="398" y="3"/>
                    <a:pt x="402" y="0"/>
                    <a:pt x="406" y="0"/>
                  </a:cubicBezTo>
                  <a:lnTo>
                    <a:pt x="518" y="0"/>
                  </a:lnTo>
                  <a:cubicBezTo>
                    <a:pt x="523" y="0"/>
                    <a:pt x="526" y="3"/>
                    <a:pt x="526" y="8"/>
                  </a:cubicBezTo>
                  <a:cubicBezTo>
                    <a:pt x="526" y="12"/>
                    <a:pt x="523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10" y="16"/>
                    <a:pt x="206" y="12"/>
                    <a:pt x="206" y="8"/>
                  </a:cubicBezTo>
                  <a:cubicBezTo>
                    <a:pt x="206" y="3"/>
                    <a:pt x="210" y="0"/>
                    <a:pt x="214" y="0"/>
                  </a:cubicBezTo>
                  <a:lnTo>
                    <a:pt x="326" y="0"/>
                  </a:lnTo>
                  <a:cubicBezTo>
                    <a:pt x="331" y="0"/>
                    <a:pt x="334" y="3"/>
                    <a:pt x="334" y="8"/>
                  </a:cubicBezTo>
                  <a:cubicBezTo>
                    <a:pt x="334" y="12"/>
                    <a:pt x="331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8" y="16"/>
                    <a:pt x="14" y="12"/>
                    <a:pt x="14" y="8"/>
                  </a:cubicBezTo>
                  <a:cubicBezTo>
                    <a:pt x="14" y="3"/>
                    <a:pt x="18" y="0"/>
                    <a:pt x="22" y="0"/>
                  </a:cubicBezTo>
                  <a:lnTo>
                    <a:pt x="134" y="0"/>
                  </a:lnTo>
                  <a:cubicBezTo>
                    <a:pt x="139" y="0"/>
                    <a:pt x="142" y="3"/>
                    <a:pt x="142" y="8"/>
                  </a:cubicBezTo>
                  <a:cubicBezTo>
                    <a:pt x="142" y="12"/>
                    <a:pt x="139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9" name="Rectangle 397"/>
            <p:cNvSpPr>
              <a:spLocks noChangeArrowheads="1"/>
            </p:cNvSpPr>
            <p:nvPr/>
          </p:nvSpPr>
          <p:spPr bwMode="auto">
            <a:xfrm>
              <a:off x="2547" y="285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0" name="Line 402"/>
            <p:cNvSpPr>
              <a:spLocks noChangeShapeType="1"/>
            </p:cNvSpPr>
            <p:nvPr/>
          </p:nvSpPr>
          <p:spPr bwMode="auto">
            <a:xfrm>
              <a:off x="2509" y="3206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1" name="Freeform 403"/>
            <p:cNvSpPr>
              <a:spLocks/>
            </p:cNvSpPr>
            <p:nvPr/>
          </p:nvSpPr>
          <p:spPr bwMode="auto">
            <a:xfrm>
              <a:off x="2602" y="3176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2" name="Line 404"/>
            <p:cNvSpPr>
              <a:spLocks noChangeShapeType="1"/>
            </p:cNvSpPr>
            <p:nvPr/>
          </p:nvSpPr>
          <p:spPr bwMode="auto">
            <a:xfrm>
              <a:off x="2509" y="3319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93" name="Freeform 405"/>
            <p:cNvSpPr>
              <a:spLocks/>
            </p:cNvSpPr>
            <p:nvPr/>
          </p:nvSpPr>
          <p:spPr bwMode="auto">
            <a:xfrm>
              <a:off x="2602" y="3289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458"/>
          <p:cNvGrpSpPr>
            <a:grpSpLocks/>
          </p:cNvGrpSpPr>
          <p:nvPr/>
        </p:nvGrpSpPr>
        <p:grpSpPr bwMode="auto">
          <a:xfrm>
            <a:off x="4956175" y="4735513"/>
            <a:ext cx="482600" cy="1069975"/>
            <a:chOff x="3491" y="2855"/>
            <a:chExt cx="304" cy="674"/>
          </a:xfrm>
        </p:grpSpPr>
        <p:sp>
          <p:nvSpPr>
            <p:cNvPr id="66676" name="Rectangle 428"/>
            <p:cNvSpPr>
              <a:spLocks noChangeArrowheads="1"/>
            </p:cNvSpPr>
            <p:nvPr/>
          </p:nvSpPr>
          <p:spPr bwMode="auto">
            <a:xfrm>
              <a:off x="3494" y="3005"/>
              <a:ext cx="298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7" name="Freeform 429"/>
            <p:cNvSpPr>
              <a:spLocks noEditPoints="1"/>
            </p:cNvSpPr>
            <p:nvPr/>
          </p:nvSpPr>
          <p:spPr bwMode="auto">
            <a:xfrm>
              <a:off x="3491" y="3002"/>
              <a:ext cx="304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3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3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3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3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3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3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3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3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3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3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3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3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3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3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5" y="1390"/>
                    <a:pt x="98" y="1393"/>
                    <a:pt x="98" y="1398"/>
                  </a:cubicBezTo>
                  <a:cubicBezTo>
                    <a:pt x="98" y="1402"/>
                    <a:pt x="95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3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7" y="1390"/>
                    <a:pt x="290" y="1393"/>
                    <a:pt x="290" y="1398"/>
                  </a:cubicBezTo>
                  <a:cubicBezTo>
                    <a:pt x="290" y="1402"/>
                    <a:pt x="287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9" y="1390"/>
                    <a:pt x="482" y="1393"/>
                    <a:pt x="482" y="1398"/>
                  </a:cubicBezTo>
                  <a:cubicBezTo>
                    <a:pt x="482" y="1402"/>
                    <a:pt x="479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1" y="1390"/>
                    <a:pt x="674" y="1393"/>
                    <a:pt x="674" y="1398"/>
                  </a:cubicBezTo>
                  <a:cubicBezTo>
                    <a:pt x="674" y="1402"/>
                    <a:pt x="671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7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7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7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7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7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7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7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7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7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7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7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7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7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6" y="16"/>
                    <a:pt x="782" y="12"/>
                    <a:pt x="782" y="8"/>
                  </a:cubicBezTo>
                  <a:cubicBezTo>
                    <a:pt x="782" y="3"/>
                    <a:pt x="786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7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4" y="16"/>
                    <a:pt x="590" y="12"/>
                    <a:pt x="590" y="8"/>
                  </a:cubicBezTo>
                  <a:cubicBezTo>
                    <a:pt x="590" y="3"/>
                    <a:pt x="594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2" y="16"/>
                    <a:pt x="398" y="12"/>
                    <a:pt x="398" y="8"/>
                  </a:cubicBezTo>
                  <a:cubicBezTo>
                    <a:pt x="398" y="3"/>
                    <a:pt x="402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10" y="16"/>
                    <a:pt x="206" y="12"/>
                    <a:pt x="206" y="8"/>
                  </a:cubicBezTo>
                  <a:cubicBezTo>
                    <a:pt x="206" y="3"/>
                    <a:pt x="210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8" y="16"/>
                    <a:pt x="14" y="12"/>
                    <a:pt x="14" y="8"/>
                  </a:cubicBezTo>
                  <a:cubicBezTo>
                    <a:pt x="14" y="3"/>
                    <a:pt x="18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8" name="Rectangle 430"/>
            <p:cNvSpPr>
              <a:spLocks noChangeArrowheads="1"/>
            </p:cNvSpPr>
            <p:nvPr/>
          </p:nvSpPr>
          <p:spPr bwMode="auto">
            <a:xfrm>
              <a:off x="3597" y="2855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9" name="Line 431"/>
            <p:cNvSpPr>
              <a:spLocks noChangeShapeType="1"/>
            </p:cNvSpPr>
            <p:nvPr/>
          </p:nvSpPr>
          <p:spPr bwMode="auto">
            <a:xfrm>
              <a:off x="3568" y="307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0" name="Freeform 432"/>
            <p:cNvSpPr>
              <a:spLocks/>
            </p:cNvSpPr>
            <p:nvPr/>
          </p:nvSpPr>
          <p:spPr bwMode="auto">
            <a:xfrm>
              <a:off x="3662" y="304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1" name="Line 433"/>
            <p:cNvSpPr>
              <a:spLocks noChangeShapeType="1"/>
            </p:cNvSpPr>
            <p:nvPr/>
          </p:nvSpPr>
          <p:spPr bwMode="auto">
            <a:xfrm>
              <a:off x="3562" y="3432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2" name="Freeform 434"/>
            <p:cNvSpPr>
              <a:spLocks/>
            </p:cNvSpPr>
            <p:nvPr/>
          </p:nvSpPr>
          <p:spPr bwMode="auto">
            <a:xfrm>
              <a:off x="3656" y="3401"/>
              <a:ext cx="92" cy="62"/>
            </a:xfrm>
            <a:custGeom>
              <a:avLst/>
              <a:gdLst>
                <a:gd name="T0" fmla="*/ 0 w 92"/>
                <a:gd name="T1" fmla="*/ 0 h 62"/>
                <a:gd name="T2" fmla="*/ 92 w 92"/>
                <a:gd name="T3" fmla="*/ 31 h 62"/>
                <a:gd name="T4" fmla="*/ 0 w 92"/>
                <a:gd name="T5" fmla="*/ 62 h 62"/>
                <a:gd name="T6" fmla="*/ 0 w 92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2"/>
                <a:gd name="T14" fmla="*/ 92 w 9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2">
                  <a:moveTo>
                    <a:pt x="0" y="0"/>
                  </a:moveTo>
                  <a:lnTo>
                    <a:pt x="9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3" name="Line 435"/>
            <p:cNvSpPr>
              <a:spLocks noChangeShapeType="1"/>
            </p:cNvSpPr>
            <p:nvPr/>
          </p:nvSpPr>
          <p:spPr bwMode="auto">
            <a:xfrm>
              <a:off x="3562" y="3206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4" name="Freeform 436"/>
            <p:cNvSpPr>
              <a:spLocks/>
            </p:cNvSpPr>
            <p:nvPr/>
          </p:nvSpPr>
          <p:spPr bwMode="auto">
            <a:xfrm>
              <a:off x="3656" y="317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5" name="Line 437"/>
            <p:cNvSpPr>
              <a:spLocks noChangeShapeType="1"/>
            </p:cNvSpPr>
            <p:nvPr/>
          </p:nvSpPr>
          <p:spPr bwMode="auto">
            <a:xfrm>
              <a:off x="3562" y="331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86" name="Freeform 438"/>
            <p:cNvSpPr>
              <a:spLocks/>
            </p:cNvSpPr>
            <p:nvPr/>
          </p:nvSpPr>
          <p:spPr bwMode="auto">
            <a:xfrm>
              <a:off x="3656" y="328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459"/>
          <p:cNvGrpSpPr>
            <a:grpSpLocks/>
          </p:cNvGrpSpPr>
          <p:nvPr/>
        </p:nvGrpSpPr>
        <p:grpSpPr bwMode="auto">
          <a:xfrm>
            <a:off x="5514975" y="4735513"/>
            <a:ext cx="481013" cy="1069975"/>
            <a:chOff x="3843" y="2855"/>
            <a:chExt cx="303" cy="674"/>
          </a:xfrm>
        </p:grpSpPr>
        <p:sp>
          <p:nvSpPr>
            <p:cNvPr id="66665" name="Rectangle 439"/>
            <p:cNvSpPr>
              <a:spLocks noChangeArrowheads="1"/>
            </p:cNvSpPr>
            <p:nvPr/>
          </p:nvSpPr>
          <p:spPr bwMode="auto">
            <a:xfrm>
              <a:off x="3846" y="3005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6" name="Freeform 440"/>
            <p:cNvSpPr>
              <a:spLocks noEditPoints="1"/>
            </p:cNvSpPr>
            <p:nvPr/>
          </p:nvSpPr>
          <p:spPr bwMode="auto">
            <a:xfrm>
              <a:off x="3843" y="3002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3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3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3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3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3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3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3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3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3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3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3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3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3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3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3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3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5" y="1406"/>
                    <a:pt x="162" y="1402"/>
                    <a:pt x="162" y="1398"/>
                  </a:cubicBezTo>
                  <a:cubicBezTo>
                    <a:pt x="162" y="1393"/>
                    <a:pt x="165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7" y="1406"/>
                    <a:pt x="354" y="1402"/>
                    <a:pt x="354" y="1398"/>
                  </a:cubicBezTo>
                  <a:cubicBezTo>
                    <a:pt x="354" y="1393"/>
                    <a:pt x="357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49" y="1406"/>
                    <a:pt x="546" y="1402"/>
                    <a:pt x="546" y="1398"/>
                  </a:cubicBezTo>
                  <a:cubicBezTo>
                    <a:pt x="546" y="1393"/>
                    <a:pt x="549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1" y="1406"/>
                    <a:pt x="738" y="1402"/>
                    <a:pt x="738" y="1398"/>
                  </a:cubicBezTo>
                  <a:cubicBezTo>
                    <a:pt x="738" y="1393"/>
                    <a:pt x="741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5" y="16"/>
                    <a:pt x="782" y="12"/>
                    <a:pt x="782" y="8"/>
                  </a:cubicBezTo>
                  <a:cubicBezTo>
                    <a:pt x="782" y="3"/>
                    <a:pt x="785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3" y="16"/>
                    <a:pt x="590" y="12"/>
                    <a:pt x="590" y="8"/>
                  </a:cubicBezTo>
                  <a:cubicBezTo>
                    <a:pt x="590" y="3"/>
                    <a:pt x="593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1" y="16"/>
                    <a:pt x="398" y="12"/>
                    <a:pt x="398" y="8"/>
                  </a:cubicBezTo>
                  <a:cubicBezTo>
                    <a:pt x="398" y="3"/>
                    <a:pt x="401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09" y="16"/>
                    <a:pt x="206" y="12"/>
                    <a:pt x="206" y="8"/>
                  </a:cubicBezTo>
                  <a:cubicBezTo>
                    <a:pt x="206" y="3"/>
                    <a:pt x="209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7" y="16"/>
                    <a:pt x="14" y="12"/>
                    <a:pt x="14" y="8"/>
                  </a:cubicBezTo>
                  <a:cubicBezTo>
                    <a:pt x="14" y="3"/>
                    <a:pt x="17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7" name="Rectangle 441"/>
            <p:cNvSpPr>
              <a:spLocks noChangeArrowheads="1"/>
            </p:cNvSpPr>
            <p:nvPr/>
          </p:nvSpPr>
          <p:spPr bwMode="auto">
            <a:xfrm>
              <a:off x="3957" y="285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8" name="Line 442"/>
            <p:cNvSpPr>
              <a:spLocks noChangeShapeType="1"/>
            </p:cNvSpPr>
            <p:nvPr/>
          </p:nvSpPr>
          <p:spPr bwMode="auto">
            <a:xfrm>
              <a:off x="3920" y="3079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9" name="Freeform 443"/>
            <p:cNvSpPr>
              <a:spLocks/>
            </p:cNvSpPr>
            <p:nvPr/>
          </p:nvSpPr>
          <p:spPr bwMode="auto">
            <a:xfrm>
              <a:off x="4014" y="304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0" name="Line 444"/>
            <p:cNvSpPr>
              <a:spLocks noChangeShapeType="1"/>
            </p:cNvSpPr>
            <p:nvPr/>
          </p:nvSpPr>
          <p:spPr bwMode="auto">
            <a:xfrm>
              <a:off x="3914" y="3432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1" name="Freeform 445"/>
            <p:cNvSpPr>
              <a:spLocks/>
            </p:cNvSpPr>
            <p:nvPr/>
          </p:nvSpPr>
          <p:spPr bwMode="auto">
            <a:xfrm>
              <a:off x="4008" y="3401"/>
              <a:ext cx="92" cy="62"/>
            </a:xfrm>
            <a:custGeom>
              <a:avLst/>
              <a:gdLst>
                <a:gd name="T0" fmla="*/ 0 w 92"/>
                <a:gd name="T1" fmla="*/ 0 h 62"/>
                <a:gd name="T2" fmla="*/ 92 w 92"/>
                <a:gd name="T3" fmla="*/ 31 h 62"/>
                <a:gd name="T4" fmla="*/ 0 w 92"/>
                <a:gd name="T5" fmla="*/ 62 h 62"/>
                <a:gd name="T6" fmla="*/ 0 w 92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2"/>
                <a:gd name="T14" fmla="*/ 92 w 9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2">
                  <a:moveTo>
                    <a:pt x="0" y="0"/>
                  </a:moveTo>
                  <a:lnTo>
                    <a:pt x="9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2" name="Line 446"/>
            <p:cNvSpPr>
              <a:spLocks noChangeShapeType="1"/>
            </p:cNvSpPr>
            <p:nvPr/>
          </p:nvSpPr>
          <p:spPr bwMode="auto">
            <a:xfrm>
              <a:off x="3914" y="3206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3" name="Freeform 447"/>
            <p:cNvSpPr>
              <a:spLocks/>
            </p:cNvSpPr>
            <p:nvPr/>
          </p:nvSpPr>
          <p:spPr bwMode="auto">
            <a:xfrm>
              <a:off x="4008" y="317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4" name="Line 448"/>
            <p:cNvSpPr>
              <a:spLocks noChangeShapeType="1"/>
            </p:cNvSpPr>
            <p:nvPr/>
          </p:nvSpPr>
          <p:spPr bwMode="auto">
            <a:xfrm>
              <a:off x="3914" y="3319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75" name="Freeform 449"/>
            <p:cNvSpPr>
              <a:spLocks/>
            </p:cNvSpPr>
            <p:nvPr/>
          </p:nvSpPr>
          <p:spPr bwMode="auto">
            <a:xfrm>
              <a:off x="4008" y="328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460"/>
          <p:cNvGrpSpPr>
            <a:grpSpLocks/>
          </p:cNvGrpSpPr>
          <p:nvPr/>
        </p:nvGrpSpPr>
        <p:grpSpPr bwMode="auto">
          <a:xfrm>
            <a:off x="1450975" y="5360988"/>
            <a:ext cx="6429375" cy="801687"/>
            <a:chOff x="983" y="3228"/>
            <a:chExt cx="4050" cy="505"/>
          </a:xfrm>
        </p:grpSpPr>
        <p:sp>
          <p:nvSpPr>
            <p:cNvPr id="66662" name="Freeform 360"/>
            <p:cNvSpPr>
              <a:spLocks/>
            </p:cNvSpPr>
            <p:nvPr/>
          </p:nvSpPr>
          <p:spPr bwMode="auto">
            <a:xfrm>
              <a:off x="983" y="3569"/>
              <a:ext cx="3630" cy="149"/>
            </a:xfrm>
            <a:custGeom>
              <a:avLst/>
              <a:gdLst>
                <a:gd name="T0" fmla="*/ 3630 w 3630"/>
                <a:gd name="T1" fmla="*/ 74 h 149"/>
                <a:gd name="T2" fmla="*/ 3555 w 3630"/>
                <a:gd name="T3" fmla="*/ 0 h 149"/>
                <a:gd name="T4" fmla="*/ 3555 w 3630"/>
                <a:gd name="T5" fmla="*/ 49 h 149"/>
                <a:gd name="T6" fmla="*/ 0 w 3630"/>
                <a:gd name="T7" fmla="*/ 49 h 149"/>
                <a:gd name="T8" fmla="*/ 0 w 3630"/>
                <a:gd name="T9" fmla="*/ 100 h 149"/>
                <a:gd name="T10" fmla="*/ 3555 w 3630"/>
                <a:gd name="T11" fmla="*/ 100 h 149"/>
                <a:gd name="T12" fmla="*/ 3555 w 3630"/>
                <a:gd name="T13" fmla="*/ 149 h 149"/>
                <a:gd name="T14" fmla="*/ 3630 w 3630"/>
                <a:gd name="T15" fmla="*/ 74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30"/>
                <a:gd name="T25" fmla="*/ 0 h 149"/>
                <a:gd name="T26" fmla="*/ 3630 w 3630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30" h="149">
                  <a:moveTo>
                    <a:pt x="3630" y="74"/>
                  </a:moveTo>
                  <a:lnTo>
                    <a:pt x="3555" y="0"/>
                  </a:lnTo>
                  <a:lnTo>
                    <a:pt x="3555" y="49"/>
                  </a:lnTo>
                  <a:lnTo>
                    <a:pt x="0" y="49"/>
                  </a:lnTo>
                  <a:lnTo>
                    <a:pt x="0" y="100"/>
                  </a:lnTo>
                  <a:lnTo>
                    <a:pt x="3555" y="100"/>
                  </a:lnTo>
                  <a:lnTo>
                    <a:pt x="3555" y="149"/>
                  </a:lnTo>
                  <a:lnTo>
                    <a:pt x="3630" y="74"/>
                  </a:lnTo>
                  <a:close/>
                </a:path>
              </a:pathLst>
            </a:custGeom>
            <a:solidFill>
              <a:srgbClr val="CCFFCC"/>
            </a:solidFill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3" name="Rectangle 361"/>
            <p:cNvSpPr>
              <a:spLocks noChangeArrowheads="1"/>
            </p:cNvSpPr>
            <p:nvPr/>
          </p:nvSpPr>
          <p:spPr bwMode="auto">
            <a:xfrm>
              <a:off x="4671" y="3539"/>
              <a:ext cx="3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4" name="Freeform 450"/>
            <p:cNvSpPr>
              <a:spLocks noEditPoints="1"/>
            </p:cNvSpPr>
            <p:nvPr/>
          </p:nvSpPr>
          <p:spPr bwMode="auto">
            <a:xfrm>
              <a:off x="1014" y="3228"/>
              <a:ext cx="330" cy="33"/>
            </a:xfrm>
            <a:custGeom>
              <a:avLst/>
              <a:gdLst>
                <a:gd name="T0" fmla="*/ 0 w 882"/>
                <a:gd name="T1" fmla="*/ 0 h 88"/>
                <a:gd name="T2" fmla="*/ 0 w 882"/>
                <a:gd name="T3" fmla="*/ 0 h 88"/>
                <a:gd name="T4" fmla="*/ 0 w 882"/>
                <a:gd name="T5" fmla="*/ 0 h 88"/>
                <a:gd name="T6" fmla="*/ 0 w 882"/>
                <a:gd name="T7" fmla="*/ 0 h 88"/>
                <a:gd name="T8" fmla="*/ 0 w 882"/>
                <a:gd name="T9" fmla="*/ 0 h 88"/>
                <a:gd name="T10" fmla="*/ 0 w 882"/>
                <a:gd name="T11" fmla="*/ 0 h 88"/>
                <a:gd name="T12" fmla="*/ 0 w 882"/>
                <a:gd name="T13" fmla="*/ 0 h 88"/>
                <a:gd name="T14" fmla="*/ 0 w 882"/>
                <a:gd name="T15" fmla="*/ 0 h 88"/>
                <a:gd name="T16" fmla="*/ 0 w 882"/>
                <a:gd name="T17" fmla="*/ 0 h 88"/>
                <a:gd name="T18" fmla="*/ 0 w 882"/>
                <a:gd name="T19" fmla="*/ 0 h 88"/>
                <a:gd name="T20" fmla="*/ 0 w 882"/>
                <a:gd name="T21" fmla="*/ 0 h 88"/>
                <a:gd name="T22" fmla="*/ 0 w 882"/>
                <a:gd name="T23" fmla="*/ 0 h 88"/>
                <a:gd name="T24" fmla="*/ 0 w 882"/>
                <a:gd name="T25" fmla="*/ 0 h 88"/>
                <a:gd name="T26" fmla="*/ 0 w 882"/>
                <a:gd name="T27" fmla="*/ 0 h 88"/>
                <a:gd name="T28" fmla="*/ 0 w 882"/>
                <a:gd name="T29" fmla="*/ 0 h 88"/>
                <a:gd name="T30" fmla="*/ 0 w 882"/>
                <a:gd name="T31" fmla="*/ 0 h 88"/>
                <a:gd name="T32" fmla="*/ 0 w 882"/>
                <a:gd name="T33" fmla="*/ 0 h 88"/>
                <a:gd name="T34" fmla="*/ 0 w 882"/>
                <a:gd name="T35" fmla="*/ 0 h 88"/>
                <a:gd name="T36" fmla="*/ 0 w 882"/>
                <a:gd name="T37" fmla="*/ 0 h 88"/>
                <a:gd name="T38" fmla="*/ 0 w 882"/>
                <a:gd name="T39" fmla="*/ 0 h 88"/>
                <a:gd name="T40" fmla="*/ 0 w 882"/>
                <a:gd name="T41" fmla="*/ 0 h 88"/>
                <a:gd name="T42" fmla="*/ 0 w 882"/>
                <a:gd name="T43" fmla="*/ 0 h 88"/>
                <a:gd name="T44" fmla="*/ 0 w 882"/>
                <a:gd name="T45" fmla="*/ 0 h 88"/>
                <a:gd name="T46" fmla="*/ 0 w 882"/>
                <a:gd name="T47" fmla="*/ 0 h 88"/>
                <a:gd name="T48" fmla="*/ 0 w 882"/>
                <a:gd name="T49" fmla="*/ 0 h 88"/>
                <a:gd name="T50" fmla="*/ 0 w 882"/>
                <a:gd name="T51" fmla="*/ 0 h 88"/>
                <a:gd name="T52" fmla="*/ 0 w 882"/>
                <a:gd name="T53" fmla="*/ 0 h 88"/>
                <a:gd name="T54" fmla="*/ 0 w 882"/>
                <a:gd name="T55" fmla="*/ 0 h 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2"/>
                <a:gd name="T85" fmla="*/ 0 h 88"/>
                <a:gd name="T86" fmla="*/ 882 w 882"/>
                <a:gd name="T87" fmla="*/ 88 h 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2" h="88">
                  <a:moveTo>
                    <a:pt x="44" y="0"/>
                  </a:moveTo>
                  <a:lnTo>
                    <a:pt x="44" y="0"/>
                  </a:lnTo>
                  <a:cubicBezTo>
                    <a:pt x="69" y="0"/>
                    <a:pt x="88" y="20"/>
                    <a:pt x="88" y="44"/>
                  </a:cubicBezTo>
                  <a:cubicBezTo>
                    <a:pt x="88" y="68"/>
                    <a:pt x="69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333" y="0"/>
                    <a:pt x="353" y="20"/>
                    <a:pt x="353" y="44"/>
                  </a:cubicBezTo>
                  <a:cubicBezTo>
                    <a:pt x="353" y="68"/>
                    <a:pt x="333" y="88"/>
                    <a:pt x="309" y="88"/>
                  </a:cubicBezTo>
                  <a:cubicBezTo>
                    <a:pt x="284" y="88"/>
                    <a:pt x="265" y="68"/>
                    <a:pt x="265" y="44"/>
                  </a:cubicBezTo>
                  <a:cubicBezTo>
                    <a:pt x="265" y="20"/>
                    <a:pt x="284" y="0"/>
                    <a:pt x="309" y="0"/>
                  </a:cubicBezTo>
                  <a:close/>
                  <a:moveTo>
                    <a:pt x="573" y="0"/>
                  </a:moveTo>
                  <a:lnTo>
                    <a:pt x="573" y="0"/>
                  </a:lnTo>
                  <a:cubicBezTo>
                    <a:pt x="598" y="0"/>
                    <a:pt x="617" y="20"/>
                    <a:pt x="617" y="44"/>
                  </a:cubicBezTo>
                  <a:cubicBezTo>
                    <a:pt x="617" y="68"/>
                    <a:pt x="598" y="88"/>
                    <a:pt x="573" y="88"/>
                  </a:cubicBezTo>
                  <a:cubicBezTo>
                    <a:pt x="549" y="88"/>
                    <a:pt x="529" y="68"/>
                    <a:pt x="529" y="44"/>
                  </a:cubicBezTo>
                  <a:cubicBezTo>
                    <a:pt x="529" y="20"/>
                    <a:pt x="549" y="0"/>
                    <a:pt x="573" y="0"/>
                  </a:cubicBezTo>
                  <a:close/>
                  <a:moveTo>
                    <a:pt x="838" y="0"/>
                  </a:moveTo>
                  <a:lnTo>
                    <a:pt x="838" y="0"/>
                  </a:lnTo>
                  <a:cubicBezTo>
                    <a:pt x="862" y="0"/>
                    <a:pt x="882" y="20"/>
                    <a:pt x="882" y="44"/>
                  </a:cubicBezTo>
                  <a:cubicBezTo>
                    <a:pt x="882" y="68"/>
                    <a:pt x="862" y="88"/>
                    <a:pt x="838" y="88"/>
                  </a:cubicBezTo>
                  <a:cubicBezTo>
                    <a:pt x="813" y="88"/>
                    <a:pt x="794" y="68"/>
                    <a:pt x="794" y="44"/>
                  </a:cubicBezTo>
                  <a:cubicBezTo>
                    <a:pt x="794" y="20"/>
                    <a:pt x="81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830" name="Rectangle 462"/>
          <p:cNvSpPr>
            <a:spLocks noChangeArrowheads="1"/>
          </p:cNvSpPr>
          <p:nvPr/>
        </p:nvSpPr>
        <p:spPr bwMode="auto">
          <a:xfrm>
            <a:off x="2152650" y="4695825"/>
            <a:ext cx="538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31" name="Rectangle 463"/>
          <p:cNvSpPr>
            <a:spLocks noChangeArrowheads="1"/>
          </p:cNvSpPr>
          <p:nvPr/>
        </p:nvSpPr>
        <p:spPr bwMode="auto">
          <a:xfrm>
            <a:off x="2728913" y="4695825"/>
            <a:ext cx="538162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32" name="Rectangle 464"/>
          <p:cNvSpPr>
            <a:spLocks noChangeArrowheads="1"/>
          </p:cNvSpPr>
          <p:nvPr/>
        </p:nvSpPr>
        <p:spPr bwMode="auto">
          <a:xfrm>
            <a:off x="3265488" y="4695825"/>
            <a:ext cx="538162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33" name="Rectangle 465"/>
          <p:cNvSpPr>
            <a:spLocks noChangeArrowheads="1"/>
          </p:cNvSpPr>
          <p:nvPr/>
        </p:nvSpPr>
        <p:spPr bwMode="auto">
          <a:xfrm>
            <a:off x="3841750" y="4695825"/>
            <a:ext cx="538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34" name="Rectangle 466"/>
          <p:cNvSpPr>
            <a:spLocks noChangeArrowheads="1"/>
          </p:cNvSpPr>
          <p:nvPr/>
        </p:nvSpPr>
        <p:spPr bwMode="auto">
          <a:xfrm>
            <a:off x="4379913" y="4695825"/>
            <a:ext cx="538162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36" name="Rectangle 468"/>
          <p:cNvSpPr>
            <a:spLocks noChangeArrowheads="1"/>
          </p:cNvSpPr>
          <p:nvPr/>
        </p:nvSpPr>
        <p:spPr bwMode="auto">
          <a:xfrm>
            <a:off x="4918075" y="4695825"/>
            <a:ext cx="538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Group 474"/>
          <p:cNvGrpSpPr>
            <a:grpSpLocks/>
          </p:cNvGrpSpPr>
          <p:nvPr/>
        </p:nvGrpSpPr>
        <p:grpSpPr bwMode="auto">
          <a:xfrm>
            <a:off x="3302000" y="4735513"/>
            <a:ext cx="482600" cy="1069975"/>
            <a:chOff x="2080" y="2983"/>
            <a:chExt cx="304" cy="674"/>
          </a:xfrm>
        </p:grpSpPr>
        <p:sp>
          <p:nvSpPr>
            <p:cNvPr id="66655" name="Rectangle 384"/>
            <p:cNvSpPr>
              <a:spLocks noChangeArrowheads="1"/>
            </p:cNvSpPr>
            <p:nvPr/>
          </p:nvSpPr>
          <p:spPr bwMode="auto">
            <a:xfrm>
              <a:off x="2083" y="3133"/>
              <a:ext cx="298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6" name="Freeform 385"/>
            <p:cNvSpPr>
              <a:spLocks noEditPoints="1"/>
            </p:cNvSpPr>
            <p:nvPr/>
          </p:nvSpPr>
          <p:spPr bwMode="auto">
            <a:xfrm>
              <a:off x="2080" y="3130"/>
              <a:ext cx="304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3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3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3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3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3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3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3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3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3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3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3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3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3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3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3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3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5" y="1406"/>
                    <a:pt x="162" y="1402"/>
                    <a:pt x="162" y="1398"/>
                  </a:cubicBezTo>
                  <a:cubicBezTo>
                    <a:pt x="162" y="1393"/>
                    <a:pt x="165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7" y="1406"/>
                    <a:pt x="354" y="1402"/>
                    <a:pt x="354" y="1398"/>
                  </a:cubicBezTo>
                  <a:cubicBezTo>
                    <a:pt x="354" y="1393"/>
                    <a:pt x="357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49" y="1406"/>
                    <a:pt x="546" y="1402"/>
                    <a:pt x="546" y="1398"/>
                  </a:cubicBezTo>
                  <a:cubicBezTo>
                    <a:pt x="546" y="1393"/>
                    <a:pt x="549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1" y="1406"/>
                    <a:pt x="738" y="1402"/>
                    <a:pt x="738" y="1398"/>
                  </a:cubicBezTo>
                  <a:cubicBezTo>
                    <a:pt x="738" y="1393"/>
                    <a:pt x="741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5" y="16"/>
                    <a:pt x="782" y="12"/>
                    <a:pt x="782" y="8"/>
                  </a:cubicBezTo>
                  <a:cubicBezTo>
                    <a:pt x="782" y="3"/>
                    <a:pt x="785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3" y="16"/>
                    <a:pt x="590" y="12"/>
                    <a:pt x="590" y="8"/>
                  </a:cubicBezTo>
                  <a:cubicBezTo>
                    <a:pt x="590" y="3"/>
                    <a:pt x="593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1" y="16"/>
                    <a:pt x="398" y="12"/>
                    <a:pt x="398" y="8"/>
                  </a:cubicBezTo>
                  <a:cubicBezTo>
                    <a:pt x="398" y="3"/>
                    <a:pt x="401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09" y="16"/>
                    <a:pt x="206" y="12"/>
                    <a:pt x="206" y="8"/>
                  </a:cubicBezTo>
                  <a:cubicBezTo>
                    <a:pt x="206" y="3"/>
                    <a:pt x="209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7" y="16"/>
                    <a:pt x="14" y="12"/>
                    <a:pt x="14" y="8"/>
                  </a:cubicBezTo>
                  <a:cubicBezTo>
                    <a:pt x="14" y="3"/>
                    <a:pt x="17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7" name="Rectangle 386"/>
            <p:cNvSpPr>
              <a:spLocks noChangeArrowheads="1"/>
            </p:cNvSpPr>
            <p:nvPr/>
          </p:nvSpPr>
          <p:spPr bwMode="auto">
            <a:xfrm>
              <a:off x="2193" y="2983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8" name="Line 387"/>
            <p:cNvSpPr>
              <a:spLocks noChangeShapeType="1"/>
            </p:cNvSpPr>
            <p:nvPr/>
          </p:nvSpPr>
          <p:spPr bwMode="auto">
            <a:xfrm>
              <a:off x="2158" y="3207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9" name="Freeform 388"/>
            <p:cNvSpPr>
              <a:spLocks/>
            </p:cNvSpPr>
            <p:nvPr/>
          </p:nvSpPr>
          <p:spPr bwMode="auto">
            <a:xfrm>
              <a:off x="2251" y="3177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0" name="Line 470"/>
            <p:cNvSpPr>
              <a:spLocks noChangeShapeType="1"/>
            </p:cNvSpPr>
            <p:nvPr/>
          </p:nvSpPr>
          <p:spPr bwMode="auto">
            <a:xfrm>
              <a:off x="2154" y="3556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61" name="Freeform 471"/>
            <p:cNvSpPr>
              <a:spLocks/>
            </p:cNvSpPr>
            <p:nvPr/>
          </p:nvSpPr>
          <p:spPr bwMode="auto">
            <a:xfrm>
              <a:off x="2247" y="3526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477"/>
          <p:cNvGrpSpPr>
            <a:grpSpLocks/>
          </p:cNvGrpSpPr>
          <p:nvPr/>
        </p:nvGrpSpPr>
        <p:grpSpPr bwMode="auto">
          <a:xfrm>
            <a:off x="2744788" y="4735513"/>
            <a:ext cx="481012" cy="1069975"/>
            <a:chOff x="1729" y="2983"/>
            <a:chExt cx="303" cy="674"/>
          </a:xfrm>
        </p:grpSpPr>
        <p:sp>
          <p:nvSpPr>
            <p:cNvPr id="66644" name="Rectangle 373"/>
            <p:cNvSpPr>
              <a:spLocks noChangeArrowheads="1"/>
            </p:cNvSpPr>
            <p:nvPr/>
          </p:nvSpPr>
          <p:spPr bwMode="auto">
            <a:xfrm>
              <a:off x="1732" y="3133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5" name="Freeform 374"/>
            <p:cNvSpPr>
              <a:spLocks noEditPoints="1"/>
            </p:cNvSpPr>
            <p:nvPr/>
          </p:nvSpPr>
          <p:spPr bwMode="auto">
            <a:xfrm>
              <a:off x="1729" y="3130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3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3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3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3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3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3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3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3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3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3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3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3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3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3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5" y="1390"/>
                    <a:pt x="98" y="1393"/>
                    <a:pt x="98" y="1398"/>
                  </a:cubicBezTo>
                  <a:cubicBezTo>
                    <a:pt x="98" y="1402"/>
                    <a:pt x="95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3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7" y="1390"/>
                    <a:pt x="290" y="1393"/>
                    <a:pt x="290" y="1398"/>
                  </a:cubicBezTo>
                  <a:cubicBezTo>
                    <a:pt x="290" y="1402"/>
                    <a:pt x="287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9" y="1390"/>
                    <a:pt x="482" y="1393"/>
                    <a:pt x="482" y="1398"/>
                  </a:cubicBezTo>
                  <a:cubicBezTo>
                    <a:pt x="482" y="1402"/>
                    <a:pt x="479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1" y="1390"/>
                    <a:pt x="674" y="1393"/>
                    <a:pt x="674" y="1398"/>
                  </a:cubicBezTo>
                  <a:cubicBezTo>
                    <a:pt x="674" y="1402"/>
                    <a:pt x="671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7" y="1332"/>
                    <a:pt x="801" y="1332"/>
                  </a:cubicBezTo>
                  <a:cubicBezTo>
                    <a:pt x="806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6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7" y="1140"/>
                    <a:pt x="801" y="1140"/>
                  </a:cubicBezTo>
                  <a:cubicBezTo>
                    <a:pt x="806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6" y="1268"/>
                    <a:pt x="801" y="1268"/>
                  </a:cubicBezTo>
                  <a:cubicBezTo>
                    <a:pt x="797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7" y="948"/>
                    <a:pt x="801" y="948"/>
                  </a:cubicBezTo>
                  <a:cubicBezTo>
                    <a:pt x="806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6" y="1076"/>
                    <a:pt x="801" y="1076"/>
                  </a:cubicBezTo>
                  <a:cubicBezTo>
                    <a:pt x="797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7" y="756"/>
                    <a:pt x="801" y="756"/>
                  </a:cubicBezTo>
                  <a:cubicBezTo>
                    <a:pt x="806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6" y="884"/>
                    <a:pt x="801" y="884"/>
                  </a:cubicBezTo>
                  <a:cubicBezTo>
                    <a:pt x="797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7" y="564"/>
                    <a:pt x="801" y="564"/>
                  </a:cubicBezTo>
                  <a:cubicBezTo>
                    <a:pt x="806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6" y="692"/>
                    <a:pt x="801" y="692"/>
                  </a:cubicBezTo>
                  <a:cubicBezTo>
                    <a:pt x="797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7" y="372"/>
                    <a:pt x="801" y="372"/>
                  </a:cubicBezTo>
                  <a:cubicBezTo>
                    <a:pt x="806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6" y="500"/>
                    <a:pt x="801" y="500"/>
                  </a:cubicBezTo>
                  <a:cubicBezTo>
                    <a:pt x="797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7" y="180"/>
                    <a:pt x="801" y="180"/>
                  </a:cubicBezTo>
                  <a:cubicBezTo>
                    <a:pt x="806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6" y="308"/>
                    <a:pt x="801" y="308"/>
                  </a:cubicBezTo>
                  <a:cubicBezTo>
                    <a:pt x="797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6" y="16"/>
                    <a:pt x="782" y="12"/>
                    <a:pt x="782" y="8"/>
                  </a:cubicBezTo>
                  <a:cubicBezTo>
                    <a:pt x="782" y="3"/>
                    <a:pt x="786" y="0"/>
                    <a:pt x="790" y="0"/>
                  </a:cubicBezTo>
                  <a:lnTo>
                    <a:pt x="801" y="0"/>
                  </a:lnTo>
                  <a:cubicBezTo>
                    <a:pt x="806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6" y="116"/>
                    <a:pt x="801" y="116"/>
                  </a:cubicBezTo>
                  <a:cubicBezTo>
                    <a:pt x="797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4" y="16"/>
                    <a:pt x="590" y="12"/>
                    <a:pt x="590" y="8"/>
                  </a:cubicBezTo>
                  <a:cubicBezTo>
                    <a:pt x="590" y="3"/>
                    <a:pt x="594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2" y="16"/>
                    <a:pt x="398" y="12"/>
                    <a:pt x="398" y="8"/>
                  </a:cubicBezTo>
                  <a:cubicBezTo>
                    <a:pt x="398" y="3"/>
                    <a:pt x="402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10" y="16"/>
                    <a:pt x="206" y="12"/>
                    <a:pt x="206" y="8"/>
                  </a:cubicBezTo>
                  <a:cubicBezTo>
                    <a:pt x="206" y="3"/>
                    <a:pt x="210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8" y="16"/>
                    <a:pt x="14" y="12"/>
                    <a:pt x="14" y="8"/>
                  </a:cubicBezTo>
                  <a:cubicBezTo>
                    <a:pt x="14" y="3"/>
                    <a:pt x="18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6" name="Rectangle 375"/>
            <p:cNvSpPr>
              <a:spLocks noChangeArrowheads="1"/>
            </p:cNvSpPr>
            <p:nvPr/>
          </p:nvSpPr>
          <p:spPr bwMode="auto">
            <a:xfrm>
              <a:off x="1845" y="2983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7" name="Line 376"/>
            <p:cNvSpPr>
              <a:spLocks noChangeShapeType="1"/>
            </p:cNvSpPr>
            <p:nvPr/>
          </p:nvSpPr>
          <p:spPr bwMode="auto">
            <a:xfrm>
              <a:off x="1806" y="3207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8" name="Freeform 377"/>
            <p:cNvSpPr>
              <a:spLocks/>
            </p:cNvSpPr>
            <p:nvPr/>
          </p:nvSpPr>
          <p:spPr bwMode="auto">
            <a:xfrm>
              <a:off x="1900" y="317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9" name="Line 380"/>
            <p:cNvSpPr>
              <a:spLocks noChangeShapeType="1"/>
            </p:cNvSpPr>
            <p:nvPr/>
          </p:nvSpPr>
          <p:spPr bwMode="auto">
            <a:xfrm>
              <a:off x="1800" y="3334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0" name="Freeform 381"/>
            <p:cNvSpPr>
              <a:spLocks/>
            </p:cNvSpPr>
            <p:nvPr/>
          </p:nvSpPr>
          <p:spPr bwMode="auto">
            <a:xfrm>
              <a:off x="1894" y="3304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1" name="Line 382"/>
            <p:cNvSpPr>
              <a:spLocks noChangeShapeType="1"/>
            </p:cNvSpPr>
            <p:nvPr/>
          </p:nvSpPr>
          <p:spPr bwMode="auto">
            <a:xfrm>
              <a:off x="1800" y="3447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2" name="Freeform 383"/>
            <p:cNvSpPr>
              <a:spLocks/>
            </p:cNvSpPr>
            <p:nvPr/>
          </p:nvSpPr>
          <p:spPr bwMode="auto">
            <a:xfrm>
              <a:off x="1894" y="341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3" name="Line 475"/>
            <p:cNvSpPr>
              <a:spLocks noChangeShapeType="1"/>
            </p:cNvSpPr>
            <p:nvPr/>
          </p:nvSpPr>
          <p:spPr bwMode="auto">
            <a:xfrm>
              <a:off x="1799" y="3556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54" name="Freeform 476"/>
            <p:cNvSpPr>
              <a:spLocks/>
            </p:cNvSpPr>
            <p:nvPr/>
          </p:nvSpPr>
          <p:spPr bwMode="auto">
            <a:xfrm>
              <a:off x="1893" y="352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508"/>
          <p:cNvGrpSpPr>
            <a:grpSpLocks/>
          </p:cNvGrpSpPr>
          <p:nvPr/>
        </p:nvGrpSpPr>
        <p:grpSpPr bwMode="auto">
          <a:xfrm>
            <a:off x="4418013" y="4735513"/>
            <a:ext cx="481012" cy="1069975"/>
            <a:chOff x="2783" y="2983"/>
            <a:chExt cx="303" cy="674"/>
          </a:xfrm>
        </p:grpSpPr>
        <p:sp>
          <p:nvSpPr>
            <p:cNvPr id="66633" name="Rectangle 406"/>
            <p:cNvSpPr>
              <a:spLocks noChangeArrowheads="1"/>
            </p:cNvSpPr>
            <p:nvPr/>
          </p:nvSpPr>
          <p:spPr bwMode="auto">
            <a:xfrm>
              <a:off x="2786" y="3133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34" name="Freeform 407"/>
            <p:cNvSpPr>
              <a:spLocks noEditPoints="1"/>
            </p:cNvSpPr>
            <p:nvPr/>
          </p:nvSpPr>
          <p:spPr bwMode="auto">
            <a:xfrm>
              <a:off x="2783" y="3130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5" y="16"/>
                    <a:pt x="782" y="12"/>
                    <a:pt x="782" y="8"/>
                  </a:cubicBezTo>
                  <a:cubicBezTo>
                    <a:pt x="782" y="3"/>
                    <a:pt x="785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3" y="16"/>
                    <a:pt x="590" y="12"/>
                    <a:pt x="590" y="8"/>
                  </a:cubicBezTo>
                  <a:cubicBezTo>
                    <a:pt x="590" y="3"/>
                    <a:pt x="593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1" y="16"/>
                    <a:pt x="398" y="12"/>
                    <a:pt x="398" y="8"/>
                  </a:cubicBezTo>
                  <a:cubicBezTo>
                    <a:pt x="398" y="3"/>
                    <a:pt x="401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09" y="16"/>
                    <a:pt x="206" y="12"/>
                    <a:pt x="206" y="8"/>
                  </a:cubicBezTo>
                  <a:cubicBezTo>
                    <a:pt x="206" y="3"/>
                    <a:pt x="209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7" y="16"/>
                    <a:pt x="14" y="12"/>
                    <a:pt x="14" y="8"/>
                  </a:cubicBezTo>
                  <a:cubicBezTo>
                    <a:pt x="14" y="3"/>
                    <a:pt x="17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35" name="Rectangle 408"/>
            <p:cNvSpPr>
              <a:spLocks noChangeArrowheads="1"/>
            </p:cNvSpPr>
            <p:nvPr/>
          </p:nvSpPr>
          <p:spPr bwMode="auto">
            <a:xfrm>
              <a:off x="2895" y="2983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36" name="Line 409"/>
            <p:cNvSpPr>
              <a:spLocks noChangeShapeType="1"/>
            </p:cNvSpPr>
            <p:nvPr/>
          </p:nvSpPr>
          <p:spPr bwMode="auto">
            <a:xfrm>
              <a:off x="2860" y="3207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37" name="Freeform 410"/>
            <p:cNvSpPr>
              <a:spLocks/>
            </p:cNvSpPr>
            <p:nvPr/>
          </p:nvSpPr>
          <p:spPr bwMode="auto">
            <a:xfrm>
              <a:off x="2954" y="317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38" name="Line 413"/>
            <p:cNvSpPr>
              <a:spLocks noChangeShapeType="1"/>
            </p:cNvSpPr>
            <p:nvPr/>
          </p:nvSpPr>
          <p:spPr bwMode="auto">
            <a:xfrm>
              <a:off x="2854" y="3334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39" name="Freeform 414"/>
            <p:cNvSpPr>
              <a:spLocks/>
            </p:cNvSpPr>
            <p:nvPr/>
          </p:nvSpPr>
          <p:spPr bwMode="auto">
            <a:xfrm>
              <a:off x="2948" y="3304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0" name="Line 415"/>
            <p:cNvSpPr>
              <a:spLocks noChangeShapeType="1"/>
            </p:cNvSpPr>
            <p:nvPr/>
          </p:nvSpPr>
          <p:spPr bwMode="auto">
            <a:xfrm>
              <a:off x="2854" y="3447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1" name="Freeform 416"/>
            <p:cNvSpPr>
              <a:spLocks/>
            </p:cNvSpPr>
            <p:nvPr/>
          </p:nvSpPr>
          <p:spPr bwMode="auto">
            <a:xfrm>
              <a:off x="2948" y="341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2" name="Line 478"/>
            <p:cNvSpPr>
              <a:spLocks noChangeShapeType="1"/>
            </p:cNvSpPr>
            <p:nvPr/>
          </p:nvSpPr>
          <p:spPr bwMode="auto">
            <a:xfrm>
              <a:off x="2856" y="3556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43" name="Freeform 479"/>
            <p:cNvSpPr>
              <a:spLocks/>
            </p:cNvSpPr>
            <p:nvPr/>
          </p:nvSpPr>
          <p:spPr bwMode="auto">
            <a:xfrm>
              <a:off x="2950" y="352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481"/>
          <p:cNvGrpSpPr>
            <a:grpSpLocks/>
          </p:cNvGrpSpPr>
          <p:nvPr/>
        </p:nvGrpSpPr>
        <p:grpSpPr bwMode="auto">
          <a:xfrm>
            <a:off x="4187825" y="2084388"/>
            <a:ext cx="4302125" cy="192087"/>
            <a:chOff x="2638" y="1313"/>
            <a:chExt cx="2710" cy="121"/>
          </a:xfrm>
        </p:grpSpPr>
        <p:grpSp>
          <p:nvGrpSpPr>
            <p:cNvPr id="29" name="Group 482"/>
            <p:cNvGrpSpPr>
              <a:grpSpLocks/>
            </p:cNvGrpSpPr>
            <p:nvPr/>
          </p:nvGrpSpPr>
          <p:grpSpPr bwMode="auto">
            <a:xfrm>
              <a:off x="3122" y="1313"/>
              <a:ext cx="2226" cy="121"/>
              <a:chOff x="3122" y="1652"/>
              <a:chExt cx="2226" cy="121"/>
            </a:xfrm>
          </p:grpSpPr>
          <p:sp>
            <p:nvSpPr>
              <p:cNvPr id="66630" name="Rectangle 483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631" name="Rectangle 484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</a:t>
                </a:r>
              </a:p>
            </p:txBody>
          </p:sp>
          <p:sp>
            <p:nvSpPr>
              <p:cNvPr id="66632" name="Rectangle 485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  <p:grpSp>
          <p:nvGrpSpPr>
            <p:cNvPr id="30" name="Group 486"/>
            <p:cNvGrpSpPr>
              <a:grpSpLocks/>
            </p:cNvGrpSpPr>
            <p:nvPr/>
          </p:nvGrpSpPr>
          <p:grpSpPr bwMode="auto">
            <a:xfrm>
              <a:off x="2638" y="1313"/>
              <a:ext cx="478" cy="121"/>
              <a:chOff x="2638" y="1313"/>
              <a:chExt cx="478" cy="121"/>
            </a:xfrm>
          </p:grpSpPr>
          <p:cxnSp>
            <p:nvCxnSpPr>
              <p:cNvPr id="66628" name="AutoShape 487"/>
              <p:cNvCxnSpPr>
                <a:cxnSpLocks noChangeShapeType="1"/>
                <a:stCxn id="66629" idx="3"/>
                <a:endCxn id="66630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629" name="Rectangle 488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</p:grpSp>
      <p:grpSp>
        <p:nvGrpSpPr>
          <p:cNvPr id="31" name="Group 497"/>
          <p:cNvGrpSpPr>
            <a:grpSpLocks/>
          </p:cNvGrpSpPr>
          <p:nvPr/>
        </p:nvGrpSpPr>
        <p:grpSpPr bwMode="auto">
          <a:xfrm>
            <a:off x="4187825" y="2084388"/>
            <a:ext cx="4302125" cy="192087"/>
            <a:chOff x="2638" y="1313"/>
            <a:chExt cx="2710" cy="121"/>
          </a:xfrm>
        </p:grpSpPr>
        <p:grpSp>
          <p:nvGrpSpPr>
            <p:cNvPr id="66762" name="Group 498"/>
            <p:cNvGrpSpPr>
              <a:grpSpLocks/>
            </p:cNvGrpSpPr>
            <p:nvPr/>
          </p:nvGrpSpPr>
          <p:grpSpPr bwMode="auto">
            <a:xfrm>
              <a:off x="3122" y="1313"/>
              <a:ext cx="2226" cy="121"/>
              <a:chOff x="3122" y="1652"/>
              <a:chExt cx="2226" cy="121"/>
            </a:xfrm>
          </p:grpSpPr>
          <p:sp>
            <p:nvSpPr>
              <p:cNvPr id="66623" name="Rectangle 499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624" name="Rectangle 500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625" name="Rectangle 501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  <p:grpSp>
          <p:nvGrpSpPr>
            <p:cNvPr id="66763" name="Group 502"/>
            <p:cNvGrpSpPr>
              <a:grpSpLocks/>
            </p:cNvGrpSpPr>
            <p:nvPr/>
          </p:nvGrpSpPr>
          <p:grpSpPr bwMode="auto">
            <a:xfrm>
              <a:off x="2638" y="1313"/>
              <a:ext cx="478" cy="121"/>
              <a:chOff x="2638" y="1313"/>
              <a:chExt cx="478" cy="121"/>
            </a:xfrm>
          </p:grpSpPr>
          <p:cxnSp>
            <p:nvCxnSpPr>
              <p:cNvPr id="66621" name="AutoShape 503"/>
              <p:cNvCxnSpPr>
                <a:cxnSpLocks noChangeShapeType="1"/>
                <a:stCxn id="66622" idx="3"/>
                <a:endCxn id="66623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622" name="Rectangle 504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</p:grpSp>
      <p:grpSp>
        <p:nvGrpSpPr>
          <p:cNvPr id="66769" name="Group 528"/>
          <p:cNvGrpSpPr>
            <a:grpSpLocks/>
          </p:cNvGrpSpPr>
          <p:nvPr/>
        </p:nvGrpSpPr>
        <p:grpSpPr bwMode="auto">
          <a:xfrm>
            <a:off x="4956175" y="1508125"/>
            <a:ext cx="3533775" cy="568325"/>
            <a:chOff x="3122" y="950"/>
            <a:chExt cx="2226" cy="358"/>
          </a:xfrm>
        </p:grpSpPr>
        <p:grpSp>
          <p:nvGrpSpPr>
            <p:cNvPr id="66770" name="Group 527"/>
            <p:cNvGrpSpPr>
              <a:grpSpLocks/>
            </p:cNvGrpSpPr>
            <p:nvPr/>
          </p:nvGrpSpPr>
          <p:grpSpPr bwMode="auto">
            <a:xfrm>
              <a:off x="3219" y="1168"/>
              <a:ext cx="2122" cy="140"/>
              <a:chOff x="3219" y="1168"/>
              <a:chExt cx="2122" cy="140"/>
            </a:xfrm>
          </p:grpSpPr>
          <p:sp>
            <p:nvSpPr>
              <p:cNvPr id="66616" name="Rectangle 188"/>
              <p:cNvSpPr>
                <a:spLocks noChangeArrowheads="1"/>
              </p:cNvSpPr>
              <p:nvPr/>
            </p:nvSpPr>
            <p:spPr bwMode="auto">
              <a:xfrm>
                <a:off x="3219" y="1168"/>
                <a:ext cx="59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Reconv. PC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17" name="Rectangle 189"/>
              <p:cNvSpPr>
                <a:spLocks noChangeArrowheads="1"/>
              </p:cNvSpPr>
              <p:nvPr/>
            </p:nvSpPr>
            <p:spPr bwMode="auto">
              <a:xfrm>
                <a:off x="4132" y="1174"/>
                <a:ext cx="4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Next PC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18" name="Rectangle 190"/>
              <p:cNvSpPr>
                <a:spLocks noChangeArrowheads="1"/>
              </p:cNvSpPr>
              <p:nvPr/>
            </p:nvSpPr>
            <p:spPr bwMode="auto">
              <a:xfrm>
                <a:off x="4738" y="1174"/>
                <a:ext cx="60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Active Mask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6614" name="Line 505"/>
            <p:cNvSpPr>
              <a:spLocks noChangeShapeType="1"/>
            </p:cNvSpPr>
            <p:nvPr/>
          </p:nvSpPr>
          <p:spPr bwMode="auto">
            <a:xfrm>
              <a:off x="3122" y="1168"/>
              <a:ext cx="2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15" name="Text Box 506"/>
            <p:cNvSpPr txBox="1">
              <a:spLocks noChangeArrowheads="1"/>
            </p:cNvSpPr>
            <p:nvPr/>
          </p:nvSpPr>
          <p:spPr bwMode="auto">
            <a:xfrm>
              <a:off x="3944" y="950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Stack</a:t>
              </a:r>
            </a:p>
          </p:txBody>
        </p:sp>
      </p:grpSp>
      <p:grpSp>
        <p:nvGrpSpPr>
          <p:cNvPr id="66771" name="Group 509"/>
          <p:cNvGrpSpPr>
            <a:grpSpLocks/>
          </p:cNvGrpSpPr>
          <p:nvPr/>
        </p:nvGrpSpPr>
        <p:grpSpPr bwMode="auto">
          <a:xfrm>
            <a:off x="4187825" y="2084388"/>
            <a:ext cx="4302125" cy="576262"/>
            <a:chOff x="2638" y="1434"/>
            <a:chExt cx="2710" cy="363"/>
          </a:xfrm>
        </p:grpSpPr>
        <p:grpSp>
          <p:nvGrpSpPr>
            <p:cNvPr id="66772" name="Group 510"/>
            <p:cNvGrpSpPr>
              <a:grpSpLocks/>
            </p:cNvGrpSpPr>
            <p:nvPr/>
          </p:nvGrpSpPr>
          <p:grpSpPr bwMode="auto">
            <a:xfrm>
              <a:off x="3122" y="1555"/>
              <a:ext cx="2226" cy="121"/>
              <a:chOff x="3122" y="1652"/>
              <a:chExt cx="2226" cy="121"/>
            </a:xfrm>
          </p:grpSpPr>
          <p:sp>
            <p:nvSpPr>
              <p:cNvPr id="66610" name="Rectangle 511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611" name="Rectangle 512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</a:t>
                </a:r>
              </a:p>
            </p:txBody>
          </p:sp>
          <p:sp>
            <p:nvSpPr>
              <p:cNvPr id="66612" name="Rectangle 513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0110</a:t>
                </a:r>
              </a:p>
            </p:txBody>
          </p:sp>
        </p:grpSp>
        <p:grpSp>
          <p:nvGrpSpPr>
            <p:cNvPr id="66773" name="Group 514"/>
            <p:cNvGrpSpPr>
              <a:grpSpLocks/>
            </p:cNvGrpSpPr>
            <p:nvPr/>
          </p:nvGrpSpPr>
          <p:grpSpPr bwMode="auto">
            <a:xfrm>
              <a:off x="3122" y="1676"/>
              <a:ext cx="2226" cy="121"/>
              <a:chOff x="3122" y="1652"/>
              <a:chExt cx="2226" cy="121"/>
            </a:xfrm>
          </p:grpSpPr>
          <p:sp>
            <p:nvSpPr>
              <p:cNvPr id="66607" name="Rectangle 515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608" name="Rectangle 516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609" name="Rectangle 517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1001</a:t>
                </a:r>
              </a:p>
            </p:txBody>
          </p:sp>
        </p:grpSp>
        <p:grpSp>
          <p:nvGrpSpPr>
            <p:cNvPr id="66774" name="Group 518"/>
            <p:cNvGrpSpPr>
              <a:grpSpLocks/>
            </p:cNvGrpSpPr>
            <p:nvPr/>
          </p:nvGrpSpPr>
          <p:grpSpPr bwMode="auto">
            <a:xfrm>
              <a:off x="2638" y="1676"/>
              <a:ext cx="478" cy="121"/>
              <a:chOff x="2638" y="1313"/>
              <a:chExt cx="478" cy="121"/>
            </a:xfrm>
          </p:grpSpPr>
          <p:cxnSp>
            <p:nvCxnSpPr>
              <p:cNvPr id="66605" name="AutoShape 519"/>
              <p:cNvCxnSpPr>
                <a:cxnSpLocks noChangeShapeType="1"/>
                <a:stCxn id="66606" idx="3"/>
                <a:endCxn id="66607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606" name="Rectangle 520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TOS</a:t>
                </a:r>
              </a:p>
            </p:txBody>
          </p:sp>
        </p:grpSp>
        <p:grpSp>
          <p:nvGrpSpPr>
            <p:cNvPr id="66775" name="Group 521"/>
            <p:cNvGrpSpPr>
              <a:grpSpLocks/>
            </p:cNvGrpSpPr>
            <p:nvPr/>
          </p:nvGrpSpPr>
          <p:grpSpPr bwMode="auto">
            <a:xfrm>
              <a:off x="3122" y="1434"/>
              <a:ext cx="2226" cy="121"/>
              <a:chOff x="3122" y="1652"/>
              <a:chExt cx="2226" cy="121"/>
            </a:xfrm>
          </p:grpSpPr>
          <p:sp>
            <p:nvSpPr>
              <p:cNvPr id="66602" name="Rectangle 522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6603" name="Rectangle 523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66604" name="Rectangle 524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1111</a:t>
                </a:r>
              </a:p>
            </p:txBody>
          </p:sp>
        </p:grpSp>
      </p:grpSp>
      <p:sp>
        <p:nvSpPr>
          <p:cNvPr id="66594" name="Line 525"/>
          <p:cNvSpPr>
            <a:spLocks noChangeShapeType="1"/>
          </p:cNvSpPr>
          <p:nvPr/>
        </p:nvSpPr>
        <p:spPr bwMode="auto">
          <a:xfrm>
            <a:off x="2344738" y="4427538"/>
            <a:ext cx="0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595" name="Line 526"/>
          <p:cNvSpPr>
            <a:spLocks noChangeShapeType="1"/>
          </p:cNvSpPr>
          <p:nvPr/>
        </p:nvSpPr>
        <p:spPr bwMode="auto">
          <a:xfrm>
            <a:off x="2344738" y="1355725"/>
            <a:ext cx="0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596" name="TextBox 206"/>
          <p:cNvSpPr txBox="1">
            <a:spLocks noChangeArrowheads="1"/>
          </p:cNvSpPr>
          <p:nvPr/>
        </p:nvSpPr>
        <p:spPr bwMode="auto">
          <a:xfrm>
            <a:off x="1108075" y="747713"/>
            <a:ext cx="755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Stack approach invented at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Lucafilm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Ltd in early 1980’s</a:t>
            </a:r>
          </a:p>
        </p:txBody>
      </p:sp>
      <p:sp>
        <p:nvSpPr>
          <p:cNvPr id="66597" name="TextBox 207"/>
          <p:cNvSpPr txBox="1">
            <a:spLocks noChangeArrowheads="1"/>
          </p:cNvSpPr>
          <p:nvPr/>
        </p:nvSpPr>
        <p:spPr bwMode="auto">
          <a:xfrm>
            <a:off x="1327150" y="6396038"/>
            <a:ext cx="5978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 " charset="0"/>
              </a:rPr>
              <a:t>SIMT = SIMD Execution of Scalar Threads</a:t>
            </a: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721101" y="1116013"/>
            <a:ext cx="432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Version here from [Fung et al., MICRO 2007]</a:t>
            </a:r>
          </a:p>
        </p:txBody>
      </p:sp>
    </p:spTree>
    <p:extLst>
      <p:ext uri="{BB962C8B-B14F-4D97-AF65-F5344CB8AC3E}">
        <p14:creationId xmlns:p14="http://schemas.microsoft.com/office/powerpoint/2010/main" val="28515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06" grpId="0" animBg="1"/>
      <p:bldP spid="58507" grpId="0" animBg="1"/>
      <p:bldP spid="58508" grpId="0" animBg="1"/>
      <p:bldP spid="58509" grpId="0" animBg="1"/>
      <p:bldP spid="58511" grpId="0" animBg="1"/>
      <p:bldP spid="58512" grpId="0" animBg="1"/>
      <p:bldP spid="58830" grpId="0" animBg="1"/>
      <p:bldP spid="58831" grpId="0" animBg="1"/>
      <p:bldP spid="58831" grpId="1" animBg="1"/>
      <p:bldP spid="58832" grpId="0" animBg="1"/>
      <p:bldP spid="58833" grpId="0" animBg="1"/>
      <p:bldP spid="58834" grpId="0" animBg="1"/>
      <p:bldP spid="588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Execution mask stack implemented with special instructions to push/pop.  Descriptions can be found in AMD ISA manual and NVIDIA patents.</a:t>
            </a:r>
          </a:p>
          <a:p>
            <a:r>
              <a:rPr lang="en-US" dirty="0"/>
              <a:t>In practice augment stack with predication (lower overhead).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7868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>
          <a:xfrm>
            <a:off x="638175" y="0"/>
            <a:ext cx="7772400" cy="1143000"/>
          </a:xfrm>
        </p:spPr>
        <p:txBody>
          <a:bodyPr/>
          <a:lstStyle/>
          <a:p>
            <a:r>
              <a:rPr lang="en-CA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Register File</a:t>
            </a: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7696-21AC-DA41-A515-AED153F3335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-65" charset="0"/>
            </a:endParaRPr>
          </a:p>
        </p:txBody>
      </p:sp>
      <p:pic>
        <p:nvPicPr>
          <p:cNvPr id="67588" name="Picture 5" descr="detail-ar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8888" y="957263"/>
            <a:ext cx="12646026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0" y="928688"/>
            <a:ext cx="4794250" cy="60055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590" name="Content Placeholder 4"/>
          <p:cNvSpPr>
            <a:spLocks noGrp="1"/>
          </p:cNvSpPr>
          <p:nvPr>
            <p:ph idx="1"/>
          </p:nvPr>
        </p:nvSpPr>
        <p:spPr>
          <a:xfrm>
            <a:off x="352425" y="1190625"/>
            <a:ext cx="4198938" cy="5037138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32 warps, 32 threads per warp, 16 </a:t>
            </a:r>
            <a:r>
              <a:rPr lang="en-CA" sz="24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x</a:t>
            </a:r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32-bit registers per thread = </a:t>
            </a:r>
            <a:r>
              <a:rPr lang="en-CA" sz="2400" dirty="0">
                <a:solidFill>
                  <a:srgbClr val="FF0000"/>
                </a:solidFill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64KB register file.</a:t>
            </a:r>
          </a:p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Need “4 ports” (e.g., FMA) greatly increase area.</a:t>
            </a:r>
          </a:p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Alternative: banked single ported register file.  How to avoid bank conflicts?  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646613" y="877888"/>
            <a:ext cx="4768850" cy="33734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719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1143000"/>
          </a:xfrm>
        </p:spPr>
        <p:txBody>
          <a:bodyPr/>
          <a:lstStyle/>
          <a:p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Banked Register File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504825" y="1143000"/>
            <a:ext cx="8169275" cy="3913188"/>
          </a:xfrm>
        </p:spPr>
        <p:txBody>
          <a:bodyPr/>
          <a:lstStyle/>
          <a:p>
            <a:pPr>
              <a:buNone/>
            </a:pPr>
            <a:r>
              <a:rPr lang="en-CA" sz="24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Strawman</a:t>
            </a:r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microarchitecture: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5C35D-670A-2F4E-8A83-83781CA5915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-65" charset="0"/>
            </a:endParaRPr>
          </a:p>
        </p:txBody>
      </p:sp>
      <p:pic>
        <p:nvPicPr>
          <p:cNvPr id="68613" name="Picture 4" descr="bank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1924050"/>
            <a:ext cx="55483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 descr="banked-reg-lay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4762500"/>
            <a:ext cx="32067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6"/>
          <p:cNvSpPr txBox="1">
            <a:spLocks noChangeArrowheads="1"/>
          </p:cNvSpPr>
          <p:nvPr/>
        </p:nvSpPr>
        <p:spPr bwMode="auto">
          <a:xfrm>
            <a:off x="433388" y="4295775"/>
            <a:ext cx="2138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Register layout:</a:t>
            </a:r>
          </a:p>
        </p:txBody>
      </p:sp>
    </p:spTree>
    <p:extLst>
      <p:ext uri="{BB962C8B-B14F-4D97-AF65-F5344CB8AC3E}">
        <p14:creationId xmlns:p14="http://schemas.microsoft.com/office/powerpoint/2010/main" val="4239065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39688"/>
            <a:ext cx="8229600" cy="1143000"/>
          </a:xfrm>
        </p:spPr>
        <p:txBody>
          <a:bodyPr/>
          <a:lstStyle/>
          <a:p>
            <a:r>
              <a:rPr lang="en-US" dirty="0"/>
              <a:t>Operand Collector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48"/>
            <a:chExt cx="1422" cy="416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1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2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5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49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1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3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4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5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7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8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59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0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1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2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3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4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5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6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7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8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69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0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1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2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3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5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6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7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8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79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0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1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2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3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4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5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6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7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8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89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90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91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92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93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394" name="Text Placeholder 2"/>
          <p:cNvSpPr>
            <a:spLocks/>
          </p:cNvSpPr>
          <p:nvPr/>
        </p:nvSpPr>
        <p:spPr bwMode="auto">
          <a:xfrm>
            <a:off x="457200" y="4648199"/>
            <a:ext cx="8001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Term “Operand Collector” appears in figure in NVIDIA Fermi Whitepaper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Operand Collector Architecture (US Patent: 7834881)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Interleave operand fetch from different threads to achieve full utilization</a:t>
            </a:r>
          </a:p>
        </p:txBody>
      </p:sp>
      <p:sp>
        <p:nvSpPr>
          <p:cNvPr id="56395" name="Rectangle 6"/>
          <p:cNvSpPr>
            <a:spLocks noChangeArrowheads="1"/>
          </p:cNvSpPr>
          <p:nvPr/>
        </p:nvSpPr>
        <p:spPr bwMode="auto">
          <a:xfrm>
            <a:off x="1185862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Bank 0</a:t>
            </a:r>
          </a:p>
        </p:txBody>
      </p:sp>
      <p:sp>
        <p:nvSpPr>
          <p:cNvPr id="56396" name="Rectangle 7"/>
          <p:cNvSpPr>
            <a:spLocks noChangeArrowheads="1"/>
          </p:cNvSpPr>
          <p:nvPr/>
        </p:nvSpPr>
        <p:spPr bwMode="auto">
          <a:xfrm>
            <a:off x="2770187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Bank 1</a:t>
            </a:r>
          </a:p>
        </p:txBody>
      </p:sp>
      <p:sp>
        <p:nvSpPr>
          <p:cNvPr id="56397" name="Rectangle 8"/>
          <p:cNvSpPr>
            <a:spLocks noChangeArrowheads="1"/>
          </p:cNvSpPr>
          <p:nvPr/>
        </p:nvSpPr>
        <p:spPr bwMode="auto">
          <a:xfrm>
            <a:off x="4354512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Bank 2</a:t>
            </a:r>
          </a:p>
        </p:txBody>
      </p:sp>
      <p:sp>
        <p:nvSpPr>
          <p:cNvPr id="56398" name="Rectangle 9"/>
          <p:cNvSpPr>
            <a:spLocks noChangeArrowheads="1"/>
          </p:cNvSpPr>
          <p:nvPr/>
        </p:nvSpPr>
        <p:spPr bwMode="auto">
          <a:xfrm>
            <a:off x="5938837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Bank 3</a:t>
            </a:r>
          </a:p>
        </p:txBody>
      </p:sp>
      <p:sp>
        <p:nvSpPr>
          <p:cNvPr id="56399" name="Rectangle 11"/>
          <p:cNvSpPr>
            <a:spLocks noChangeArrowheads="1"/>
          </p:cNvSpPr>
          <p:nvPr/>
        </p:nvSpPr>
        <p:spPr bwMode="auto">
          <a:xfrm>
            <a:off x="1401762" y="1797050"/>
            <a:ext cx="1052513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R0</a:t>
            </a:r>
          </a:p>
        </p:txBody>
      </p:sp>
      <p:sp>
        <p:nvSpPr>
          <p:cNvPr id="56400" name="Rectangle 12"/>
          <p:cNvSpPr>
            <a:spLocks noChangeArrowheads="1"/>
          </p:cNvSpPr>
          <p:nvPr/>
        </p:nvSpPr>
        <p:spPr bwMode="auto">
          <a:xfrm>
            <a:off x="2986087" y="1797050"/>
            <a:ext cx="1052513" cy="3603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56401" name="Rectangle 13"/>
          <p:cNvSpPr>
            <a:spLocks noChangeArrowheads="1"/>
          </p:cNvSpPr>
          <p:nvPr/>
        </p:nvSpPr>
        <p:spPr bwMode="auto">
          <a:xfrm>
            <a:off x="4570412" y="1797050"/>
            <a:ext cx="1052513" cy="360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56402" name="Rectangle 14"/>
          <p:cNvSpPr>
            <a:spLocks noChangeArrowheads="1"/>
          </p:cNvSpPr>
          <p:nvPr/>
        </p:nvSpPr>
        <p:spPr bwMode="auto">
          <a:xfrm>
            <a:off x="6154737" y="1797050"/>
            <a:ext cx="1052513" cy="3603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R3</a:t>
            </a:r>
          </a:p>
        </p:txBody>
      </p:sp>
      <p:sp>
        <p:nvSpPr>
          <p:cNvPr id="56403" name="Rectangle 15"/>
          <p:cNvSpPr>
            <a:spLocks noChangeArrowheads="1"/>
          </p:cNvSpPr>
          <p:nvPr/>
        </p:nvSpPr>
        <p:spPr bwMode="auto">
          <a:xfrm>
            <a:off x="1401762" y="2157413"/>
            <a:ext cx="1052513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R4</a:t>
            </a:r>
          </a:p>
        </p:txBody>
      </p:sp>
      <p:sp>
        <p:nvSpPr>
          <p:cNvPr id="56404" name="Rectangle 16"/>
          <p:cNvSpPr>
            <a:spLocks noChangeArrowheads="1"/>
          </p:cNvSpPr>
          <p:nvPr/>
        </p:nvSpPr>
        <p:spPr bwMode="auto">
          <a:xfrm>
            <a:off x="2986087" y="2157413"/>
            <a:ext cx="1052513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R5</a:t>
            </a:r>
          </a:p>
        </p:txBody>
      </p:sp>
      <p:sp>
        <p:nvSpPr>
          <p:cNvPr id="56405" name="Rectangle 17"/>
          <p:cNvSpPr>
            <a:spLocks noChangeArrowheads="1"/>
          </p:cNvSpPr>
          <p:nvPr/>
        </p:nvSpPr>
        <p:spPr bwMode="auto">
          <a:xfrm>
            <a:off x="4570412" y="2157413"/>
            <a:ext cx="1052513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R6</a:t>
            </a:r>
          </a:p>
        </p:txBody>
      </p:sp>
      <p:sp>
        <p:nvSpPr>
          <p:cNvPr id="56406" name="Rectangle 18"/>
          <p:cNvSpPr>
            <a:spLocks noChangeArrowheads="1"/>
          </p:cNvSpPr>
          <p:nvPr/>
        </p:nvSpPr>
        <p:spPr bwMode="auto">
          <a:xfrm>
            <a:off x="6154737" y="2157413"/>
            <a:ext cx="1052513" cy="3603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R7</a:t>
            </a:r>
          </a:p>
        </p:txBody>
      </p:sp>
      <p:sp>
        <p:nvSpPr>
          <p:cNvPr id="56407" name="Rectangle 19"/>
          <p:cNvSpPr>
            <a:spLocks noChangeArrowheads="1"/>
          </p:cNvSpPr>
          <p:nvPr/>
        </p:nvSpPr>
        <p:spPr bwMode="auto">
          <a:xfrm>
            <a:off x="1401762" y="2516188"/>
            <a:ext cx="1052513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R8</a:t>
            </a:r>
          </a:p>
        </p:txBody>
      </p:sp>
      <p:sp>
        <p:nvSpPr>
          <p:cNvPr id="56408" name="Rectangle 20"/>
          <p:cNvSpPr>
            <a:spLocks noChangeArrowheads="1"/>
          </p:cNvSpPr>
          <p:nvPr/>
        </p:nvSpPr>
        <p:spPr bwMode="auto">
          <a:xfrm>
            <a:off x="2986087" y="2516188"/>
            <a:ext cx="1052513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R9</a:t>
            </a:r>
          </a:p>
        </p:txBody>
      </p:sp>
      <p:sp>
        <p:nvSpPr>
          <p:cNvPr id="56409" name="Rectangle 21"/>
          <p:cNvSpPr>
            <a:spLocks noChangeArrowheads="1"/>
          </p:cNvSpPr>
          <p:nvPr/>
        </p:nvSpPr>
        <p:spPr bwMode="auto">
          <a:xfrm>
            <a:off x="4570412" y="2516188"/>
            <a:ext cx="1052513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R10</a:t>
            </a:r>
          </a:p>
        </p:txBody>
      </p:sp>
      <p:sp>
        <p:nvSpPr>
          <p:cNvPr id="56410" name="Rectangle 22"/>
          <p:cNvSpPr>
            <a:spLocks noChangeArrowheads="1"/>
          </p:cNvSpPr>
          <p:nvPr/>
        </p:nvSpPr>
        <p:spPr bwMode="auto">
          <a:xfrm>
            <a:off x="6154737" y="2516188"/>
            <a:ext cx="1052513" cy="3603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R11</a:t>
            </a:r>
          </a:p>
        </p:txBody>
      </p:sp>
      <p:sp>
        <p:nvSpPr>
          <p:cNvPr id="56411" name="Text Box 23"/>
          <p:cNvSpPr txBox="1">
            <a:spLocks noChangeArrowheads="1"/>
          </p:cNvSpPr>
          <p:nvPr/>
        </p:nvSpPr>
        <p:spPr bwMode="auto">
          <a:xfrm>
            <a:off x="1401762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56412" name="Text Box 26"/>
          <p:cNvSpPr txBox="1">
            <a:spLocks noChangeArrowheads="1"/>
          </p:cNvSpPr>
          <p:nvPr/>
        </p:nvSpPr>
        <p:spPr bwMode="auto">
          <a:xfrm>
            <a:off x="2986087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56413" name="Text Box 27"/>
          <p:cNvSpPr txBox="1">
            <a:spLocks noChangeArrowheads="1"/>
          </p:cNvSpPr>
          <p:nvPr/>
        </p:nvSpPr>
        <p:spPr bwMode="auto">
          <a:xfrm>
            <a:off x="4570412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56414" name="Text Box 28"/>
          <p:cNvSpPr txBox="1">
            <a:spLocks noChangeArrowheads="1"/>
          </p:cNvSpPr>
          <p:nvPr/>
        </p:nvSpPr>
        <p:spPr bwMode="auto">
          <a:xfrm>
            <a:off x="6154737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71800" y="3236913"/>
            <a:ext cx="3744913" cy="828675"/>
            <a:chOff x="1918" y="2296"/>
            <a:chExt cx="2359" cy="522"/>
          </a:xfrm>
        </p:grpSpPr>
        <p:sp>
          <p:nvSpPr>
            <p:cNvPr id="56416" name="Text Box 29"/>
            <p:cNvSpPr txBox="1">
              <a:spLocks noChangeArrowheads="1"/>
            </p:cNvSpPr>
            <p:nvPr/>
          </p:nvSpPr>
          <p:spPr bwMode="auto">
            <a:xfrm>
              <a:off x="1918" y="2568"/>
              <a:ext cx="21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add.s32 	R3, R1, R2;</a:t>
              </a:r>
            </a:p>
          </p:txBody>
        </p:sp>
        <p:sp>
          <p:nvSpPr>
            <p:cNvPr id="56417" name="Line 32"/>
            <p:cNvSpPr>
              <a:spLocks noChangeShapeType="1"/>
            </p:cNvSpPr>
            <p:nvPr/>
          </p:nvSpPr>
          <p:spPr bwMode="auto">
            <a:xfrm>
              <a:off x="2245" y="2296"/>
              <a:ext cx="59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18" name="Line 33"/>
            <p:cNvSpPr>
              <a:spLocks noChangeShapeType="1"/>
            </p:cNvSpPr>
            <p:nvPr/>
          </p:nvSpPr>
          <p:spPr bwMode="auto">
            <a:xfrm flipH="1">
              <a:off x="3198" y="2296"/>
              <a:ext cx="9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19" name="Text Box 34"/>
            <p:cNvSpPr txBox="1">
              <a:spLocks noChangeArrowheads="1"/>
            </p:cNvSpPr>
            <p:nvPr/>
          </p:nvSpPr>
          <p:spPr bwMode="auto">
            <a:xfrm>
              <a:off x="3457" y="2581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 Conflict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828800" y="3236914"/>
            <a:ext cx="5457825" cy="1354138"/>
            <a:chOff x="1247" y="2296"/>
            <a:chExt cx="3438" cy="853"/>
          </a:xfrm>
        </p:grpSpPr>
        <p:sp>
          <p:nvSpPr>
            <p:cNvPr id="56421" name="Text Box 37"/>
            <p:cNvSpPr txBox="1">
              <a:spLocks noChangeArrowheads="1"/>
            </p:cNvSpPr>
            <p:nvPr/>
          </p:nvSpPr>
          <p:spPr bwMode="auto">
            <a:xfrm>
              <a:off x="1967" y="2899"/>
              <a:ext cx="21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mul.s32 	R3, R0, R4;</a:t>
              </a:r>
            </a:p>
          </p:txBody>
        </p:sp>
        <p:sp>
          <p:nvSpPr>
            <p:cNvPr id="56422" name="Line 38"/>
            <p:cNvSpPr>
              <a:spLocks noChangeShapeType="1"/>
            </p:cNvSpPr>
            <p:nvPr/>
          </p:nvSpPr>
          <p:spPr bwMode="auto">
            <a:xfrm>
              <a:off x="1247" y="2296"/>
              <a:ext cx="1588" cy="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23" name="Line 39"/>
            <p:cNvSpPr>
              <a:spLocks noChangeShapeType="1"/>
            </p:cNvSpPr>
            <p:nvPr/>
          </p:nvSpPr>
          <p:spPr bwMode="auto">
            <a:xfrm>
              <a:off x="1292" y="2296"/>
              <a:ext cx="1906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24" name="Text Box 40"/>
            <p:cNvSpPr txBox="1">
              <a:spLocks noChangeArrowheads="1"/>
            </p:cNvSpPr>
            <p:nvPr/>
          </p:nvSpPr>
          <p:spPr bwMode="auto">
            <a:xfrm>
              <a:off x="3457" y="2899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Conflict at bank 0</a:t>
              </a:r>
            </a:p>
          </p:txBody>
        </p:sp>
      </p:grp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4a.</a:t>
            </a:r>
            <a:fld id="{5F092435-35AC-4890-8608-A6F8B593184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89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14363" y="0"/>
            <a:ext cx="7772400" cy="1143000"/>
          </a:xfrm>
        </p:spPr>
        <p:txBody>
          <a:bodyPr/>
          <a:lstStyle/>
          <a:p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Operand Collector (1)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517525" y="4500563"/>
            <a:ext cx="8132763" cy="1863725"/>
          </a:xfrm>
        </p:spPr>
        <p:txBody>
          <a:bodyPr/>
          <a:lstStyle/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Issue instruction to collector unit.  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Collector unit similar to reservation station in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tomasulo’s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algorithm.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Stores source register identifiers.  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Arbiter selects operand accesses that do not conflict on a given cycle.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Arbiter needs to also consider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writeback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(or need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read+write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port)</a:t>
            </a:r>
          </a:p>
          <a:p>
            <a:endParaRPr lang="en-CA" sz="1800" dirty="0">
              <a:latin typeface="Arial" pitchFamily="-65" charset="0"/>
              <a:ea typeface="ＭＳ Ｐゴシック" pitchFamily="-65" charset="-128"/>
              <a:cs typeface="Arial" pitchFamily="-65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EA8A-C417-3F44-9187-AB166779C8A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-65" charset="0"/>
            </a:endParaRPr>
          </a:p>
        </p:txBody>
      </p:sp>
      <p:pic>
        <p:nvPicPr>
          <p:cNvPr id="70661" name="Picture 4" descr="o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189038"/>
            <a:ext cx="62785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155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Operand Collector (2)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76225" y="1211263"/>
            <a:ext cx="3357563" cy="2987675"/>
          </a:xfrm>
        </p:spPr>
        <p:txBody>
          <a:bodyPr/>
          <a:lstStyle/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Combining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swizzling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and access scheduling can give up to ~ 2x improvement in throughput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E6698-0CF0-034F-A7F7-444BCF487AC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-65" charset="0"/>
            </a:endParaRPr>
          </a:p>
        </p:txBody>
      </p:sp>
      <p:pic>
        <p:nvPicPr>
          <p:cNvPr id="71685" name="Picture 4" descr="oc-reg-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5214938"/>
            <a:ext cx="35782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oc-tim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013" y="1633538"/>
            <a:ext cx="40290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27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1719"/>
            <a:ext cx="8259762" cy="646331"/>
          </a:xfrm>
        </p:spPr>
        <p:txBody>
          <a:bodyPr/>
          <a:lstStyle/>
          <a:p>
            <a:pPr algn="ctr"/>
            <a:r>
              <a:rPr lang="en-US" sz="3600" dirty="0"/>
              <a:t>ILLIAC IV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4191000" y="19050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CU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438400" y="30480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PE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438400" y="38862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PMEM</a:t>
            </a:r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28194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3581400" y="30480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PE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3581400" y="38862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PMEM</a:t>
            </a:r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39624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5562600" y="30480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PE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5562600" y="38862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PMEM</a:t>
            </a:r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5943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2819400" y="2743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28194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39624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>
            <a:off x="59436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2819400" y="4724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6" name="Line 20"/>
          <p:cNvSpPr>
            <a:spLocks noChangeShapeType="1"/>
          </p:cNvSpPr>
          <p:nvPr/>
        </p:nvSpPr>
        <p:spPr bwMode="auto">
          <a:xfrm>
            <a:off x="28194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>
            <a:off x="39624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8" name="Line 22"/>
          <p:cNvSpPr>
            <a:spLocks noChangeShapeType="1"/>
          </p:cNvSpPr>
          <p:nvPr/>
        </p:nvSpPr>
        <p:spPr bwMode="auto">
          <a:xfrm>
            <a:off x="59436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32004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 flipH="1">
            <a:off x="4343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 flipH="1">
            <a:off x="53340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2" name="Line 26"/>
          <p:cNvSpPr>
            <a:spLocks noChangeShapeType="1"/>
          </p:cNvSpPr>
          <p:nvPr/>
        </p:nvSpPr>
        <p:spPr bwMode="auto">
          <a:xfrm flipH="1">
            <a:off x="6324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3" name="Line 27"/>
          <p:cNvSpPr>
            <a:spLocks noChangeShapeType="1"/>
          </p:cNvSpPr>
          <p:nvPr/>
        </p:nvSpPr>
        <p:spPr bwMode="auto">
          <a:xfrm flipH="1">
            <a:off x="2209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5" name="Freeform 29"/>
          <p:cNvSpPr>
            <a:spLocks/>
          </p:cNvSpPr>
          <p:nvPr/>
        </p:nvSpPr>
        <p:spPr bwMode="auto">
          <a:xfrm>
            <a:off x="4953000" y="2133600"/>
            <a:ext cx="2438400" cy="2590800"/>
          </a:xfrm>
          <a:custGeom>
            <a:avLst/>
            <a:gdLst/>
            <a:ahLst/>
            <a:cxnLst>
              <a:cxn ang="0">
                <a:pos x="624" y="1632"/>
              </a:cxn>
              <a:cxn ang="0">
                <a:pos x="1536" y="1632"/>
              </a:cxn>
              <a:cxn ang="0">
                <a:pos x="1536" y="0"/>
              </a:cxn>
              <a:cxn ang="0">
                <a:pos x="0" y="0"/>
              </a:cxn>
            </a:cxnLst>
            <a:rect l="0" t="0" r="r" b="b"/>
            <a:pathLst>
              <a:path w="1536" h="1632">
                <a:moveTo>
                  <a:pt x="624" y="1632"/>
                </a:moveTo>
                <a:lnTo>
                  <a:pt x="1536" y="1632"/>
                </a:lnTo>
                <a:lnTo>
                  <a:pt x="15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1219200" y="1905000"/>
            <a:ext cx="1371600" cy="533400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I/O Proc</a:t>
            </a:r>
          </a:p>
        </p:txBody>
      </p:sp>
      <p:sp>
        <p:nvSpPr>
          <p:cNvPr id="162847" name="Line 31"/>
          <p:cNvSpPr>
            <a:spLocks noChangeShapeType="1"/>
          </p:cNvSpPr>
          <p:nvPr/>
        </p:nvSpPr>
        <p:spPr bwMode="auto">
          <a:xfrm>
            <a:off x="2590800" y="220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8" name="Freeform 32"/>
          <p:cNvSpPr>
            <a:spLocks/>
          </p:cNvSpPr>
          <p:nvPr/>
        </p:nvSpPr>
        <p:spPr bwMode="auto">
          <a:xfrm>
            <a:off x="1752600" y="2438400"/>
            <a:ext cx="11430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720" y="1440"/>
              </a:cxn>
            </a:cxnLst>
            <a:rect l="0" t="0" r="r" b="b"/>
            <a:pathLst>
              <a:path w="720" h="1440">
                <a:moveTo>
                  <a:pt x="0" y="0"/>
                </a:moveTo>
                <a:lnTo>
                  <a:pt x="0" y="1440"/>
                </a:lnTo>
                <a:lnTo>
                  <a:pt x="720" y="14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9" name="Freeform 33"/>
          <p:cNvSpPr>
            <a:spLocks/>
          </p:cNvSpPr>
          <p:nvPr/>
        </p:nvSpPr>
        <p:spPr bwMode="auto">
          <a:xfrm>
            <a:off x="2209800" y="3124200"/>
            <a:ext cx="4343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736" y="0"/>
              </a:cxn>
              <a:cxn ang="0">
                <a:pos x="2736" y="144"/>
              </a:cxn>
            </a:cxnLst>
            <a:rect l="0" t="0" r="r" b="b"/>
            <a:pathLst>
              <a:path w="2736" h="144">
                <a:moveTo>
                  <a:pt x="0" y="144"/>
                </a:moveTo>
                <a:lnTo>
                  <a:pt x="0" y="0"/>
                </a:lnTo>
                <a:lnTo>
                  <a:pt x="2736" y="0"/>
                </a:lnTo>
                <a:lnTo>
                  <a:pt x="2736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AMD Southern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SIMT processing often includes redundant computation across threads.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thread 0…31:</a:t>
            </a:r>
          </a:p>
          <a:p>
            <a:pPr>
              <a:buNone/>
            </a:pPr>
            <a:r>
              <a:rPr lang="en-US" dirty="0"/>
              <a:t>	for(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runtime_constant_N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 {</a:t>
            </a:r>
          </a:p>
          <a:p>
            <a:pPr>
              <a:buNone/>
            </a:pPr>
            <a:r>
              <a:rPr lang="en-US" dirty="0"/>
              <a:t>			/* do something with “</a:t>
            </a:r>
            <a:r>
              <a:rPr lang="en-US" dirty="0" err="1"/>
              <a:t>i</a:t>
            </a:r>
            <a:r>
              <a:rPr lang="en-US" dirty="0"/>
              <a:t>” */</a:t>
            </a:r>
          </a:p>
          <a:p>
            <a:pPr>
              <a:buNone/>
            </a:pPr>
            <a:r>
              <a:rPr lang="en-US" dirty="0"/>
              <a:t>	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7881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AMD Southern Islands SIMT-Core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/>
              <a:t>	ISA visible scalar unit executes computation identical across SIMT threads in  a </a:t>
            </a:r>
            <a:r>
              <a:rPr lang="en-US" dirty="0" err="1"/>
              <a:t>wavefront</a:t>
            </a:r>
            <a:endParaRPr lang="en-US" dirty="0"/>
          </a:p>
        </p:txBody>
      </p:sp>
      <p:pic>
        <p:nvPicPr>
          <p:cNvPr id="4" name="Picture 3" descr="southern-islands-block-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3600"/>
            <a:ext cx="8099171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EC47D-D5CA-A042-A8D0-C217E3EA6E2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824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Architectures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Read one vector instruction, decode and execute – single control unit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ALUs execute the same instruction but on different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Read sets of data elements into “vector registers” and execute on those registers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Disperse the results back into memory</a:t>
            </a:r>
          </a:p>
          <a:p>
            <a:pPr>
              <a:lnSpc>
                <a:spcPct val="90000"/>
              </a:lnSpc>
            </a:pPr>
            <a:r>
              <a:rPr lang="en-US" dirty="0"/>
              <a:t>Registers are controlled by compiler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hide memory latency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Leverage memory bandwidth</a:t>
            </a:r>
          </a:p>
        </p:txBody>
      </p:sp>
    </p:spTree>
    <p:extLst>
      <p:ext uri="{BB962C8B-B14F-4D97-AF65-F5344CB8AC3E}">
        <p14:creationId xmlns:p14="http://schemas.microsoft.com/office/powerpoint/2010/main" val="266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8388350" cy="381000"/>
          </a:xfrm>
        </p:spPr>
        <p:txBody>
          <a:bodyPr/>
          <a:lstStyle/>
          <a:p>
            <a:r>
              <a:rPr lang="en-US" dirty="0"/>
              <a:t>Portions from Hill, Wood, </a:t>
            </a:r>
            <a:r>
              <a:rPr lang="en-US" dirty="0" err="1"/>
              <a:t>Sohi</a:t>
            </a:r>
            <a:r>
              <a:rPr lang="en-US" dirty="0"/>
              <a:t> and Smith (Wisconsin). Culler (Berkeley), </a:t>
            </a:r>
            <a:r>
              <a:rPr lang="en-US" dirty="0" err="1"/>
              <a:t>Kozyrakis</a:t>
            </a:r>
            <a:r>
              <a:rPr lang="en-US" dirty="0"/>
              <a:t>(Stanford).</a:t>
            </a:r>
          </a:p>
          <a:p>
            <a:r>
              <a:rPr lang="en-US" dirty="0"/>
              <a:t>© </a:t>
            </a:r>
            <a:r>
              <a:rPr lang="en-US" dirty="0" err="1"/>
              <a:t>Moshovos</a:t>
            </a:r>
            <a:endParaRPr lang="en-US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Components of Vector Processor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Scalar CPU: </a:t>
            </a:r>
            <a:r>
              <a:rPr lang="en-US" sz="2000" dirty="0"/>
              <a:t>registers, </a:t>
            </a:r>
            <a:r>
              <a:rPr lang="en-US" sz="2000" dirty="0" err="1"/>
              <a:t>datapaths</a:t>
            </a:r>
            <a:r>
              <a:rPr lang="en-US" sz="2000" dirty="0"/>
              <a:t>, instruction fetch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Vector Registers: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Fixed length memory bank holding a single vector </a:t>
            </a:r>
            <a:r>
              <a:rPr lang="en-US" sz="1800" dirty="0" err="1"/>
              <a:t>reg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Typically 8-32 </a:t>
            </a:r>
            <a:r>
              <a:rPr lang="en-US" sz="1800" dirty="0" err="1"/>
              <a:t>Vregs</a:t>
            </a:r>
            <a:r>
              <a:rPr lang="en-US" sz="1800" dirty="0"/>
              <a:t>, up to 8Kbits per </a:t>
            </a:r>
            <a:r>
              <a:rPr lang="en-US" sz="1800" dirty="0" err="1"/>
              <a:t>Vreg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At least; 2 Read, 1 Write ports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be viewed as an array of N elements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Vector Functional Units: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Fully pipelined. New op per cycle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Typically 2 to 8 FUs: integer and FP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Multiple </a:t>
            </a:r>
            <a:r>
              <a:rPr lang="en-US" sz="1800" dirty="0" err="1"/>
              <a:t>datapaths</a:t>
            </a:r>
            <a:r>
              <a:rPr lang="en-US" sz="1800" dirty="0"/>
              <a:t> to process multiple elements per cycle if needed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Vector Load/Store Units (LSUs):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Fully pipelined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Multiple </a:t>
            </a:r>
            <a:r>
              <a:rPr lang="en-US" sz="1800" dirty="0" err="1"/>
              <a:t>elems</a:t>
            </a:r>
            <a:r>
              <a:rPr lang="en-US" sz="1800" dirty="0"/>
              <a:t> fetched/store per cycle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May have multiple LSUs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Cross-bar: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Connects FUS, LSUs and registers</a:t>
            </a:r>
          </a:p>
        </p:txBody>
      </p:sp>
    </p:spTree>
    <p:extLst>
      <p:ext uri="{BB962C8B-B14F-4D97-AF65-F5344CB8AC3E}">
        <p14:creationId xmlns:p14="http://schemas.microsoft.com/office/powerpoint/2010/main" val="16314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CRAY-1 Organization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8700"/>
            <a:ext cx="8153400" cy="5067300"/>
          </a:xfrm>
        </p:spPr>
        <p:txBody>
          <a:bodyPr/>
          <a:lstStyle/>
          <a:p>
            <a:r>
              <a:rPr lang="en-US" sz="2400" dirty="0"/>
              <a:t>Simple 16-bit </a:t>
            </a:r>
            <a:r>
              <a:rPr lang="en-US" sz="2400" dirty="0" err="1"/>
              <a:t>Reg</a:t>
            </a:r>
            <a:r>
              <a:rPr lang="en-US" sz="2400" dirty="0"/>
              <a:t>-to-</a:t>
            </a:r>
            <a:r>
              <a:rPr lang="en-US" sz="2400" dirty="0" err="1"/>
              <a:t>Reg</a:t>
            </a:r>
            <a:r>
              <a:rPr lang="en-US" sz="2400" dirty="0"/>
              <a:t> ISA</a:t>
            </a:r>
          </a:p>
          <a:p>
            <a:r>
              <a:rPr lang="en-US" sz="2400" dirty="0"/>
              <a:t>Use two 16-bit to get </a:t>
            </a:r>
            <a:r>
              <a:rPr lang="en-US" sz="2400" dirty="0" err="1"/>
              <a:t>Imm</a:t>
            </a:r>
            <a:endParaRPr lang="en-US" sz="2400" dirty="0"/>
          </a:p>
          <a:p>
            <a:r>
              <a:rPr lang="en-US" sz="2400" dirty="0"/>
              <a:t>Natural combinations of</a:t>
            </a:r>
            <a:br>
              <a:rPr lang="en-US" sz="2400" dirty="0"/>
            </a:br>
            <a:r>
              <a:rPr lang="en-US" sz="2400" dirty="0"/>
              <a:t>scalar and vector</a:t>
            </a:r>
          </a:p>
          <a:p>
            <a:r>
              <a:rPr lang="en-US" sz="2400" dirty="0"/>
              <a:t>Scalar bit-vectors</a:t>
            </a:r>
            <a:br>
              <a:rPr lang="en-US" sz="2400" dirty="0"/>
            </a:br>
            <a:r>
              <a:rPr lang="en-US" sz="2400" dirty="0"/>
              <a:t>match vector length</a:t>
            </a:r>
          </a:p>
          <a:p>
            <a:r>
              <a:rPr lang="en-US" sz="2400" dirty="0"/>
              <a:t>Gather/Scatter M-R</a:t>
            </a:r>
          </a:p>
          <a:p>
            <a:r>
              <a:rPr lang="en-US" sz="2400" dirty="0"/>
              <a:t>Cond. Merge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33069" y="1381919"/>
            <a:ext cx="545465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8388350" cy="381000"/>
          </a:xfrm>
        </p:spPr>
        <p:txBody>
          <a:bodyPr/>
          <a:lstStyle/>
          <a:p>
            <a:r>
              <a:rPr lang="en-US" dirty="0"/>
              <a:t>Portions from Hill, Wood, </a:t>
            </a:r>
            <a:r>
              <a:rPr lang="en-US" dirty="0" err="1"/>
              <a:t>Sohi</a:t>
            </a:r>
            <a:r>
              <a:rPr lang="en-US" dirty="0"/>
              <a:t> and Smith (Wisconsin). Culler (Berkeley), </a:t>
            </a:r>
            <a:r>
              <a:rPr lang="en-US" dirty="0" err="1"/>
              <a:t>Kozyrakis</a:t>
            </a:r>
            <a:r>
              <a:rPr lang="en-US" dirty="0"/>
              <a:t>(Stanford).</a:t>
            </a:r>
          </a:p>
          <a:p>
            <a:r>
              <a:rPr lang="en-US" dirty="0"/>
              <a:t>© </a:t>
            </a:r>
            <a:r>
              <a:rPr lang="en-US" dirty="0" err="1"/>
              <a:t>Moshovos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94739"/>
      </p:ext>
    </p:extLst>
  </p:cSld>
  <p:clrMapOvr>
    <a:masterClrMapping/>
  </p:clrMapOvr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8346</TotalTime>
  <Words>3471</Words>
  <Application>Microsoft Office PowerPoint</Application>
  <PresentationFormat>On-screen Show (4:3)</PresentationFormat>
  <Paragraphs>1019</Paragraphs>
  <Slides>61</Slides>
  <Notes>17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Arial</vt:lpstr>
      <vt:lpstr>Arial  </vt:lpstr>
      <vt:lpstr>Calibri</vt:lpstr>
      <vt:lpstr>Comic Sans MS</vt:lpstr>
      <vt:lpstr>Consolas</vt:lpstr>
      <vt:lpstr>Courier New</vt:lpstr>
      <vt:lpstr>Lucida Console</vt:lpstr>
      <vt:lpstr>ＭＳ Ｐゴシック</vt:lpstr>
      <vt:lpstr>Times</vt:lpstr>
      <vt:lpstr>Verdana</vt:lpstr>
      <vt:lpstr>WhitneyHTF-Bold</vt:lpstr>
      <vt:lpstr>Wingdings</vt:lpstr>
      <vt:lpstr>UCRTemplate4</vt:lpstr>
      <vt:lpstr>Office Theme</vt:lpstr>
      <vt:lpstr>Visio</vt:lpstr>
      <vt:lpstr>CS203 – Advanced Computer Architecture</vt:lpstr>
      <vt:lpstr>Instruction and Data Streams Flynn’s Classification</vt:lpstr>
      <vt:lpstr>Single Instruction-stream Multiple Data-stream (SIMD)</vt:lpstr>
      <vt:lpstr>SIMD Parallelism</vt:lpstr>
      <vt:lpstr>Historical Perspective</vt:lpstr>
      <vt:lpstr>ILLIAC IV</vt:lpstr>
      <vt:lpstr>Vector Architectures</vt:lpstr>
      <vt:lpstr>Components of Vector Processor</vt:lpstr>
      <vt:lpstr>CRAY-1 Organization</vt:lpstr>
      <vt:lpstr>Vector Processors</vt:lpstr>
      <vt:lpstr>VMIPS Instructions</vt:lpstr>
      <vt:lpstr>PowerPoint Presentation</vt:lpstr>
      <vt:lpstr>Multiple Lanes</vt:lpstr>
      <vt:lpstr>Challenges</vt:lpstr>
      <vt:lpstr>Vector vs. Scalar</vt:lpstr>
      <vt:lpstr>GPU Computing Architecture</vt:lpstr>
      <vt:lpstr>What is a GPU?</vt:lpstr>
      <vt:lpstr>The GPU is Ubiquitous</vt:lpstr>
      <vt:lpstr>“Early” GPU History</vt:lpstr>
      <vt:lpstr>GPU: The Life of a Triangle</vt:lpstr>
      <vt:lpstr>PowerPoint Presentation</vt:lpstr>
      <vt:lpstr>Why use a GPU for computing?</vt:lpstr>
      <vt:lpstr>GPU uses larger fraction of silicon for computation than CPU?</vt:lpstr>
      <vt:lpstr>Growing Interest in GPGPU</vt:lpstr>
      <vt:lpstr>GPGPUs vs. Vector Processors</vt:lpstr>
      <vt:lpstr>Part 1: Introduction to GPGPU Programming Model</vt:lpstr>
      <vt:lpstr>GPU Compute Programming Model</vt:lpstr>
      <vt:lpstr>PowerPoint Presentation</vt:lpstr>
      <vt:lpstr>CUDA/OpenCL Threading Model</vt:lpstr>
      <vt:lpstr>SIMT Execution Model</vt:lpstr>
      <vt:lpstr>SIMT Execution Model</vt:lpstr>
      <vt:lpstr>GPU Memory Address Spaces</vt:lpstr>
      <vt:lpstr>Local (Private) Address Space</vt:lpstr>
      <vt:lpstr>Global Address Spaces</vt:lpstr>
      <vt:lpstr>“Coalescing” global accesses</vt:lpstr>
      <vt:lpstr>History of “shared memory”</vt:lpstr>
      <vt:lpstr>Shared (Local) Address Space</vt:lpstr>
      <vt:lpstr>GPU Instruction Set Architecture (ISA)</vt:lpstr>
      <vt:lpstr>Some Example PTX Syntax</vt:lpstr>
      <vt:lpstr>Part 2: Generic GPGPU Architecture</vt:lpstr>
      <vt:lpstr>Extra resources</vt:lpstr>
      <vt:lpstr>GPU Microarchitecture Overview</vt:lpstr>
      <vt:lpstr>GPU Microarchitecture</vt:lpstr>
      <vt:lpstr>PowerPoint Presentation</vt:lpstr>
      <vt:lpstr>GPU Microarchitecture Overview</vt:lpstr>
      <vt:lpstr>Inside a SIMT Core</vt:lpstr>
      <vt:lpstr>Inside an “NVIDIA-style” SIMT Core</vt:lpstr>
      <vt:lpstr>Fetch + Decode</vt:lpstr>
      <vt:lpstr>Instruction Issue</vt:lpstr>
      <vt:lpstr>Review: In-order Scoreboard </vt:lpstr>
      <vt:lpstr>In-Order Scoreboard for GPUs?</vt:lpstr>
      <vt:lpstr>Example</vt:lpstr>
      <vt:lpstr>SIMT Using a Hardware Stack</vt:lpstr>
      <vt:lpstr>SIMT Notes</vt:lpstr>
      <vt:lpstr>Register File</vt:lpstr>
      <vt:lpstr>Banked Register File</vt:lpstr>
      <vt:lpstr>Operand Collector</vt:lpstr>
      <vt:lpstr>Operand Collector (1)</vt:lpstr>
      <vt:lpstr>Operand Collector (2)</vt:lpstr>
      <vt:lpstr>AMD Southern Islands</vt:lpstr>
      <vt:lpstr>AMD Southern Islands SIMT-Core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324</cp:revision>
  <cp:lastPrinted>2016-01-28T18:36:41Z</cp:lastPrinted>
  <dcterms:created xsi:type="dcterms:W3CDTF">2015-12-30T09:03:10Z</dcterms:created>
  <dcterms:modified xsi:type="dcterms:W3CDTF">2016-02-25T19:56:02Z</dcterms:modified>
</cp:coreProperties>
</file>