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969F1-F390-4E61-B0ED-DDB52366E71D}">
          <p14:sldIdLst>
            <p14:sldId id="256"/>
          </p14:sldIdLst>
        </p14:section>
        <p14:section name="Multithreading" id="{A4CC5234-B377-4802-839B-EDF8EE24D45D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</p14:sldIdLst>
        </p14:section>
        <p14:section name="Block Multithreading" id="{7EB5BBE7-E246-4864-B267-675320100F4C}">
          <p14:sldIdLst>
            <p14:sldId id="266"/>
            <p14:sldId id="267"/>
            <p14:sldId id="268"/>
          </p14:sldIdLst>
        </p14:section>
        <p14:section name="Interleaved Multithreading" id="{B00AA10A-5660-4C75-8244-4220637F31D9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</p14:sldIdLst>
        </p14:section>
        <p14:section name="SMT" id="{3E2C411A-075F-4798-81E1-E72FDBC570D4}">
          <p14:sldIdLst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Evaluation" id="{2C3C4D22-3147-4D0D-94C6-442FBEF9BC44}">
          <p14:sldIdLst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20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>
              <a:defRPr/>
            </a:pPr>
            <a:fld id="{D1540833-2E54-4553-AF97-AAFD67060DF3}" type="slidenum">
              <a:rPr lang="en-US" altLang="zh-CN" sz="1200"/>
              <a:pPr algn="r">
                <a:defRPr/>
              </a:pPr>
              <a:t>22</a:t>
            </a:fld>
            <a:endParaRPr lang="en-US" altLang="zh-CN" sz="1200" dirty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528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1985DE53-42B3-4D6D-957E-A00CEEB5C809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D9C04-1089-4B02-88B2-CA4F3718B68D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F3750-D4A4-475E-93DD-109B923DFE16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0200"/>
            <a:ext cx="76962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D542C7-D07C-4EA4-A4B4-C092A27185C2}" type="datetime1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</p:spPr>
        <p:txBody>
          <a:bodyPr/>
          <a:lstStyle>
            <a:lvl1pPr>
              <a:defRPr/>
            </a:lvl1pPr>
          </a:lstStyle>
          <a:p>
            <a:fld id="{1121AF41-BA22-4575-B522-0383EF3EDC0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C4A35-099C-44C6-983B-305A2C097028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04E7C-1A3D-4116-AF71-41A279E6ED50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01AA4-1A71-470E-99C9-CF6C3EF8FA88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2140D-B28D-477C-8413-5CFFE04CF242}" type="datetime1">
              <a:rPr lang="en-US" smtClean="0"/>
              <a:t>2/23/2016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A188-33E1-49FD-82F7-CF8197F5F916}" type="datetime1">
              <a:rPr lang="en-US" smtClean="0"/>
              <a:t>2/23/2016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E09E4-D381-4B7B-9402-B2EE48B77A96}" type="datetime1">
              <a:rPr lang="en-US" smtClean="0"/>
              <a:t>2/23/2016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750F7-01E4-4E5F-8BE3-56B35C063B49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33E39-5944-4092-840F-91959D61EFAF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AAB6FCBD-7298-4276-B909-FFB53341B590}" type="datetime1">
              <a:rPr lang="en-US" smtClean="0"/>
              <a:t>2/23/2016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5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6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7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CS203 – Advanced Computer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TLP – </a:t>
            </a:r>
            <a:br>
              <a:rPr lang="en-US" dirty="0"/>
            </a:br>
            <a:r>
              <a:rPr lang="en-US" dirty="0"/>
              <a:t>Multithreaded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Block (coarse) Multithreading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364"/>
            <a:ext cx="8229600" cy="221510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Each running thread executes in turn until a long latency event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/>
              <a:t>Similar to software multithreading but at a different scale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Five stage pipeline.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/>
              <a:t>In the example, each context switch due to l1 miss causes a 25% overhead to flush the pipeline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/>
              <a:t>Major cost is due to flushing the pipeline</a:t>
            </a:r>
          </a:p>
        </p:txBody>
      </p:sp>
      <p:pic>
        <p:nvPicPr>
          <p:cNvPr id="557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956" y="3377630"/>
            <a:ext cx="5994967" cy="28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3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Block MT– 5-stage Pipeline</a:t>
            </a:r>
          </a:p>
        </p:txBody>
      </p:sp>
      <p:sp>
        <p:nvSpPr>
          <p:cNvPr id="558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Both L1 and L2 must be lockup-free</a:t>
            </a:r>
          </a:p>
          <a:p>
            <a:pPr lvl="1" eaLnBrk="1" hangingPunct="1"/>
            <a:r>
              <a:rPr lang="en-US" dirty="0"/>
              <a:t>Must handle two cache accesses (one hit and one miss or two misses)</a:t>
            </a:r>
          </a:p>
          <a:p>
            <a:pPr eaLnBrk="1" hangingPunct="1"/>
            <a:r>
              <a:rPr lang="en-US" dirty="0"/>
              <a:t>Use more threads to cover idle times</a:t>
            </a:r>
          </a:p>
          <a:p>
            <a:pPr lvl="1" eaLnBrk="1" hangingPunct="1"/>
            <a:r>
              <a:rPr lang="en-US" dirty="0"/>
              <a:t>More state replication</a:t>
            </a:r>
          </a:p>
          <a:p>
            <a:pPr lvl="1" eaLnBrk="1" hangingPunct="1"/>
            <a:r>
              <a:rPr lang="en-US" dirty="0"/>
              <a:t>More complex thread selection</a:t>
            </a:r>
          </a:p>
          <a:p>
            <a:pPr lvl="1" eaLnBrk="1" hangingPunct="1"/>
            <a:r>
              <a:rPr lang="en-US" dirty="0"/>
              <a:t>Scale up TLB and cache sizes</a:t>
            </a:r>
          </a:p>
          <a:p>
            <a:pPr lvl="1" eaLnBrk="1" hangingPunct="1"/>
            <a:r>
              <a:rPr lang="en-US" dirty="0"/>
              <a:t>Diminishing returns</a:t>
            </a:r>
          </a:p>
          <a:p>
            <a:pPr eaLnBrk="1" hangingPunct="1"/>
            <a:r>
              <a:rPr lang="en-US" dirty="0"/>
              <a:t>False timeline</a:t>
            </a:r>
          </a:p>
          <a:p>
            <a:pPr lvl="1" eaLnBrk="1" hangingPunct="1"/>
            <a:r>
              <a:rPr lang="en-US" dirty="0"/>
              <a:t>Cache misses happen at highly variable times</a:t>
            </a:r>
          </a:p>
          <a:p>
            <a:pPr lvl="1" eaLnBrk="1" hangingPunct="1"/>
            <a:r>
              <a:rPr lang="en-US" dirty="0"/>
              <a:t>Latencies are variable</a:t>
            </a:r>
          </a:p>
          <a:p>
            <a:pPr lvl="1" eaLnBrk="1" hangingPunct="1"/>
            <a:r>
              <a:rPr lang="en-US" dirty="0"/>
              <a:t>Overlap is never as perfect as in the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Block MT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IBM </a:t>
            </a:r>
            <a:r>
              <a:rPr lang="en-US" dirty="0" err="1"/>
              <a:t>iSeries</a:t>
            </a:r>
            <a:r>
              <a:rPr lang="en-US" dirty="0"/>
              <a:t> </a:t>
            </a:r>
            <a:r>
              <a:rPr lang="en-US" dirty="0" err="1"/>
              <a:t>SStar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Called HMT(hardware </a:t>
            </a:r>
            <a:r>
              <a:rPr lang="en-US" dirty="0" err="1"/>
              <a:t>mt</a:t>
            </a:r>
            <a:r>
              <a:rPr lang="en-US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4-way superscalar I/O processor with a 5-stage pipeline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Designed for commercial workloads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Two threads: foreground and background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Switch threads on cache misses + time-out mechanism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Intel’s Montecito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Two cores with two threads per core, IA-64 (Itanium)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L3 cache misses, off chip accesses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Events: L3 cache misses/data return, expiration of quantum, thread switch hint provided by software (instruction that forces the thread to yield the core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Thread urgency level based on occurrence of events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Thread switching occurs when the urgency level of suspended thread is higher than that of the running thread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No example of block multithreading in OOO processors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/>
              <a:t>Interleaved Multithreading</a:t>
            </a:r>
          </a:p>
        </p:txBody>
      </p:sp>
      <p:sp>
        <p:nvSpPr>
          <p:cNvPr id="5621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/>
              <a:t>Dispatch instructions from different threads/processes in each cycle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/>
              <a:t>Different ready threads dispatch in turn in every cycle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/>
              <a:t>Takes advantage of small latencies such as instruction latencies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/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/>
              <a:t> </a:t>
            </a:r>
          </a:p>
        </p:txBody>
      </p:sp>
      <p:pic>
        <p:nvPicPr>
          <p:cNvPr id="562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93239"/>
            <a:ext cx="8496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/>
              <a:t>Interleaved Multithreading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3289472"/>
            <a:ext cx="8051800" cy="295892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dirty="0"/>
              <a:t>Same architecture as for block multithreading except that: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Data forwarding must be thread aware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Context id is carried by forwarded values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Stage flushing must be thread aware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On an miss exception IF, ID, EX &amp; MEM cannot be flushed indiscriminately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Same for taken branches and regular software exceptions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Thread selection algorithm: different thread is selected in each cycle (round-robin)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On a long latency event the selector puts the thread aside and removes it from selection</a:t>
            </a:r>
          </a:p>
        </p:txBody>
      </p:sp>
      <p:pic>
        <p:nvPicPr>
          <p:cNvPr id="563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1035050"/>
            <a:ext cx="58864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/>
              <a:t>Interleaved Multithreading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36700" y="3911600"/>
            <a:ext cx="7607300" cy="22987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SUN </a:t>
            </a:r>
            <a:r>
              <a:rPr lang="en-US" sz="1800" dirty="0" err="1"/>
              <a:t>Sparc</a:t>
            </a:r>
            <a:r>
              <a:rPr lang="en-US" sz="1800" dirty="0"/>
              <a:t> T1 and T2</a:t>
            </a:r>
            <a:r>
              <a:rPr lang="en-US" sz="1800" b="0" dirty="0"/>
              <a:t> </a:t>
            </a:r>
            <a:endParaRPr lang="en-US" sz="1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Thread selection stage; store buffers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The thread selector selects the thread to fetch and decode in every cycle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Typically round-robin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If long latency event, the selection of the thread is suspended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Static branch prediction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Flushing and forwarding are thread aware</a:t>
            </a:r>
          </a:p>
        </p:txBody>
      </p:sp>
      <p:pic>
        <p:nvPicPr>
          <p:cNvPr id="564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1" y="1104900"/>
            <a:ext cx="8053388" cy="27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/>
              <a:t>Barrel Processors</a:t>
            </a:r>
          </a:p>
        </p:txBody>
      </p:sp>
      <p:sp>
        <p:nvSpPr>
          <p:cNvPr id="5652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Enough threads so that the pipeline is filled with instructions from different threads,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There is no need to forward or to detect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There can be so many ready threads that there is no need for a cache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Or cache can be very large with high hit latency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 context switch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Control hazards are also solved by multithreading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High throughput but low single thread performance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Difference with interleaved MT: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number of threads &gt;&gt; pipeline depth</a:t>
            </a:r>
          </a:p>
        </p:txBody>
      </p:sp>
      <p:pic>
        <p:nvPicPr>
          <p:cNvPr id="565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518" y="4354188"/>
            <a:ext cx="4914958" cy="21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Examples Of Barrel Processors</a:t>
            </a:r>
          </a:p>
        </p:txBody>
      </p:sp>
      <p:sp>
        <p:nvSpPr>
          <p:cNvPr id="566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CDC6600 I/O PROCESSORS (1960s)</a:t>
            </a:r>
          </a:p>
          <a:p>
            <a:pPr eaLnBrk="1" hangingPunct="1"/>
            <a:r>
              <a:rPr lang="en-US" dirty="0"/>
              <a:t>DENELCOR HEP (EARLY 1980s)</a:t>
            </a:r>
          </a:p>
          <a:p>
            <a:pPr lvl="1" eaLnBrk="1" hangingPunct="1"/>
            <a:r>
              <a:rPr lang="en-US" dirty="0"/>
              <a:t>Up to 16 processors, 8-stage pipeline </a:t>
            </a:r>
          </a:p>
          <a:p>
            <a:pPr lvl="1" eaLnBrk="1" hangingPunct="1"/>
            <a:r>
              <a:rPr lang="en-US" dirty="0"/>
              <a:t>Different threads in the pipeline (needs at least 8 threads)</a:t>
            </a:r>
          </a:p>
          <a:p>
            <a:pPr lvl="1" eaLnBrk="1" hangingPunct="1"/>
            <a:r>
              <a:rPr lang="en-US" dirty="0"/>
              <a:t>No forwarding, no stalling and no flushing</a:t>
            </a:r>
          </a:p>
          <a:p>
            <a:pPr lvl="1" eaLnBrk="1" hangingPunct="1"/>
            <a:r>
              <a:rPr lang="en-US" dirty="0"/>
              <a:t>No cache</a:t>
            </a:r>
          </a:p>
          <a:p>
            <a:pPr lvl="1" eaLnBrk="1" hangingPunct="1"/>
            <a:r>
              <a:rPr lang="en-US" dirty="0"/>
              <a:t>Throughput for eight threads: 10 MIPS</a:t>
            </a:r>
          </a:p>
          <a:p>
            <a:pPr eaLnBrk="1" hangingPunct="1"/>
            <a:r>
              <a:rPr lang="en-US" dirty="0"/>
              <a:t>TERA MTA, then Cray XMT</a:t>
            </a:r>
          </a:p>
          <a:p>
            <a:pPr lvl="1"/>
            <a:r>
              <a:rPr lang="en-US" dirty="0"/>
              <a:t>1987: </a:t>
            </a:r>
            <a:r>
              <a:rPr lang="en-US" dirty="0" err="1"/>
              <a:t>Tera</a:t>
            </a:r>
            <a:r>
              <a:rPr lang="en-US" dirty="0"/>
              <a:t> Computer Company was established by Burton Smith in Seattle, </a:t>
            </a:r>
          </a:p>
          <a:p>
            <a:pPr lvl="1"/>
            <a:r>
              <a:rPr lang="en-US" dirty="0"/>
              <a:t>1988: Software development starts</a:t>
            </a:r>
          </a:p>
          <a:p>
            <a:pPr lvl="1"/>
            <a:r>
              <a:rPr lang="en-US" dirty="0"/>
              <a:t>1991: Hardware development starts</a:t>
            </a:r>
          </a:p>
          <a:p>
            <a:pPr lvl="1"/>
            <a:r>
              <a:rPr lang="en-US" dirty="0"/>
              <a:t>1997: First MTA-1shipment to SDSC (San Diego Supercomputer Center)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TERA MTA</a:t>
            </a:r>
          </a:p>
        </p:txBody>
      </p:sp>
      <p:sp>
        <p:nvSpPr>
          <p:cNvPr id="566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TERA MTA, then Cray XMT</a:t>
            </a:r>
          </a:p>
          <a:p>
            <a:pPr lvl="1" eaLnBrk="1" hangingPunct="1"/>
            <a:r>
              <a:rPr lang="en-US" dirty="0"/>
              <a:t>Multiprocessor with up to 256 processors</a:t>
            </a:r>
          </a:p>
          <a:p>
            <a:pPr lvl="2"/>
            <a:r>
              <a:rPr lang="en-US" dirty="0"/>
              <a:t>128 </a:t>
            </a:r>
            <a:r>
              <a:rPr lang="en-US" dirty="0" err="1"/>
              <a:t>i</a:t>
            </a:r>
            <a:r>
              <a:rPr lang="en-US" dirty="0"/>
              <a:t>-streams per processor</a:t>
            </a:r>
          </a:p>
          <a:p>
            <a:pPr lvl="2"/>
            <a:r>
              <a:rPr lang="en-US" dirty="0"/>
              <a:t>128 PCs and 4096 registers</a:t>
            </a:r>
          </a:p>
          <a:p>
            <a:pPr lvl="1" eaLnBrk="1" hangingPunct="1"/>
            <a:r>
              <a:rPr lang="en-US" dirty="0"/>
              <a:t>No hardware support for data hazards</a:t>
            </a:r>
          </a:p>
          <a:p>
            <a:pPr lvl="2" eaLnBrk="1" hangingPunct="1"/>
            <a:r>
              <a:rPr lang="en-US" dirty="0"/>
              <a:t>An instruction in an </a:t>
            </a:r>
            <a:r>
              <a:rPr lang="en-US" dirty="0" err="1"/>
              <a:t>i</a:t>
            </a:r>
            <a:r>
              <a:rPr lang="en-US" dirty="0"/>
              <a:t>-stream can issue if it has no dependencies with previous instructions</a:t>
            </a:r>
          </a:p>
          <a:p>
            <a:pPr lvl="2" eaLnBrk="1" hangingPunct="1"/>
            <a:r>
              <a:rPr lang="en-US" dirty="0"/>
              <a:t>A </a:t>
            </a:r>
            <a:r>
              <a:rPr lang="en-US" dirty="0" err="1"/>
              <a:t>lookahead</a:t>
            </a:r>
            <a:r>
              <a:rPr lang="en-US" dirty="0"/>
              <a:t> field is added to every instruction </a:t>
            </a:r>
          </a:p>
          <a:p>
            <a:pPr lvl="2" eaLnBrk="1" hangingPunct="1"/>
            <a:r>
              <a:rPr lang="en-US" dirty="0"/>
              <a:t>It indicates the number of following instructions that have no dependency with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TERA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45" y="1145363"/>
            <a:ext cx="4406355" cy="5031273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1400" dirty="0"/>
              <a:t>Up to 256 processors running @ 260MHz</a:t>
            </a:r>
          </a:p>
          <a:p>
            <a:pPr lvl="2"/>
            <a:r>
              <a:rPr lang="en-US" sz="1400" dirty="0"/>
              <a:t>128 active threads per processor</a:t>
            </a:r>
          </a:p>
          <a:p>
            <a:pPr lvl="2"/>
            <a:r>
              <a:rPr lang="en-US" sz="1400" dirty="0"/>
              <a:t>Up to 256 I/O processors </a:t>
            </a:r>
          </a:p>
          <a:p>
            <a:pPr lvl="2"/>
            <a:r>
              <a:rPr lang="en-US" sz="1400" dirty="0"/>
              <a:t>Peak Performance of 256 </a:t>
            </a:r>
            <a:r>
              <a:rPr lang="en-US" sz="1400" dirty="0" err="1"/>
              <a:t>GFlop</a:t>
            </a:r>
            <a:r>
              <a:rPr lang="en-US" sz="1400" dirty="0"/>
              <a:t>/sec</a:t>
            </a:r>
          </a:p>
          <a:p>
            <a:pPr lvl="2"/>
            <a:r>
              <a:rPr lang="en-US" sz="1400" dirty="0"/>
              <a:t>Processors and memory modules populate a sparse 3D torus interconnection network</a:t>
            </a:r>
          </a:p>
          <a:p>
            <a:pPr lvl="2"/>
            <a:r>
              <a:rPr lang="en-US" sz="1400" dirty="0"/>
              <a:t>4096 interconnection network nodes</a:t>
            </a:r>
          </a:p>
          <a:p>
            <a:pPr lvl="2"/>
            <a:r>
              <a:rPr lang="en-US" sz="1400" dirty="0"/>
              <a:t>Flat, shared main memory ranging from 16 to 512 GB</a:t>
            </a:r>
          </a:p>
          <a:p>
            <a:pPr lvl="2"/>
            <a:r>
              <a:rPr lang="en-US" sz="1400" dirty="0"/>
              <a:t>Each MTA processor has 128 “streams” each of which is hardware (including 32 registers and a program counter that is devoted to running single thread of control</a:t>
            </a:r>
          </a:p>
          <a:p>
            <a:pPr lvl="2"/>
            <a:r>
              <a:rPr lang="en-US" sz="1400" dirty="0"/>
              <a:t>The processor executes instructions from streams, that are not blocked, in a fair round robin fashion</a:t>
            </a:r>
          </a:p>
          <a:p>
            <a:pPr lvl="2"/>
            <a:r>
              <a:rPr lang="en-US" sz="1400" dirty="0"/>
              <a:t>A stream can issue an instruction every 21 cycles (the length of the instruction pipeline) so at least 21 ready threads are required to keep a processor fully busy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2932" y="1050268"/>
            <a:ext cx="4049915" cy="2301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93266" y="3411811"/>
            <a:ext cx="4406355" cy="257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Char char="q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400" dirty="0"/>
              <a:t>The processor makes a context switch on each cycle, choosing the next instruction from one of the streams that is ready to execute</a:t>
            </a:r>
          </a:p>
          <a:p>
            <a:pPr lvl="2"/>
            <a:r>
              <a:rPr lang="en-US" sz="1400" dirty="0"/>
              <a:t>Using ‘rich’ interconnect network guarantees that any potential delays caused by references to data in memory are completely hidden</a:t>
            </a:r>
          </a:p>
          <a:p>
            <a:pPr lvl="2"/>
            <a:r>
              <a:rPr lang="en-US" sz="1400" dirty="0"/>
              <a:t>Randomized memory mapping and high interconnectivity network provide near-uniform access time from any processor to any memory location. </a:t>
            </a:r>
          </a:p>
          <a:p>
            <a:pPr marL="0" indent="0">
              <a:buFont typeface="Wingdings" charset="2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764-9FA4-4440-BCD1-EBEC371A9859}" type="slidenum">
              <a:rPr lang="en-US"/>
              <a:pPr/>
              <a:t>2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Beyond single thread ILP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88300" cy="492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ILP is limited by</a:t>
            </a:r>
          </a:p>
          <a:p>
            <a:pPr lvl="1"/>
            <a:r>
              <a:rPr lang="en-US" dirty="0"/>
              <a:t>window size, </a:t>
            </a:r>
          </a:p>
          <a:p>
            <a:pPr lvl="2"/>
            <a:r>
              <a:rPr lang="en-US" dirty="0"/>
              <a:t>logic area footprint grows fast</a:t>
            </a:r>
          </a:p>
          <a:p>
            <a:pPr lvl="2"/>
            <a:r>
              <a:rPr lang="en-US" dirty="0"/>
              <a:t>longer wires, slower clocks</a:t>
            </a:r>
          </a:p>
          <a:p>
            <a:pPr lvl="1"/>
            <a:r>
              <a:rPr lang="en-US" dirty="0"/>
              <a:t>data dependency and branches</a:t>
            </a:r>
          </a:p>
          <a:p>
            <a:r>
              <a:rPr lang="en-US" dirty="0"/>
              <a:t>Beyond ILP</a:t>
            </a:r>
          </a:p>
          <a:p>
            <a:pPr lvl="1"/>
            <a:r>
              <a:rPr lang="en-US" dirty="0"/>
              <a:t>Loop level: Database, Multimedia, Scientific codes</a:t>
            </a:r>
          </a:p>
          <a:p>
            <a:pPr lvl="1"/>
            <a:r>
              <a:rPr lang="en-US" dirty="0"/>
              <a:t>Data level: SIMD (Vector), SPMD (MPI)</a:t>
            </a:r>
          </a:p>
          <a:p>
            <a:pPr lvl="1"/>
            <a:r>
              <a:rPr lang="en-US" dirty="0"/>
              <a:t>Thread level</a:t>
            </a:r>
          </a:p>
          <a:p>
            <a:r>
              <a:rPr lang="en-US" altLang="en-US" dirty="0"/>
              <a:t>Thread: process with own instructions and data</a:t>
            </a:r>
          </a:p>
          <a:p>
            <a:pPr lvl="1"/>
            <a:r>
              <a:rPr lang="en-US" altLang="en-US" sz="2000" dirty="0"/>
              <a:t>thread may be a process, part of a parallel program of multiple processes, or it may be an independent program</a:t>
            </a:r>
          </a:p>
          <a:p>
            <a:pPr lvl="1"/>
            <a:r>
              <a:rPr lang="en-US" altLang="en-US" sz="2000" dirty="0"/>
              <a:t>each thread has all the state (instructions, data, PC, register state, and so on) necessary to allow it to execute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Cray MTA-2</a:t>
            </a:r>
          </a:p>
        </p:txBody>
      </p:sp>
      <p:pic>
        <p:nvPicPr>
          <p:cNvPr id="3" name="Picture 4" descr="Big_green_MT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340311" cy="31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9425" y="1098354"/>
            <a:ext cx="3929589" cy="33855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600" dirty="0">
                <a:solidFill>
                  <a:srgbClr val="FFFFFF"/>
                </a:solidFill>
                <a:ea typeface="굴림" charset="0"/>
                <a:cs typeface="굴림" charset="0"/>
              </a:rPr>
              <a:t> 128 Virtual Processors in a CPU module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608875" y="1486968"/>
            <a:ext cx="29803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8989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rgbClr val="0000FF"/>
                </a:solidFill>
                <a:ea typeface="굴림" charset="0"/>
                <a:cs typeface="굴림" charset="0"/>
              </a:rPr>
              <a:t>Zero Overhead Thread Switching</a:t>
            </a:r>
          </a:p>
        </p:txBody>
      </p:sp>
      <p:pic>
        <p:nvPicPr>
          <p:cNvPr id="6" name="Picture 8" descr="sys-mo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58" y="1495900"/>
            <a:ext cx="2758282" cy="20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53927" y="1124429"/>
            <a:ext cx="3220954" cy="33855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rgbClr val="FFFFFF"/>
                </a:solidFill>
                <a:ea typeface="굴림" charset="0"/>
                <a:cs typeface="굴림" charset="0"/>
              </a:rPr>
              <a:t> Up to 1TB Scalable Shared memory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4517525" y="3890034"/>
          <a:ext cx="3827830" cy="228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Worksheet" r:id="rId5" imgW="5372427" imgH="3200670" progId="Excel.Sheet.8">
                  <p:embed/>
                </p:oleObj>
              </mc:Choice>
              <mc:Fallback>
                <p:oleObj name="Worksheet" r:id="rId5" imgW="5372427" imgH="3200670" progId="Excel.Sheet.8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525" y="3890034"/>
                        <a:ext cx="3827830" cy="2280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5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MT to Avoid Memory Latency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General processors switch to another context on I/O operation =&gt; Software Multithreading, Multiprogramming, etc. An O/S function. Large overhead! </a:t>
            </a:r>
            <a:r>
              <a:rPr lang="en-US" dirty="0">
                <a:solidFill>
                  <a:schemeClr val="accent2"/>
                </a:solidFill>
              </a:rPr>
              <a:t>Why? Context switch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Why not context switch on a cache miss?</a:t>
            </a:r>
            <a:r>
              <a:rPr lang="en-US" dirty="0"/>
              <a:t> =&gt; </a:t>
            </a:r>
            <a:r>
              <a:rPr lang="en-US" dirty="0">
                <a:solidFill>
                  <a:srgbClr val="FF0000"/>
                </a:solidFill>
              </a:rPr>
              <a:t>Hardware multithreading.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Can we afford that overhead now? =&gt; </a:t>
            </a:r>
            <a:r>
              <a:rPr lang="en-US" dirty="0">
                <a:solidFill>
                  <a:schemeClr val="accent2"/>
                </a:solidFill>
              </a:rPr>
              <a:t>Need changes in architecture to avoid stack operations.</a:t>
            </a:r>
            <a:r>
              <a:rPr lang="en-US" dirty="0"/>
              <a:t> How to achieve it?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Have many contexts CPU resident (not memory resident) by having </a:t>
            </a:r>
            <a:r>
              <a:rPr lang="en-US" dirty="0">
                <a:solidFill>
                  <a:schemeClr val="accent2"/>
                </a:solidFill>
              </a:rPr>
              <a:t>separate PCs and registers for each thread. No need to store them in stack on context switching.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ea typeface="宋体" pitchFamily="2" charset="-122"/>
              </a:rPr>
              <a:t>Sun Niagara 2</a:t>
            </a:r>
            <a:endParaRPr lang="en-US" sz="3600" dirty="0"/>
          </a:p>
        </p:txBody>
      </p:sp>
      <p:sp>
        <p:nvSpPr>
          <p:cNvPr id="2048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7926" y="1064938"/>
            <a:ext cx="8001000" cy="138836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400" dirty="0">
                <a:ea typeface="宋体" pitchFamily="2" charset="-122"/>
              </a:rPr>
              <a:t>Sun T5120 Niagara 2 – </a:t>
            </a:r>
            <a:r>
              <a:rPr lang="en-US" altLang="zh-CN" sz="1800" dirty="0">
                <a:solidFill>
                  <a:srgbClr val="FF0000"/>
                </a:solidFill>
                <a:ea typeface="宋体" pitchFamily="2" charset="-122"/>
              </a:rPr>
              <a:t>Fine-grained multithreading</a:t>
            </a:r>
          </a:p>
          <a:p>
            <a:pPr lvl="2"/>
            <a:r>
              <a:rPr lang="en-US" altLang="zh-CN" sz="1800" dirty="0">
                <a:ea typeface="宋体" pitchFamily="2" charset="-122"/>
              </a:rPr>
              <a:t>8 cores on chip each with 2 pipelines</a:t>
            </a:r>
          </a:p>
          <a:p>
            <a:pPr lvl="2"/>
            <a:r>
              <a:rPr lang="en-US" altLang="zh-CN" sz="1800" dirty="0">
                <a:ea typeface="宋体" pitchFamily="2" charset="-122"/>
              </a:rPr>
              <a:t>4 HW threads/pipeline per core =&gt; 64 threads</a:t>
            </a:r>
          </a:p>
          <a:p>
            <a:pPr lvl="2"/>
            <a:r>
              <a:rPr lang="en-US" altLang="zh-CN" sz="1800" dirty="0">
                <a:ea typeface="宋体" pitchFamily="2" charset="-122"/>
              </a:rPr>
              <a:t>4 MB L2, 8-banks, 16-way set-associative</a:t>
            </a:r>
          </a:p>
        </p:txBody>
      </p:sp>
      <p:graphicFrame>
        <p:nvGraphicFramePr>
          <p:cNvPr id="204806" name="Object 6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615253" y="2719535"/>
          <a:ext cx="39052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Visio" r:id="rId4" imgW="5645740" imgH="3634537" progId="">
                  <p:embed/>
                </p:oleObj>
              </mc:Choice>
              <mc:Fallback>
                <p:oleObj name="Visio" r:id="rId4" imgW="5645740" imgH="3634537" progId="">
                  <p:embed/>
                  <p:pic>
                    <p:nvPicPr>
                      <p:cNvPr id="2048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53" y="2719535"/>
                        <a:ext cx="390525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9" name="Rectangle 6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/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/>
          </a:p>
        </p:txBody>
      </p:sp>
      <p:graphicFrame>
        <p:nvGraphicFramePr>
          <p:cNvPr id="1080323" name="Object 3"/>
          <p:cNvGraphicFramePr>
            <a:graphicFrameLocks noChangeAspect="1"/>
          </p:cNvGraphicFramePr>
          <p:nvPr/>
        </p:nvGraphicFramePr>
        <p:xfrm>
          <a:off x="5181600" y="2819400"/>
          <a:ext cx="363855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Visio" r:id="rId6" imgW="4040854" imgH="2511312" progId="">
                  <p:embed/>
                </p:oleObj>
              </mc:Choice>
              <mc:Fallback>
                <p:oleObj name="Visio" r:id="rId6" imgW="4040854" imgH="2511312" progId="">
                  <p:embed/>
                  <p:pic>
                    <p:nvPicPr>
                      <p:cNvPr id="108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19400"/>
                        <a:ext cx="363855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5486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Thread Scheduling: </a:t>
            </a:r>
            <a:r>
              <a:rPr lang="en-US" sz="1400" b="0" dirty="0">
                <a:solidFill>
                  <a:srgbClr val="000000"/>
                </a:solidFill>
              </a:rPr>
              <a:t>First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schedule on different cores in a round-robin manner to avoid resource contention then on different pipeline and finally within the same pipeline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4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T2 Core Architecture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6" y="1342895"/>
            <a:ext cx="4298168" cy="38517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704850"/>
            <a:ext cx="72485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0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29B-8939-4D95-8FD1-813EB3E2BB18}" type="slidenum">
              <a:rPr lang="en-US"/>
              <a:pPr/>
              <a:t>25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Do both ILP and TLP?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TLP and ILP exploit two different kinds of parallel structure in a program </a:t>
            </a:r>
          </a:p>
          <a:p>
            <a:endParaRPr lang="en-US" sz="2800" dirty="0"/>
          </a:p>
          <a:p>
            <a:r>
              <a:rPr lang="en-US" sz="2800" dirty="0"/>
              <a:t>Could a processor oriented at ILP also exploit TLP?</a:t>
            </a:r>
          </a:p>
          <a:p>
            <a:pPr lvl="1"/>
            <a:r>
              <a:rPr lang="en-US" sz="2000" dirty="0"/>
              <a:t>functional units are often idle in data path designed for ILP because of either stalls or dependences in the code </a:t>
            </a:r>
          </a:p>
          <a:p>
            <a:pPr lvl="1"/>
            <a:endParaRPr lang="en-US" sz="2000" dirty="0"/>
          </a:p>
          <a:p>
            <a:r>
              <a:rPr lang="en-US" sz="2800" dirty="0"/>
              <a:t>Could the TLP be used as a source of independent instructions that might keep the processor busy during stalls? </a:t>
            </a:r>
          </a:p>
          <a:p>
            <a:endParaRPr lang="en-US" sz="2800" dirty="0"/>
          </a:p>
          <a:p>
            <a:r>
              <a:rPr lang="en-US" sz="2800" dirty="0"/>
              <a:t>Could TLP be used to employ the functional units that would otherwise lie idle when insufficient ILP exists?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3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Simultaneous Multithreading (SMT)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0" dirty="0"/>
              <a:t>Simultaneous multithreading (SMT): insight that dynamically scheduled processor already has many HW mechanisms to support multithreading</a:t>
            </a:r>
          </a:p>
          <a:p>
            <a:pPr lvl="1"/>
            <a:r>
              <a:rPr lang="en-US" altLang="en-US" sz="2000" b="0" dirty="0"/>
              <a:t>Large set of virtual registers that can be used to hold the register sets of independent threads </a:t>
            </a:r>
          </a:p>
          <a:p>
            <a:pPr lvl="1"/>
            <a:r>
              <a:rPr lang="en-US" altLang="en-US" sz="2000" b="0" dirty="0"/>
              <a:t>Register renaming provides unique register identifiers, so instructions from multiple threads can be mixed in </a:t>
            </a:r>
            <a:r>
              <a:rPr lang="en-US" altLang="en-US" sz="2000" b="0" dirty="0" err="1"/>
              <a:t>datapath</a:t>
            </a:r>
            <a:r>
              <a:rPr lang="en-US" altLang="en-US" sz="2000" b="0" dirty="0"/>
              <a:t> without confusing sources and destinations across threads</a:t>
            </a:r>
          </a:p>
          <a:p>
            <a:pPr lvl="1"/>
            <a:r>
              <a:rPr lang="en-US" altLang="en-US" sz="2000" b="0" dirty="0"/>
              <a:t>Out-of-order completion allows the threads to execute out of order, and get better utilization of the HW </a:t>
            </a:r>
          </a:p>
          <a:p>
            <a:r>
              <a:rPr lang="en-US" altLang="en-US" sz="2000" b="0" dirty="0"/>
              <a:t>Just adding a per thread renaming table and keeping separate PCs</a:t>
            </a:r>
          </a:p>
          <a:p>
            <a:pPr lvl="1"/>
            <a:r>
              <a:rPr lang="en-US" altLang="en-US" sz="2000" b="0" dirty="0"/>
              <a:t>Independent commitment can be supported by logically keeping a separate reorder buffer for each thread</a:t>
            </a:r>
          </a:p>
          <a:p>
            <a:pPr lvl="1"/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85AA-97DB-482C-A23E-BA19DECDCE48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Multithreaded Categories</a:t>
            </a:r>
          </a:p>
        </p:txBody>
      </p:sp>
      <p:sp>
        <p:nvSpPr>
          <p:cNvPr id="2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15C-80D7-410E-A312-21D31643B26F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034243" name="Group 3"/>
          <p:cNvGrpSpPr>
            <a:grpSpLocks/>
          </p:cNvGrpSpPr>
          <p:nvPr/>
        </p:nvGrpSpPr>
        <p:grpSpPr bwMode="auto">
          <a:xfrm>
            <a:off x="990600" y="1447800"/>
            <a:ext cx="1143000" cy="3581400"/>
            <a:chOff x="528" y="912"/>
            <a:chExt cx="720" cy="2256"/>
          </a:xfrm>
        </p:grpSpPr>
        <p:sp>
          <p:nvSpPr>
            <p:cNvPr id="103424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5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6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8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0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1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2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3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4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5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6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7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8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9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0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1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2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3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4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5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6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7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8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9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0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1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2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3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4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5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6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7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8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9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0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1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2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3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4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5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6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7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8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9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0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1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292" name="Group 52"/>
          <p:cNvGrpSpPr>
            <a:grpSpLocks/>
          </p:cNvGrpSpPr>
          <p:nvPr/>
        </p:nvGrpSpPr>
        <p:grpSpPr bwMode="auto">
          <a:xfrm>
            <a:off x="2476500" y="1447800"/>
            <a:ext cx="1143000" cy="3581400"/>
            <a:chOff x="1584" y="912"/>
            <a:chExt cx="720" cy="2256"/>
          </a:xfrm>
        </p:grpSpPr>
        <p:sp>
          <p:nvSpPr>
            <p:cNvPr id="1034293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4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5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6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7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8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9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0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1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2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3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4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5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6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7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8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9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0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1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2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3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4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5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6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7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8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9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0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1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2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3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4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5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6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7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8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9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0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1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2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3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4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5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6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7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8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9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0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341" name="Group 101"/>
          <p:cNvGrpSpPr>
            <a:grpSpLocks/>
          </p:cNvGrpSpPr>
          <p:nvPr/>
        </p:nvGrpSpPr>
        <p:grpSpPr bwMode="auto">
          <a:xfrm>
            <a:off x="3886200" y="1447800"/>
            <a:ext cx="1143000" cy="3581400"/>
            <a:chOff x="2640" y="912"/>
            <a:chExt cx="720" cy="2256"/>
          </a:xfrm>
        </p:grpSpPr>
        <p:sp>
          <p:nvSpPr>
            <p:cNvPr id="1034342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3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4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5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6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7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8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9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0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1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2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3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4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5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6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7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8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9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0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1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2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3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4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5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6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7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8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9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0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1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2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3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4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5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6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7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8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9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0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1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2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3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4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5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6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7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8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9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390" name="Group 150"/>
          <p:cNvGrpSpPr>
            <a:grpSpLocks/>
          </p:cNvGrpSpPr>
          <p:nvPr/>
        </p:nvGrpSpPr>
        <p:grpSpPr bwMode="auto">
          <a:xfrm>
            <a:off x="5507831" y="1295400"/>
            <a:ext cx="1143000" cy="3962400"/>
            <a:chOff x="3696" y="816"/>
            <a:chExt cx="720" cy="2496"/>
          </a:xfrm>
        </p:grpSpPr>
        <p:sp>
          <p:nvSpPr>
            <p:cNvPr id="1034391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2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3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4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5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6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7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8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9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0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1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2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3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4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5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6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7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8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9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0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1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2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3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4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5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6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7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8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9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0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1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2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3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4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5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6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7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8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9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0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1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2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3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4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5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6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7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8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9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62812" y="1447800"/>
            <a:ext cx="1143000" cy="3581400"/>
            <a:chOff x="7239000" y="1447800"/>
            <a:chExt cx="1143000" cy="3581400"/>
          </a:xfrm>
        </p:grpSpPr>
        <p:sp>
          <p:nvSpPr>
            <p:cNvPr id="1034440" name="Rectangle 200" descr="Wide downward diagonal"/>
            <p:cNvSpPr>
              <a:spLocks noChangeArrowheads="1"/>
            </p:cNvSpPr>
            <p:nvPr/>
          </p:nvSpPr>
          <p:spPr bwMode="auto">
            <a:xfrm>
              <a:off x="7239000" y="26670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1" name="Rectangle 201" descr="Small checker board"/>
            <p:cNvSpPr>
              <a:spLocks noChangeArrowheads="1"/>
            </p:cNvSpPr>
            <p:nvPr/>
          </p:nvSpPr>
          <p:spPr bwMode="auto">
            <a:xfrm>
              <a:off x="7543800" y="26670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2" name="Rectangle 202" descr="Small checker board"/>
            <p:cNvSpPr>
              <a:spLocks noChangeArrowheads="1"/>
            </p:cNvSpPr>
            <p:nvPr/>
          </p:nvSpPr>
          <p:spPr bwMode="auto">
            <a:xfrm>
              <a:off x="7848600" y="26670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3" name="Rectangle 203" descr="Small grid"/>
            <p:cNvSpPr>
              <a:spLocks noChangeArrowheads="1"/>
            </p:cNvSpPr>
            <p:nvPr/>
          </p:nvSpPr>
          <p:spPr bwMode="auto">
            <a:xfrm>
              <a:off x="8153400" y="26670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4" name="Rectangle 204"/>
            <p:cNvSpPr>
              <a:spLocks noChangeArrowheads="1"/>
            </p:cNvSpPr>
            <p:nvPr/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5" name="Rectangle 205"/>
            <p:cNvSpPr>
              <a:spLocks noChangeArrowheads="1"/>
            </p:cNvSpPr>
            <p:nvPr/>
          </p:nvSpPr>
          <p:spPr bwMode="auto">
            <a:xfrm>
              <a:off x="75438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6" name="Rectangle 206"/>
            <p:cNvSpPr>
              <a:spLocks noChangeArrowheads="1"/>
            </p:cNvSpPr>
            <p:nvPr/>
          </p:nvSpPr>
          <p:spPr bwMode="auto">
            <a:xfrm>
              <a:off x="78486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7" name="Rectangle 207"/>
            <p:cNvSpPr>
              <a:spLocks noChangeArrowheads="1"/>
            </p:cNvSpPr>
            <p:nvPr/>
          </p:nvSpPr>
          <p:spPr bwMode="auto">
            <a:xfrm>
              <a:off x="81534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8" name="Rectangle 208"/>
            <p:cNvSpPr>
              <a:spLocks noChangeArrowheads="1"/>
            </p:cNvSpPr>
            <p:nvPr/>
          </p:nvSpPr>
          <p:spPr bwMode="auto">
            <a:xfrm>
              <a:off x="7239000" y="3276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9" name="Rectangle 209"/>
            <p:cNvSpPr>
              <a:spLocks noChangeArrowheads="1"/>
            </p:cNvSpPr>
            <p:nvPr/>
          </p:nvSpPr>
          <p:spPr bwMode="auto">
            <a:xfrm>
              <a:off x="7543800" y="3276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0" name="Rectangle 210" descr="Small checker board"/>
            <p:cNvSpPr>
              <a:spLocks noChangeArrowheads="1"/>
            </p:cNvSpPr>
            <p:nvPr/>
          </p:nvSpPr>
          <p:spPr bwMode="auto">
            <a:xfrm>
              <a:off x="7848600" y="3276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1" name="Rectangle 211"/>
            <p:cNvSpPr>
              <a:spLocks noChangeArrowheads="1"/>
            </p:cNvSpPr>
            <p:nvPr/>
          </p:nvSpPr>
          <p:spPr bwMode="auto">
            <a:xfrm>
              <a:off x="8153400" y="32766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2" name="Rectangle 212"/>
            <p:cNvSpPr>
              <a:spLocks noChangeArrowheads="1"/>
            </p:cNvSpPr>
            <p:nvPr/>
          </p:nvSpPr>
          <p:spPr bwMode="auto">
            <a:xfrm>
              <a:off x="7239000" y="3581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3" name="Rectangle 213" descr="Wide downward diagonal"/>
            <p:cNvSpPr>
              <a:spLocks noChangeArrowheads="1"/>
            </p:cNvSpPr>
            <p:nvPr/>
          </p:nvSpPr>
          <p:spPr bwMode="auto">
            <a:xfrm>
              <a:off x="7543800" y="35814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4" name="Rectangle 214"/>
            <p:cNvSpPr>
              <a:spLocks noChangeArrowheads="1"/>
            </p:cNvSpPr>
            <p:nvPr/>
          </p:nvSpPr>
          <p:spPr bwMode="auto">
            <a:xfrm>
              <a:off x="7848600" y="3581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5" name="Rectangle 215" descr="Small checker board"/>
            <p:cNvSpPr>
              <a:spLocks noChangeArrowheads="1"/>
            </p:cNvSpPr>
            <p:nvPr/>
          </p:nvSpPr>
          <p:spPr bwMode="auto">
            <a:xfrm>
              <a:off x="8153400" y="35814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6" name="Rectangle 216"/>
            <p:cNvSpPr>
              <a:spLocks noChangeArrowheads="1"/>
            </p:cNvSpPr>
            <p:nvPr/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7" name="Rectangle 217"/>
            <p:cNvSpPr>
              <a:spLocks noChangeArrowheads="1"/>
            </p:cNvSpPr>
            <p:nvPr/>
          </p:nvSpPr>
          <p:spPr bwMode="auto">
            <a:xfrm>
              <a:off x="7543800" y="3886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8" name="Rectangle 218" descr="Wide downward diagonal"/>
            <p:cNvSpPr>
              <a:spLocks noChangeArrowheads="1"/>
            </p:cNvSpPr>
            <p:nvPr/>
          </p:nvSpPr>
          <p:spPr bwMode="auto">
            <a:xfrm>
              <a:off x="7848600" y="38862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9" name="Rectangle 219"/>
            <p:cNvSpPr>
              <a:spLocks noChangeArrowheads="1"/>
            </p:cNvSpPr>
            <p:nvPr/>
          </p:nvSpPr>
          <p:spPr bwMode="auto">
            <a:xfrm>
              <a:off x="8153400" y="3886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0" name="Rectangle 220"/>
            <p:cNvSpPr>
              <a:spLocks noChangeArrowheads="1"/>
            </p:cNvSpPr>
            <p:nvPr/>
          </p:nvSpPr>
          <p:spPr bwMode="auto">
            <a:xfrm>
              <a:off x="7239000" y="41910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1" name="Rectangle 221" descr="Wide downward diagonal"/>
            <p:cNvSpPr>
              <a:spLocks noChangeArrowheads="1"/>
            </p:cNvSpPr>
            <p:nvPr/>
          </p:nvSpPr>
          <p:spPr bwMode="auto">
            <a:xfrm>
              <a:off x="7543800" y="41910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2" name="Rectangle 222" descr="Wide downward diagonal"/>
            <p:cNvSpPr>
              <a:spLocks noChangeArrowheads="1"/>
            </p:cNvSpPr>
            <p:nvPr/>
          </p:nvSpPr>
          <p:spPr bwMode="auto">
            <a:xfrm>
              <a:off x="7848600" y="41910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3" name="Rectangle 223"/>
            <p:cNvSpPr>
              <a:spLocks noChangeArrowheads="1"/>
            </p:cNvSpPr>
            <p:nvPr/>
          </p:nvSpPr>
          <p:spPr bwMode="auto">
            <a:xfrm>
              <a:off x="8153400" y="41910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4" name="Rectangle 224"/>
            <p:cNvSpPr>
              <a:spLocks noChangeArrowheads="1"/>
            </p:cNvSpPr>
            <p:nvPr/>
          </p:nvSpPr>
          <p:spPr bwMode="auto">
            <a:xfrm>
              <a:off x="7239000" y="4495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5" name="Rectangle 225" descr="Small grid"/>
            <p:cNvSpPr>
              <a:spLocks noChangeArrowheads="1"/>
            </p:cNvSpPr>
            <p:nvPr/>
          </p:nvSpPr>
          <p:spPr bwMode="auto">
            <a:xfrm>
              <a:off x="7543800" y="44958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6" name="Rectangle 226" descr="Small grid"/>
            <p:cNvSpPr>
              <a:spLocks noChangeArrowheads="1"/>
            </p:cNvSpPr>
            <p:nvPr/>
          </p:nvSpPr>
          <p:spPr bwMode="auto">
            <a:xfrm>
              <a:off x="7848600" y="44958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7" name="Rectangle 227"/>
            <p:cNvSpPr>
              <a:spLocks noChangeArrowheads="1"/>
            </p:cNvSpPr>
            <p:nvPr/>
          </p:nvSpPr>
          <p:spPr bwMode="auto">
            <a:xfrm>
              <a:off x="8153400" y="44958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8" name="Rectangle 228" descr="Wide downward diagonal"/>
            <p:cNvSpPr>
              <a:spLocks noChangeArrowheads="1"/>
            </p:cNvSpPr>
            <p:nvPr/>
          </p:nvSpPr>
          <p:spPr bwMode="auto">
            <a:xfrm>
              <a:off x="7239000" y="48006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9" name="Rectangle 229" descr="Small checker board"/>
            <p:cNvSpPr>
              <a:spLocks noChangeArrowheads="1"/>
            </p:cNvSpPr>
            <p:nvPr/>
          </p:nvSpPr>
          <p:spPr bwMode="auto">
            <a:xfrm>
              <a:off x="7543800" y="4800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0" name="Rectangle 230" descr="Small grid"/>
            <p:cNvSpPr>
              <a:spLocks noChangeArrowheads="1"/>
            </p:cNvSpPr>
            <p:nvPr/>
          </p:nvSpPr>
          <p:spPr bwMode="auto">
            <a:xfrm>
              <a:off x="7848600" y="48006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1" name="Rectangle 231"/>
            <p:cNvSpPr>
              <a:spLocks noChangeArrowheads="1"/>
            </p:cNvSpPr>
            <p:nvPr/>
          </p:nvSpPr>
          <p:spPr bwMode="auto">
            <a:xfrm>
              <a:off x="8153400" y="48006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2" name="Rectangle 232"/>
            <p:cNvSpPr>
              <a:spLocks noChangeArrowheads="1"/>
            </p:cNvSpPr>
            <p:nvPr/>
          </p:nvSpPr>
          <p:spPr bwMode="auto">
            <a:xfrm>
              <a:off x="7239000" y="1447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3" name="Rectangle 233"/>
            <p:cNvSpPr>
              <a:spLocks noChangeArrowheads="1"/>
            </p:cNvSpPr>
            <p:nvPr/>
          </p:nvSpPr>
          <p:spPr bwMode="auto">
            <a:xfrm>
              <a:off x="7543800" y="1447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4" name="Rectangle 234" descr="Wide downward diagonal"/>
            <p:cNvSpPr>
              <a:spLocks noChangeArrowheads="1"/>
            </p:cNvSpPr>
            <p:nvPr/>
          </p:nvSpPr>
          <p:spPr bwMode="auto">
            <a:xfrm>
              <a:off x="7848600" y="14478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5" name="Rectangle 235"/>
            <p:cNvSpPr>
              <a:spLocks noChangeArrowheads="1"/>
            </p:cNvSpPr>
            <p:nvPr/>
          </p:nvSpPr>
          <p:spPr bwMode="auto">
            <a:xfrm>
              <a:off x="8153400" y="14478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6" name="Rectangle 236"/>
            <p:cNvSpPr>
              <a:spLocks noChangeArrowheads="1"/>
            </p:cNvSpPr>
            <p:nvPr/>
          </p:nvSpPr>
          <p:spPr bwMode="auto">
            <a:xfrm>
              <a:off x="7239000" y="1752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7" name="Rectangle 237"/>
            <p:cNvSpPr>
              <a:spLocks noChangeArrowheads="1"/>
            </p:cNvSpPr>
            <p:nvPr/>
          </p:nvSpPr>
          <p:spPr bwMode="auto">
            <a:xfrm>
              <a:off x="7543800" y="1752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8" name="Rectangle 238" descr="Small checker board"/>
            <p:cNvSpPr>
              <a:spLocks noChangeArrowheads="1"/>
            </p:cNvSpPr>
            <p:nvPr/>
          </p:nvSpPr>
          <p:spPr bwMode="auto">
            <a:xfrm>
              <a:off x="7848600" y="1752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9" name="Rectangle 239" descr="Small checker board"/>
            <p:cNvSpPr>
              <a:spLocks noChangeArrowheads="1"/>
            </p:cNvSpPr>
            <p:nvPr/>
          </p:nvSpPr>
          <p:spPr bwMode="auto">
            <a:xfrm>
              <a:off x="8153400" y="1752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0" name="Rectangle 240" descr="Wide downward diagonal"/>
            <p:cNvSpPr>
              <a:spLocks noChangeArrowheads="1"/>
            </p:cNvSpPr>
            <p:nvPr/>
          </p:nvSpPr>
          <p:spPr bwMode="auto">
            <a:xfrm>
              <a:off x="7239000" y="20574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1" name="Rectangle 241"/>
            <p:cNvSpPr>
              <a:spLocks noChangeArrowheads="1"/>
            </p:cNvSpPr>
            <p:nvPr/>
          </p:nvSpPr>
          <p:spPr bwMode="auto">
            <a:xfrm>
              <a:off x="7543800" y="2057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2" name="Rectangle 242"/>
            <p:cNvSpPr>
              <a:spLocks noChangeArrowheads="1"/>
            </p:cNvSpPr>
            <p:nvPr/>
          </p:nvSpPr>
          <p:spPr bwMode="auto">
            <a:xfrm>
              <a:off x="7848600" y="2057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3" name="Rectangle 243" descr="Small grid"/>
            <p:cNvSpPr>
              <a:spLocks noChangeArrowheads="1"/>
            </p:cNvSpPr>
            <p:nvPr/>
          </p:nvSpPr>
          <p:spPr bwMode="auto">
            <a:xfrm>
              <a:off x="8153400" y="20574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4" name="Rectangle 244"/>
            <p:cNvSpPr>
              <a:spLocks noChangeArrowheads="1"/>
            </p:cNvSpPr>
            <p:nvPr/>
          </p:nvSpPr>
          <p:spPr bwMode="auto">
            <a:xfrm>
              <a:off x="7239000" y="2362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5" name="Rectangle 245"/>
            <p:cNvSpPr>
              <a:spLocks noChangeArrowheads="1"/>
            </p:cNvSpPr>
            <p:nvPr/>
          </p:nvSpPr>
          <p:spPr bwMode="auto">
            <a:xfrm>
              <a:off x="7543800" y="2362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6" name="Rectangle 246" descr="Wide downward diagonal"/>
            <p:cNvSpPr>
              <a:spLocks noChangeArrowheads="1"/>
            </p:cNvSpPr>
            <p:nvPr/>
          </p:nvSpPr>
          <p:spPr bwMode="auto">
            <a:xfrm>
              <a:off x="7848600" y="23622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7" name="Rectangle 247"/>
            <p:cNvSpPr>
              <a:spLocks noChangeArrowheads="1"/>
            </p:cNvSpPr>
            <p:nvPr/>
          </p:nvSpPr>
          <p:spPr bwMode="auto">
            <a:xfrm>
              <a:off x="8153400" y="2362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488" name="Text Box 248"/>
          <p:cNvSpPr txBox="1">
            <a:spLocks noChangeArrowheads="1"/>
          </p:cNvSpPr>
          <p:nvPr/>
        </p:nvSpPr>
        <p:spPr bwMode="auto">
          <a:xfrm rot="10800000">
            <a:off x="227013" y="1141413"/>
            <a:ext cx="67151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 Narrow" pitchFamily="34" charset="0"/>
              </a:rPr>
              <a:t>Time (processor cycle)</a:t>
            </a:r>
          </a:p>
        </p:txBody>
      </p:sp>
      <p:sp>
        <p:nvSpPr>
          <p:cNvPr id="1034489" name="Line 249"/>
          <p:cNvSpPr>
            <a:spLocks noChangeShapeType="1"/>
          </p:cNvSpPr>
          <p:nvPr/>
        </p:nvSpPr>
        <p:spPr bwMode="auto">
          <a:xfrm>
            <a:off x="5334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90" name="Text Box 250"/>
          <p:cNvSpPr txBox="1">
            <a:spLocks noChangeArrowheads="1"/>
          </p:cNvSpPr>
          <p:nvPr/>
        </p:nvSpPr>
        <p:spPr bwMode="auto">
          <a:xfrm>
            <a:off x="1020876" y="1067991"/>
            <a:ext cx="108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Superscalar</a:t>
            </a:r>
          </a:p>
        </p:txBody>
      </p:sp>
      <p:sp>
        <p:nvSpPr>
          <p:cNvPr id="1034491" name="Text Box 251"/>
          <p:cNvSpPr txBox="1">
            <a:spLocks noChangeArrowheads="1"/>
          </p:cNvSpPr>
          <p:nvPr/>
        </p:nvSpPr>
        <p:spPr bwMode="auto">
          <a:xfrm>
            <a:off x="2464698" y="1067991"/>
            <a:ext cx="1166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Fine-Grained</a:t>
            </a:r>
          </a:p>
        </p:txBody>
      </p:sp>
      <p:sp>
        <p:nvSpPr>
          <p:cNvPr id="1034492" name="Text Box 252"/>
          <p:cNvSpPr txBox="1">
            <a:spLocks noChangeArrowheads="1"/>
          </p:cNvSpPr>
          <p:nvPr/>
        </p:nvSpPr>
        <p:spPr bwMode="auto">
          <a:xfrm>
            <a:off x="3766896" y="1067991"/>
            <a:ext cx="1381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Coarse-Grained</a:t>
            </a:r>
          </a:p>
        </p:txBody>
      </p:sp>
      <p:sp>
        <p:nvSpPr>
          <p:cNvPr id="1034493" name="Text Box 253"/>
          <p:cNvSpPr txBox="1">
            <a:spLocks noChangeArrowheads="1"/>
          </p:cNvSpPr>
          <p:nvPr/>
        </p:nvSpPr>
        <p:spPr bwMode="auto">
          <a:xfrm>
            <a:off x="5417344" y="1067991"/>
            <a:ext cx="1354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Multiprocessing</a:t>
            </a:r>
          </a:p>
        </p:txBody>
      </p:sp>
      <p:sp>
        <p:nvSpPr>
          <p:cNvPr id="1034494" name="Text Box 254"/>
          <p:cNvSpPr txBox="1">
            <a:spLocks noChangeArrowheads="1"/>
          </p:cNvSpPr>
          <p:nvPr/>
        </p:nvSpPr>
        <p:spPr bwMode="auto">
          <a:xfrm>
            <a:off x="6885781" y="1098769"/>
            <a:ext cx="1897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chemeClr val="tx1"/>
                </a:solidFill>
                <a:latin typeface="Arial Narrow" pitchFamily="34" charset="0"/>
              </a:rPr>
              <a:t>Simultaneous Multithreading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63518" y="5403440"/>
            <a:ext cx="1147053" cy="338554"/>
            <a:chOff x="2209800" y="5394325"/>
            <a:chExt cx="1147053" cy="338554"/>
          </a:xfrm>
        </p:grpSpPr>
        <p:sp>
          <p:nvSpPr>
            <p:cNvPr id="1034495" name="Rectangle 255"/>
            <p:cNvSpPr>
              <a:spLocks noChangeArrowheads="1"/>
            </p:cNvSpPr>
            <p:nvPr/>
          </p:nvSpPr>
          <p:spPr bwMode="auto">
            <a:xfrm>
              <a:off x="2209800" y="5449302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altLang="en-US" sz="3200" b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34501" name="Text Box 261"/>
            <p:cNvSpPr txBox="1">
              <a:spLocks noChangeArrowheads="1"/>
            </p:cNvSpPr>
            <p:nvPr/>
          </p:nvSpPr>
          <p:spPr bwMode="auto">
            <a:xfrm>
              <a:off x="2498725" y="5394325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 dirty="0">
                  <a:solidFill>
                    <a:schemeClr val="tx1"/>
                  </a:solidFill>
                  <a:latin typeface="Arial Narrow" pitchFamily="34" charset="0"/>
                </a:rPr>
                <a:t>Thread 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2084" y="5403440"/>
            <a:ext cx="1153403" cy="338554"/>
            <a:chOff x="2209800" y="5743869"/>
            <a:chExt cx="1153403" cy="338554"/>
          </a:xfrm>
        </p:grpSpPr>
        <p:sp>
          <p:nvSpPr>
            <p:cNvPr id="1034496" name="Rectangle 256" descr="Wide downward diagonal"/>
            <p:cNvSpPr>
              <a:spLocks noChangeArrowheads="1"/>
            </p:cNvSpPr>
            <p:nvPr/>
          </p:nvSpPr>
          <p:spPr bwMode="auto">
            <a:xfrm>
              <a:off x="2209800" y="57912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2" name="Text Box 262"/>
            <p:cNvSpPr txBox="1">
              <a:spLocks noChangeArrowheads="1"/>
            </p:cNvSpPr>
            <p:nvPr/>
          </p:nvSpPr>
          <p:spPr bwMode="auto">
            <a:xfrm>
              <a:off x="2505075" y="5743869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 dirty="0">
                  <a:solidFill>
                    <a:schemeClr val="tx1"/>
                  </a:solidFill>
                  <a:latin typeface="Arial Narrow" pitchFamily="34" charset="0"/>
                </a:rPr>
                <a:t>Thread 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07000" y="5403440"/>
            <a:ext cx="1239128" cy="338554"/>
            <a:chOff x="4419600" y="5410200"/>
            <a:chExt cx="1239128" cy="338554"/>
          </a:xfrm>
        </p:grpSpPr>
        <p:sp>
          <p:nvSpPr>
            <p:cNvPr id="1034497" name="Rectangle 257"/>
            <p:cNvSpPr>
              <a:spLocks noChangeArrowheads="1"/>
            </p:cNvSpPr>
            <p:nvPr/>
          </p:nvSpPr>
          <p:spPr bwMode="auto">
            <a:xfrm>
              <a:off x="4419600" y="546517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3" name="Text Box 263"/>
            <p:cNvSpPr txBox="1">
              <a:spLocks noChangeArrowheads="1"/>
            </p:cNvSpPr>
            <p:nvPr/>
          </p:nvSpPr>
          <p:spPr bwMode="auto">
            <a:xfrm>
              <a:off x="4800600" y="5410200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>
                  <a:solidFill>
                    <a:schemeClr val="tx1"/>
                  </a:solidFill>
                  <a:latin typeface="Arial Narrow" pitchFamily="34" charset="0"/>
                </a:rPr>
                <a:t>Thread 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17641" y="5403440"/>
            <a:ext cx="1239128" cy="338554"/>
            <a:chOff x="4419600" y="5791200"/>
            <a:chExt cx="1239128" cy="338554"/>
          </a:xfrm>
        </p:grpSpPr>
        <p:sp>
          <p:nvSpPr>
            <p:cNvPr id="1034498" name="Rectangle 258" descr="Small checker board"/>
            <p:cNvSpPr>
              <a:spLocks noChangeArrowheads="1"/>
            </p:cNvSpPr>
            <p:nvPr/>
          </p:nvSpPr>
          <p:spPr bwMode="auto">
            <a:xfrm>
              <a:off x="4419600" y="58674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4" name="Text Box 264"/>
            <p:cNvSpPr txBox="1">
              <a:spLocks noChangeArrowheads="1"/>
            </p:cNvSpPr>
            <p:nvPr/>
          </p:nvSpPr>
          <p:spPr bwMode="auto">
            <a:xfrm>
              <a:off x="4800600" y="5791200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 dirty="0">
                  <a:solidFill>
                    <a:schemeClr val="tx1"/>
                  </a:solidFill>
                  <a:latin typeface="Arial Narrow" pitchFamily="34" charset="0"/>
                </a:rPr>
                <a:t>Thread 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28282" y="5403440"/>
            <a:ext cx="1162928" cy="338554"/>
            <a:chOff x="6477000" y="5410200"/>
            <a:chExt cx="1162928" cy="338554"/>
          </a:xfrm>
        </p:grpSpPr>
        <p:sp>
          <p:nvSpPr>
            <p:cNvPr id="1034499" name="Rectangle 259" descr="Small grid"/>
            <p:cNvSpPr>
              <a:spLocks noChangeArrowheads="1"/>
            </p:cNvSpPr>
            <p:nvPr/>
          </p:nvSpPr>
          <p:spPr bwMode="auto">
            <a:xfrm>
              <a:off x="6477000" y="5465177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5" name="Text Box 265"/>
            <p:cNvSpPr txBox="1">
              <a:spLocks noChangeArrowheads="1"/>
            </p:cNvSpPr>
            <p:nvPr/>
          </p:nvSpPr>
          <p:spPr bwMode="auto">
            <a:xfrm>
              <a:off x="6781800" y="5410200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>
                  <a:solidFill>
                    <a:schemeClr val="tx1"/>
                  </a:solidFill>
                  <a:latin typeface="Arial Narrow" pitchFamily="34" charset="0"/>
                </a:rPr>
                <a:t>Thread 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62721" y="5403440"/>
            <a:ext cx="1069452" cy="338554"/>
            <a:chOff x="6477000" y="5791200"/>
            <a:chExt cx="1069452" cy="338554"/>
          </a:xfrm>
        </p:grpSpPr>
        <p:sp>
          <p:nvSpPr>
            <p:cNvPr id="1034500" name="Rectangle 260"/>
            <p:cNvSpPr>
              <a:spLocks noChangeArrowheads="1"/>
            </p:cNvSpPr>
            <p:nvPr/>
          </p:nvSpPr>
          <p:spPr bwMode="auto">
            <a:xfrm>
              <a:off x="6477000" y="58674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6" name="Text Box 266"/>
            <p:cNvSpPr txBox="1">
              <a:spLocks noChangeArrowheads="1"/>
            </p:cNvSpPr>
            <p:nvPr/>
          </p:nvSpPr>
          <p:spPr bwMode="auto">
            <a:xfrm>
              <a:off x="6781800" y="5791200"/>
              <a:ext cx="7646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>
                  <a:solidFill>
                    <a:schemeClr val="tx1"/>
                  </a:solidFill>
                  <a:latin typeface="Arial Narrow" pitchFamily="34" charset="0"/>
                </a:rPr>
                <a:t>Idle slot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38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 Challenges in SMT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Since SMT makes sense only with fine-grained implementation, impact of fine-grained scheduling on single thread performance?</a:t>
            </a:r>
          </a:p>
          <a:p>
            <a:pPr lvl="1"/>
            <a:r>
              <a:rPr lang="en-US" sz="2000" dirty="0"/>
              <a:t>A preferred thread approach sacrifices neither throughput nor single-thread performance? </a:t>
            </a:r>
          </a:p>
          <a:p>
            <a:pPr lvl="1"/>
            <a:r>
              <a:rPr lang="en-US" sz="2000" dirty="0"/>
              <a:t>Unfortunately, with a preferred thread, the processor is likely to sacrifice some throughput, when preferred thread stalls</a:t>
            </a:r>
          </a:p>
          <a:p>
            <a:pPr lvl="1"/>
            <a:endParaRPr lang="en-US" sz="2000" dirty="0"/>
          </a:p>
          <a:p>
            <a:r>
              <a:rPr lang="en-US" sz="2400" dirty="0"/>
              <a:t>Larger register file needed to hold multiple contexts</a:t>
            </a:r>
          </a:p>
          <a:p>
            <a:endParaRPr lang="en-US" sz="2400" dirty="0"/>
          </a:p>
          <a:p>
            <a:r>
              <a:rPr lang="en-US" sz="2400" dirty="0"/>
              <a:t>Not affecting clock cycle time, especially in </a:t>
            </a:r>
          </a:p>
          <a:p>
            <a:pPr lvl="1"/>
            <a:r>
              <a:rPr lang="en-US" sz="2000" dirty="0"/>
              <a:t>Instruction issue - more candidate instructions need to be considered</a:t>
            </a:r>
          </a:p>
          <a:p>
            <a:pPr lvl="1"/>
            <a:r>
              <a:rPr lang="en-US" sz="2000" dirty="0"/>
              <a:t>Instruction completion - choosing which instructions to commit may be challenging</a:t>
            </a:r>
          </a:p>
          <a:p>
            <a:pPr lvl="1"/>
            <a:endParaRPr lang="en-US" sz="2000" dirty="0"/>
          </a:p>
          <a:p>
            <a:r>
              <a:rPr lang="en-US" sz="2400" dirty="0"/>
              <a:t>Ensuring that cache and TLB conflicts generated by SMT do not degrade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9CF2-B076-43F4-AE9E-3B666B7B70D7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,BoldItalic" charset="0"/>
              </a:rPr>
              <a:t>SMT Processor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248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Level Parallelism (TLP)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5364"/>
            <a:ext cx="8229600" cy="456963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</a:pPr>
            <a:r>
              <a:rPr lang="en-US" dirty="0"/>
              <a:t>Thread execution</a:t>
            </a:r>
          </a:p>
          <a:p>
            <a:pPr marL="857250" lvl="1" indent="-457200">
              <a:lnSpc>
                <a:spcPct val="110000"/>
              </a:lnSpc>
            </a:pPr>
            <a:r>
              <a:rPr lang="en-US" dirty="0"/>
              <a:t>TLP explicitly represented by the use of multiple threads of execution that are inherently parallel at the program level</a:t>
            </a:r>
          </a:p>
          <a:p>
            <a:pPr marL="457200" indent="-457200">
              <a:lnSpc>
                <a:spcPct val="110000"/>
              </a:lnSpc>
            </a:pPr>
            <a:r>
              <a:rPr lang="en-US" dirty="0"/>
              <a:t>To software, </a:t>
            </a:r>
          </a:p>
          <a:p>
            <a:pPr marL="857250" lvl="1" indent="-457200">
              <a:lnSpc>
                <a:spcPct val="110000"/>
              </a:lnSpc>
            </a:pPr>
            <a:r>
              <a:rPr lang="en-US" dirty="0"/>
              <a:t>a dual-threaded processor looks like two distinct CPUs,</a:t>
            </a:r>
          </a:p>
          <a:p>
            <a:pPr marL="857250" lvl="1" indent="-457200">
              <a:lnSpc>
                <a:spcPct val="110000"/>
              </a:lnSpc>
            </a:pPr>
            <a:r>
              <a:rPr lang="en-US" dirty="0"/>
              <a:t>the operating system takes advantage of this by scheduling two threads of execution on it.</a:t>
            </a:r>
            <a:endParaRPr lang="en-US" sz="1600" dirty="0"/>
          </a:p>
          <a:p>
            <a:pPr marL="457200" indent="-457200">
              <a:lnSpc>
                <a:spcPct val="110000"/>
              </a:lnSpc>
            </a:pPr>
            <a:r>
              <a:rPr lang="en-US" dirty="0"/>
              <a:t>Goal: Use multiple instruction streams to improve </a:t>
            </a:r>
          </a:p>
          <a:p>
            <a:pPr marL="800100" lvl="1" indent="-342900">
              <a:lnSpc>
                <a:spcPct val="110000"/>
              </a:lnSpc>
              <a:buFontTx/>
              <a:buAutoNum type="arabicPeriod"/>
            </a:pPr>
            <a:r>
              <a:rPr lang="en-US" sz="2000" dirty="0"/>
              <a:t>Throughput of computers that run many programs </a:t>
            </a:r>
          </a:p>
          <a:p>
            <a:pPr marL="800100" lvl="1" indent="-342900">
              <a:lnSpc>
                <a:spcPct val="110000"/>
              </a:lnSpc>
              <a:buFontTx/>
              <a:buAutoNum type="arabicPeriod"/>
            </a:pPr>
            <a:r>
              <a:rPr lang="en-US" sz="2000" dirty="0"/>
              <a:t>Execution time of multi-threaded programs</a:t>
            </a:r>
          </a:p>
          <a:p>
            <a:pPr marL="457200" indent="-457200">
              <a:lnSpc>
                <a:spcPct val="110000"/>
              </a:lnSpc>
            </a:pPr>
            <a:r>
              <a:rPr lang="en-US" dirty="0"/>
              <a:t>TLP more cost-effective to exploit than ILP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9328-A0A4-4CBA-80B0-E6C1C0BA7964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Intel Pentium-4 Xeon Processor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,Bold" charset="0"/>
              </a:rPr>
              <a:t>Hyperthreading</a:t>
            </a:r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 == SMT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Dual physical processors, each 2-way SMT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Logical processors share nearly all resources of the physical processor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191FE"/>
                </a:solidFill>
                <a:latin typeface="Arial,Bold" charset="0"/>
              </a:rPr>
              <a:t>Caches, execution units, branch predictors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Die area overhead of </a:t>
            </a:r>
            <a:r>
              <a:rPr lang="en-US" sz="2000" dirty="0" err="1">
                <a:solidFill>
                  <a:srgbClr val="000000"/>
                </a:solidFill>
                <a:latin typeface="Arial,Bold" charset="0"/>
              </a:rPr>
              <a:t>hyperthreading</a:t>
            </a:r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 ~5 %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When one logical processor is stalled, the other can make progress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191FE"/>
                </a:solidFill>
                <a:latin typeface="Arial,Bold" charset="0"/>
              </a:rPr>
              <a:t>No logical processor can use all entries in queues when two threads are active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A processor running only one active software thread to run at the same speed with or without </a:t>
            </a:r>
            <a:r>
              <a:rPr lang="en-US" sz="2000" dirty="0" err="1">
                <a:solidFill>
                  <a:srgbClr val="000000"/>
                </a:solidFill>
                <a:latin typeface="Arial,Bold" charset="0"/>
              </a:rPr>
              <a:t>hyperthreading</a:t>
            </a:r>
            <a:endParaRPr lang="en-US" sz="2000" dirty="0">
              <a:solidFill>
                <a:srgbClr val="000000"/>
              </a:solidFill>
              <a:latin typeface="Arial,Bold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00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Pentium-4 Xeon Processor</a:t>
            </a: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7400" y="1293044"/>
            <a:ext cx="7772400" cy="4149969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Xeon Performance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9247" y="1495313"/>
            <a:ext cx="5282005" cy="4324574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20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4863-8C1B-4A11-B263-C1B8044F7A31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Initial Performance of SMT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531100" cy="4978400"/>
          </a:xfrm>
        </p:spPr>
        <p:txBody>
          <a:bodyPr/>
          <a:lstStyle/>
          <a:p>
            <a:r>
              <a:rPr lang="en-US" sz="2000" b="0" dirty="0"/>
              <a:t>Pentium 4 Extreme SMT yields 1.01 speedup for </a:t>
            </a:r>
            <a:r>
              <a:rPr lang="en-US" sz="2000" b="0" dirty="0" err="1"/>
              <a:t>SPECint_rate</a:t>
            </a:r>
            <a:r>
              <a:rPr lang="en-US" sz="2000" b="0" dirty="0"/>
              <a:t> benchmark and 1.07 for </a:t>
            </a:r>
            <a:r>
              <a:rPr lang="en-US" sz="2000" b="0" dirty="0" err="1"/>
              <a:t>SPECfp_rate</a:t>
            </a:r>
            <a:endParaRPr lang="en-US" sz="2000" b="0" dirty="0"/>
          </a:p>
          <a:p>
            <a:pPr lvl="1"/>
            <a:r>
              <a:rPr lang="en-US" sz="2000" b="0" dirty="0"/>
              <a:t>Pentium 4 is dual threaded SMT</a:t>
            </a:r>
          </a:p>
          <a:p>
            <a:pPr lvl="1"/>
            <a:r>
              <a:rPr lang="en-US" sz="2000" b="0" dirty="0"/>
              <a:t>SPEC rate requires that each SPEC benchmark be run against a vendor-selected number of copies of the same benchmark</a:t>
            </a:r>
          </a:p>
          <a:p>
            <a:r>
              <a:rPr lang="en-US" sz="2000" b="0" dirty="0"/>
              <a:t>Running on Pentium 4 each of 26 SPEC benchmarks paired with every other (26</a:t>
            </a:r>
            <a:r>
              <a:rPr lang="en-US" sz="2000" b="0" baseline="30000" dirty="0"/>
              <a:t>2</a:t>
            </a:r>
            <a:r>
              <a:rPr lang="en-US" sz="2000" b="0" dirty="0"/>
              <a:t> runs) speed-ups from 0.90 to 1.58; average was 1.20</a:t>
            </a:r>
          </a:p>
          <a:p>
            <a:r>
              <a:rPr lang="en-US" sz="2000" b="0" dirty="0"/>
              <a:t>Power 5, 8 processor server 1.23 faster for </a:t>
            </a:r>
            <a:r>
              <a:rPr lang="en-US" sz="2000" b="0" dirty="0" err="1"/>
              <a:t>SPECint_rate</a:t>
            </a:r>
            <a:r>
              <a:rPr lang="en-US" sz="2000" b="0" dirty="0"/>
              <a:t> with SMT, 1.16 faster for </a:t>
            </a:r>
            <a:r>
              <a:rPr lang="en-US" sz="2000" b="0" dirty="0" err="1"/>
              <a:t>SPECfp_rate</a:t>
            </a:r>
            <a:endParaRPr lang="en-US" sz="2000" b="0" dirty="0"/>
          </a:p>
          <a:p>
            <a:r>
              <a:rPr lang="en-US" sz="2000" b="0" dirty="0"/>
              <a:t>Power 5 running 2 copies of each app speedup between 0.89 and 1.41</a:t>
            </a:r>
          </a:p>
          <a:p>
            <a:pPr lvl="1"/>
            <a:r>
              <a:rPr lang="en-US" sz="2000" b="0" dirty="0"/>
              <a:t>Most gained some</a:t>
            </a:r>
          </a:p>
          <a:p>
            <a:pPr lvl="1"/>
            <a:r>
              <a:rPr lang="en-US" sz="2000" b="0" dirty="0" err="1"/>
              <a:t>Fl.Pt</a:t>
            </a:r>
            <a:r>
              <a:rPr lang="en-US" sz="2000" b="0" dirty="0"/>
              <a:t>. apps had most cache conflicts and least gains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668835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982" y="1180187"/>
            <a:ext cx="6430576" cy="2430222"/>
            <a:chOff x="2461012" y="12700"/>
            <a:chExt cx="6430576" cy="2430222"/>
          </a:xfrm>
        </p:grpSpPr>
        <p:pic>
          <p:nvPicPr>
            <p:cNvPr id="1031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1012" y="12700"/>
              <a:ext cx="6430576" cy="24302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031172" name="Text Box 4"/>
            <p:cNvSpPr txBox="1">
              <a:spLocks noChangeArrowheads="1"/>
            </p:cNvSpPr>
            <p:nvPr/>
          </p:nvSpPr>
          <p:spPr bwMode="auto">
            <a:xfrm>
              <a:off x="4164349" y="631221"/>
              <a:ext cx="9785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15999"/>
                </a:scheme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000" b="1" dirty="0">
                  <a:solidFill>
                    <a:srgbClr val="0000FF"/>
                  </a:solidFill>
                </a:rPr>
                <a:t>Power 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71329" y="2948134"/>
            <a:ext cx="6168157" cy="3096622"/>
            <a:chOff x="2784562" y="3642316"/>
            <a:chExt cx="6168157" cy="3096622"/>
          </a:xfrm>
        </p:grpSpPr>
        <p:pic>
          <p:nvPicPr>
            <p:cNvPr id="1031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562" y="4283415"/>
              <a:ext cx="6016537" cy="24555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031173" name="Text Box 5"/>
            <p:cNvSpPr txBox="1">
              <a:spLocks noChangeArrowheads="1"/>
            </p:cNvSpPr>
            <p:nvPr/>
          </p:nvSpPr>
          <p:spPr bwMode="auto">
            <a:xfrm>
              <a:off x="4223931" y="4803829"/>
              <a:ext cx="9347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15999"/>
                </a:scheme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000" b="1" dirty="0">
                  <a:solidFill>
                    <a:srgbClr val="0000FF"/>
                  </a:solidFill>
                </a:rPr>
                <a:t>Power 5</a:t>
              </a:r>
            </a:p>
          </p:txBody>
        </p:sp>
        <p:sp>
          <p:nvSpPr>
            <p:cNvPr id="1031176" name="Freeform 8"/>
            <p:cNvSpPr>
              <a:spLocks/>
            </p:cNvSpPr>
            <p:nvPr/>
          </p:nvSpPr>
          <p:spPr bwMode="auto">
            <a:xfrm>
              <a:off x="3351950" y="5149869"/>
              <a:ext cx="363232" cy="395696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38100">
              <a:solidFill>
                <a:srgbClr val="053DE8">
                  <a:alpha val="54849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178" name="Line 10"/>
            <p:cNvSpPr>
              <a:spLocks noChangeShapeType="1"/>
            </p:cNvSpPr>
            <p:nvPr/>
          </p:nvSpPr>
          <p:spPr bwMode="auto">
            <a:xfrm rot="10800000">
              <a:off x="3216860" y="5488658"/>
              <a:ext cx="127592" cy="48287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179" name="Line 11"/>
            <p:cNvSpPr>
              <a:spLocks noChangeShapeType="1"/>
            </p:cNvSpPr>
            <p:nvPr/>
          </p:nvSpPr>
          <p:spPr bwMode="auto">
            <a:xfrm rot="10800000" flipH="1">
              <a:off x="3336564" y="5553451"/>
              <a:ext cx="252412" cy="4259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181" name="Freeform 13"/>
            <p:cNvSpPr>
              <a:spLocks/>
            </p:cNvSpPr>
            <p:nvPr/>
          </p:nvSpPr>
          <p:spPr bwMode="auto">
            <a:xfrm>
              <a:off x="8263234" y="5204271"/>
              <a:ext cx="492289" cy="499062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38100">
              <a:solidFill>
                <a:srgbClr val="053DE8">
                  <a:alpha val="54849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183" name="Line 15"/>
            <p:cNvSpPr>
              <a:spLocks noChangeShapeType="1"/>
            </p:cNvSpPr>
            <p:nvPr/>
          </p:nvSpPr>
          <p:spPr bwMode="auto">
            <a:xfrm>
              <a:off x="8250700" y="4046761"/>
              <a:ext cx="245005" cy="11398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184" name="Text Box 16"/>
            <p:cNvSpPr txBox="1">
              <a:spLocks noChangeArrowheads="1"/>
            </p:cNvSpPr>
            <p:nvPr/>
          </p:nvSpPr>
          <p:spPr bwMode="auto">
            <a:xfrm>
              <a:off x="2889339" y="5993779"/>
              <a:ext cx="1368922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2 fetch (PC),</a:t>
              </a:r>
              <a:br>
                <a:rPr lang="en-US" sz="1400" dirty="0">
                  <a:solidFill>
                    <a:srgbClr val="0000FF"/>
                  </a:solidFill>
                </a:rPr>
              </a:br>
              <a:r>
                <a:rPr lang="en-US" sz="1400" dirty="0">
                  <a:solidFill>
                    <a:srgbClr val="0000FF"/>
                  </a:solidFill>
                </a:rPr>
                <a:t>2 initial decodes</a:t>
              </a:r>
            </a:p>
          </p:txBody>
        </p:sp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6650089" y="3642316"/>
              <a:ext cx="2302630" cy="584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2 commits(architected registers)</a:t>
              </a: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038966" y="5097170"/>
              <a:ext cx="363232" cy="395696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38100">
              <a:solidFill>
                <a:srgbClr val="053DE8">
                  <a:alpha val="54849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IBM Power 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396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z="3600" dirty="0"/>
              <a:t>Power 5 data flow ...</a:t>
            </a:r>
          </a:p>
        </p:txBody>
      </p:sp>
      <p:pic>
        <p:nvPicPr>
          <p:cNvPr id="1032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244" y="1185863"/>
            <a:ext cx="8477494" cy="32632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32198" name="Text Box 6"/>
          <p:cNvSpPr txBox="1">
            <a:spLocks noChangeArrowheads="1"/>
          </p:cNvSpPr>
          <p:nvPr/>
        </p:nvSpPr>
        <p:spPr bwMode="auto">
          <a:xfrm>
            <a:off x="228600" y="4876800"/>
            <a:ext cx="847407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Why only 2 threads? With 4, one of the shared resources (physical registers, cache, memory bandwidth) would be prone to bottleneck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0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Changes in  Power 5 to support SMT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Increased associativity of L1 instruction cache and the instruction address translation buffers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Added per thread load and store queues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Increased size of the L2 (1.92 vs. 1.44 MB) and L3 caches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Added separate instruction pre-fetch and buffering per thread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Increased the number of virtual registers from 152 to 240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Increased the size of several issue queues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Power5 core is about </a:t>
            </a:r>
            <a:r>
              <a:rPr lang="en-US" sz="2400" dirty="0">
                <a:solidFill>
                  <a:srgbClr val="FF0000"/>
                </a:solidFill>
              </a:rPr>
              <a:t>24% larger </a:t>
            </a:r>
            <a:r>
              <a:rPr lang="en-US" sz="2400" dirty="0"/>
              <a:t>than the Power4 core because of the addition of SMT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25CE-966F-45AE-BB44-2DBEDBCD76CA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08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1113"/>
            <a:ext cx="8389937" cy="754062"/>
          </a:xfrm>
        </p:spPr>
        <p:txBody>
          <a:bodyPr>
            <a:normAutofit/>
          </a:bodyPr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thread performance ...</a:t>
            </a:r>
          </a:p>
        </p:txBody>
      </p:sp>
      <p:pic>
        <p:nvPicPr>
          <p:cNvPr id="1033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060" y="1081088"/>
            <a:ext cx="3854340" cy="4938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33222" name="Line 6"/>
          <p:cNvSpPr>
            <a:spLocks noChangeShapeType="1"/>
          </p:cNvSpPr>
          <p:nvPr/>
        </p:nvSpPr>
        <p:spPr bwMode="auto">
          <a:xfrm>
            <a:off x="2895601" y="1676400"/>
            <a:ext cx="1219200" cy="2667000"/>
          </a:xfrm>
          <a:prstGeom prst="line">
            <a:avLst/>
          </a:prstGeom>
          <a:noFill/>
          <a:ln w="38100">
            <a:solidFill>
              <a:srgbClr val="0000FF">
                <a:alpha val="57835"/>
              </a:srgbClr>
            </a:solidFill>
            <a:round/>
            <a:headEnd type="stealth" w="med" len="med"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3224" name="Line 8"/>
          <p:cNvSpPr>
            <a:spLocks noChangeShapeType="1"/>
          </p:cNvSpPr>
          <p:nvPr/>
        </p:nvSpPr>
        <p:spPr bwMode="auto">
          <a:xfrm rot="10800000" flipH="1">
            <a:off x="2667000" y="2819400"/>
            <a:ext cx="2933700" cy="990600"/>
          </a:xfrm>
          <a:prstGeom prst="line">
            <a:avLst/>
          </a:prstGeom>
          <a:noFill/>
          <a:ln w="38100">
            <a:solidFill>
              <a:srgbClr val="0000FF">
                <a:alpha val="57835"/>
              </a:srgbClr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2895600" cy="221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Relative priority of each thread controllable in hardware.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33226" name="Text Box 10"/>
          <p:cNvSpPr txBox="1">
            <a:spLocks noChangeArrowheads="1"/>
          </p:cNvSpPr>
          <p:nvPr/>
        </p:nvSpPr>
        <p:spPr bwMode="auto">
          <a:xfrm>
            <a:off x="228600" y="3683000"/>
            <a:ext cx="2911475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For balanced operation, both threads run slower than if they “owned” the machine.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01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981F-BA4E-4049-A559-8BCF12693CFE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1044636" name="Group 156"/>
          <p:cNvGraphicFramePr>
            <a:graphicFrameLocks noGrp="1"/>
          </p:cNvGraphicFramePr>
          <p:nvPr>
            <p:ph/>
            <p:extLst/>
          </p:nvPr>
        </p:nvGraphicFramePr>
        <p:xfrm>
          <a:off x="228600" y="1066800"/>
          <a:ext cx="8686800" cy="3372612"/>
        </p:xfrm>
        <a:graphic>
          <a:graphicData uri="http://schemas.openxmlformats.org/drawingml/2006/table">
            <a:tbl>
              <a:tblPr/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 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 / Issue / Execute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 (GHz)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Transis-tors 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Pentium 4 Extreme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scheduled; deeply pipelined; SMT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3/3/4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int. 1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 M    122 mm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AMD Athlon 64 FX-57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int. 3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 M 115 mm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IBM Power5 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 CPU only)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scheduled; SMT; 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CPU cores/chip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8/4/8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int. 2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M 300 mm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80W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Intel Itanium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Statically scheduled 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VLIW-style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6/5/11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int. 2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592 M 423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4611" name="Rectangle 131"/>
          <p:cNvSpPr>
            <a:spLocks noChangeArrowheads="1"/>
          </p:cNvSpPr>
          <p:nvPr/>
        </p:nvSpPr>
        <p:spPr bwMode="auto">
          <a:xfrm>
            <a:off x="457200" y="3048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>
                <a:solidFill>
                  <a:srgbClr val="0332B7"/>
                </a:solidFill>
              </a:rPr>
              <a:t>Head to Head ILP competition</a:t>
            </a:r>
          </a:p>
        </p:txBody>
      </p:sp>
    </p:spTree>
    <p:extLst>
      <p:ext uri="{BB962C8B-B14F-4D97-AF65-F5344CB8AC3E}">
        <p14:creationId xmlns:p14="http://schemas.microsoft.com/office/powerpoint/2010/main" val="848395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07C7-ED90-4C12-9F5F-3F1EC92C6A4C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9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Performance on SPECint2000</a:t>
            </a:r>
          </a:p>
        </p:txBody>
      </p:sp>
      <p:graphicFrame>
        <p:nvGraphicFramePr>
          <p:cNvPr id="104960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0" y="990600"/>
          <a:ext cx="10515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hart" r:id="rId3" imgW="6534150" imgH="3267075" progId="Excel.Sheet.8">
                  <p:embed/>
                </p:oleObj>
              </mc:Choice>
              <mc:Fallback>
                <p:oleObj name="Chart" r:id="rId3" imgW="6534150" imgH="3267075" progId="Excel.Sheet.8">
                  <p:embed/>
                  <p:pic>
                    <p:nvPicPr>
                      <p:cNvPr id="1049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105156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29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Pipeline Hazards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00AF00"/>
                </a:solidFill>
                <a:latin typeface="Arial,Bold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,Bold" charset="0"/>
              </a:rPr>
              <a:t>Each instruction depends on the previous instruction</a:t>
            </a:r>
          </a:p>
          <a:p>
            <a:pPr lvl="1">
              <a:buFontTx/>
              <a:buNone/>
            </a:pPr>
            <a:endParaRPr lang="en-US" sz="2000" b="1" dirty="0">
              <a:solidFill>
                <a:srgbClr val="00AF00"/>
              </a:solidFill>
              <a:latin typeface="Arial,Bold" charset="0"/>
            </a:endParaRPr>
          </a:p>
          <a:p>
            <a:pPr lvl="1">
              <a:buFontTx/>
              <a:buNone/>
            </a:pPr>
            <a:r>
              <a:rPr lang="en-US" sz="2000" b="1" dirty="0">
                <a:solidFill>
                  <a:srgbClr val="00AF00"/>
                </a:solidFill>
                <a:latin typeface="Arial,Bold" charset="0"/>
              </a:rPr>
              <a:t>LW r1, 0(r2)</a:t>
            </a:r>
          </a:p>
          <a:p>
            <a:pPr lvl="1">
              <a:buFontTx/>
              <a:buNone/>
            </a:pPr>
            <a:r>
              <a:rPr lang="en-US" sz="2000" b="1" dirty="0">
                <a:solidFill>
                  <a:srgbClr val="00AF00"/>
                </a:solidFill>
                <a:latin typeface="Arial,Bold" charset="0"/>
              </a:rPr>
              <a:t>LW r5, 12(r1)</a:t>
            </a:r>
          </a:p>
          <a:p>
            <a:pPr lvl="1">
              <a:buFontTx/>
              <a:buNone/>
            </a:pPr>
            <a:r>
              <a:rPr lang="en-US" sz="2000" b="1" dirty="0">
                <a:solidFill>
                  <a:srgbClr val="00AF00"/>
                </a:solidFill>
                <a:latin typeface="Arial,Bold" charset="0"/>
              </a:rPr>
              <a:t>ADDI r5, r5, #12</a:t>
            </a:r>
          </a:p>
          <a:p>
            <a:pPr lvl="1">
              <a:buFontTx/>
              <a:buNone/>
            </a:pPr>
            <a:r>
              <a:rPr lang="en-US" sz="2000" b="1" dirty="0">
                <a:solidFill>
                  <a:srgbClr val="00AF00"/>
                </a:solidFill>
                <a:latin typeface="Arial,Bold" charset="0"/>
              </a:rPr>
              <a:t>SW 12(r1), r5</a:t>
            </a:r>
            <a:endParaRPr lang="en-US" sz="2000" dirty="0">
              <a:solidFill>
                <a:srgbClr val="000000"/>
              </a:solidFill>
              <a:latin typeface="Arial,Bold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,Bold" charset="0"/>
            </a:endParaRPr>
          </a:p>
          <a:p>
            <a:pPr>
              <a:buNone/>
            </a:pPr>
            <a:endParaRPr lang="en-US" sz="2000" dirty="0"/>
          </a:p>
        </p:txBody>
      </p:sp>
      <p:pic>
        <p:nvPicPr>
          <p:cNvPr id="3482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4495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47800" y="3962400"/>
            <a:ext cx="693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How can we guarantee no dependencies between instructions in a pipeline?</a:t>
            </a:r>
            <a:endParaRPr lang="en-US" sz="2000" dirty="0">
              <a:solidFill>
                <a:srgbClr val="6191FE"/>
              </a:solidFill>
              <a:latin typeface="Arial,Bold" charset="0"/>
            </a:endParaRPr>
          </a:p>
          <a:p>
            <a:endParaRPr lang="en-US" sz="2000" dirty="0">
              <a:solidFill>
                <a:srgbClr val="6191FE"/>
              </a:solidFill>
              <a:latin typeface="Arial,Bold" charset="0"/>
            </a:endParaRPr>
          </a:p>
          <a:p>
            <a:r>
              <a:rPr lang="en-US" sz="2000" dirty="0">
                <a:solidFill>
                  <a:srgbClr val="6191FE"/>
                </a:solidFill>
                <a:latin typeface="Arial,Bold" charset="0"/>
              </a:rPr>
              <a:t>One way is to interleave execution of instructions from different program threads on the same pipeline</a:t>
            </a:r>
            <a:endParaRPr lang="en-US" sz="2000" dirty="0">
              <a:solidFill>
                <a:srgbClr val="000000"/>
              </a:solidFill>
              <a:latin typeface="Arial,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43CB-2950-4488-8D26-07DC432C9003}" type="slidenum">
              <a:rPr lang="en-US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Performance on SPECfp2000</a:t>
            </a:r>
          </a:p>
        </p:txBody>
      </p:sp>
      <p:graphicFrame>
        <p:nvGraphicFramePr>
          <p:cNvPr id="105165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57200" y="609600"/>
          <a:ext cx="7543800" cy="541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hart" r:id="rId3" imgW="8886825" imgH="6381750" progId="Excel.Sheet.8">
                  <p:embed/>
                </p:oleObj>
              </mc:Choice>
              <mc:Fallback>
                <p:oleObj name="Chart" r:id="rId3" imgW="8886825" imgH="6381750" progId="Excel.Sheet.8">
                  <p:embed/>
                  <p:pic>
                    <p:nvPicPr>
                      <p:cNvPr id="1051657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7543800" cy="5417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137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3AC-B220-415D-8599-FD56D3CD0DE6}" type="slidenum">
              <a:rPr lang="en-US"/>
              <a:pPr/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Normalized Performance: Efficiency</a:t>
            </a:r>
          </a:p>
        </p:txBody>
      </p:sp>
      <p:graphicFrame>
        <p:nvGraphicFramePr>
          <p:cNvPr id="10526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685800"/>
          <a:ext cx="7467600" cy="57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hart" r:id="rId3" imgW="8229600" imgH="6381750" progId="Excel.Sheet.8">
                  <p:embed/>
                </p:oleObj>
              </mc:Choice>
              <mc:Fallback>
                <p:oleObj name="Chart" r:id="rId3" imgW="8229600" imgH="6381750" progId="Excel.Sheet.8">
                  <p:embed/>
                  <p:pic>
                    <p:nvPicPr>
                      <p:cNvPr id="105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7467600" cy="579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020" name="Group 34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477000" y="1219200"/>
          <a:ext cx="2438400" cy="31394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b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tanium2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/Trans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FP/Trans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Int/area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FP/area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Int/Watt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FP/Watt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90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9C92-60BB-4E8D-98C5-C092656B8CAD}" type="slidenum">
              <a:rPr lang="en-US"/>
              <a:pPr/>
              <a:t>42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 Silver Bullet for ILP 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No obvious overall leader in performance</a:t>
            </a:r>
          </a:p>
          <a:p>
            <a:pPr>
              <a:lnSpc>
                <a:spcPct val="120000"/>
              </a:lnSpc>
            </a:pPr>
            <a:r>
              <a:rPr lang="en-US" dirty="0"/>
              <a:t>The AMD </a:t>
            </a:r>
            <a:r>
              <a:rPr lang="en-US" dirty="0" err="1"/>
              <a:t>Athlon</a:t>
            </a:r>
            <a:r>
              <a:rPr lang="en-US" dirty="0"/>
              <a:t> leads on </a:t>
            </a:r>
            <a:r>
              <a:rPr lang="en-US" dirty="0" err="1"/>
              <a:t>SPECInt</a:t>
            </a:r>
            <a:r>
              <a:rPr lang="en-US" dirty="0"/>
              <a:t> performance followed by the Pentium 4, Itanium 2, and Power5</a:t>
            </a:r>
          </a:p>
          <a:p>
            <a:pPr>
              <a:lnSpc>
                <a:spcPct val="120000"/>
              </a:lnSpc>
            </a:pPr>
            <a:r>
              <a:rPr lang="en-US" dirty="0"/>
              <a:t>Itanium 2 and Power5, which perform similarly on SPECFP, clearly dominate the </a:t>
            </a:r>
            <a:r>
              <a:rPr lang="en-US" dirty="0" err="1"/>
              <a:t>Athlon</a:t>
            </a:r>
            <a:r>
              <a:rPr lang="en-US" dirty="0"/>
              <a:t> and Pentium 4 on SPECFP</a:t>
            </a:r>
          </a:p>
          <a:p>
            <a:pPr>
              <a:lnSpc>
                <a:spcPct val="120000"/>
              </a:lnSpc>
            </a:pPr>
            <a:r>
              <a:rPr lang="en-US" dirty="0"/>
              <a:t>Itanium 2 is the most </a:t>
            </a:r>
            <a:r>
              <a:rPr lang="en-US" dirty="0">
                <a:solidFill>
                  <a:srgbClr val="114FFB"/>
                </a:solidFill>
              </a:rPr>
              <a:t>inefficient</a:t>
            </a:r>
            <a:r>
              <a:rPr lang="en-US" dirty="0"/>
              <a:t> processor both for Fl. Pt. and integer code for all but one efficiency measure (SPECFP/Watt)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Athlon</a:t>
            </a:r>
            <a:r>
              <a:rPr lang="en-US" dirty="0"/>
              <a:t> and Pentium 4 both make good use of transistors and area in terms of efficiency, </a:t>
            </a:r>
          </a:p>
          <a:p>
            <a:pPr>
              <a:lnSpc>
                <a:spcPct val="120000"/>
              </a:lnSpc>
            </a:pPr>
            <a:r>
              <a:rPr lang="en-US" dirty="0"/>
              <a:t>IBM Power5 is the most effective user of energy on SPECFP and essentially tied on SPECINT</a:t>
            </a:r>
          </a:p>
        </p:txBody>
      </p:sp>
    </p:spTree>
    <p:extLst>
      <p:ext uri="{BB962C8B-B14F-4D97-AF65-F5344CB8AC3E}">
        <p14:creationId xmlns:p14="http://schemas.microsoft.com/office/powerpoint/2010/main" val="3905594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4681-A9BB-4D30-887B-24D31DFA2E38}" type="slidenum">
              <a:rPr lang="en-US"/>
              <a:pPr/>
              <a:t>43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Limits to ILP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Doubling issue rates above today’s 3-6 instructions per clock, say to 6 to 12 instructions, probably requires a processor to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issue 3 or 4 data memory accesses per cycle,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resolve 2 or 3 branches per cycle,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rename and access more than 20 registers per cycle, and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fetch 12 to 24 instructions per cycle. 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complexities of implementing these capabilities is likely to mean sacrifices in the maximum clock rate 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E.g</a:t>
            </a:r>
            <a:r>
              <a:rPr lang="en-US" dirty="0"/>
              <a:t>,  widest issue processor is the Itanium 2, but it also has the slowest clock rate, despite the fact that it consumes the most power!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D4FC-296F-45A2-A363-9705536512B9}" type="slidenum">
              <a:rPr lang="en-US"/>
              <a:pPr/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Limits to ILP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88300" cy="492760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2000" dirty="0"/>
              <a:t>Most techniques for increasing performance increase power consumption </a:t>
            </a:r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000" dirty="0"/>
              <a:t>The key question is whether a technique is </a:t>
            </a:r>
            <a:r>
              <a:rPr lang="en-US" sz="2000" i="1" dirty="0">
                <a:solidFill>
                  <a:srgbClr val="114FFB"/>
                </a:solidFill>
              </a:rPr>
              <a:t>energy efficient</a:t>
            </a:r>
            <a:r>
              <a:rPr lang="en-US" sz="2000" dirty="0"/>
              <a:t>: does it increase power consumption faster than it increases performance? </a:t>
            </a:r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000" dirty="0"/>
              <a:t>Multiple issue processors techniques all are energy inefficient: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/>
              <a:t>Issuing multiple instructions incurs some overhead in logic that grows faster than the issue rate grows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/>
              <a:t>Growing gap between peak issue rates and sustained performance</a:t>
            </a:r>
          </a:p>
          <a:p>
            <a:pPr marL="800100" lvl="1" indent="-342900">
              <a:buFontTx/>
              <a:buAutoNum type="arabicPeriod"/>
            </a:pPr>
            <a:endParaRPr lang="en-US" sz="2000" dirty="0"/>
          </a:p>
          <a:p>
            <a:pPr marL="457200" indent="-457200"/>
            <a:r>
              <a:rPr lang="en-US" sz="2000" dirty="0"/>
              <a:t>Number of transistors switching = f(peak issue rate), and performance = f( sustained rate), </a:t>
            </a:r>
            <a:br>
              <a:rPr lang="en-US" sz="2000" dirty="0"/>
            </a:br>
            <a:r>
              <a:rPr lang="en-US" sz="2000" dirty="0"/>
              <a:t>growing gap between peak and sustained performance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 increasing energy per unit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36263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DDC5-618F-4DBE-9897-950175A7965E}" type="slidenum">
              <a:rPr lang="en-US"/>
              <a:pPr/>
              <a:t>45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Commentary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50331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Itanium architecture does </a:t>
            </a:r>
            <a:r>
              <a:rPr lang="en-US" sz="2000" dirty="0">
                <a:solidFill>
                  <a:srgbClr val="114FFB"/>
                </a:solidFill>
              </a:rPr>
              <a:t>not</a:t>
            </a:r>
            <a:r>
              <a:rPr lang="en-US" sz="2000" dirty="0"/>
              <a:t> represent a significant breakthrough in scaling ILP or in avoiding the problems of complexity and power consumption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Instead of pursuing more ILP, architects are increasingly focusing on TLP implemented with single-chip multiprocessors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 In 2000, IBM announced the 1st commercial single-chip, general-purpose multiprocessor, the Power4, which contains 2 Power3 processors and an integrated L2 cache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Since then, Sun Microsystems, AMD, and Intel have switch to a focus on single-chip multiprocessors rather than more aggressive uniprocessors.</a:t>
            </a:r>
          </a:p>
          <a:p>
            <a:pPr lvl="1"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000" dirty="0"/>
              <a:t>Right balance of ILP and TLP is unclear today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Perhaps right choice for server market, which can exploit more TLP, may differ from desktop, where single-thread performance may continue to be a primary requirement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56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4FD4-830F-4685-B0E8-537B02C17506}" type="slidenum">
              <a:rPr lang="en-US"/>
              <a:pPr/>
              <a:t>46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And in conclusion …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Limits to ILP (power efficiency, compilers, dependencies …) seem to limit to 3 to 6 issue for practical options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Explicitly parallel (Data level parallelism or Thread level parallelism) is next step to performance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Coarse grain vs. Fine grained </a:t>
            </a:r>
            <a:r>
              <a:rPr lang="en-US" dirty="0" err="1"/>
              <a:t>multihreading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Only on big stall vs. every clock cycle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Simultaneous Multithreading if fine grained multithreading based on OOO superscalar microarchitecture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Instead of replicating registers, reuse rename registers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Itanium/EPIC/VLIW is not a breakthrough in ILP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Balance of ILP and TLP decided in marketplace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Multithreading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220788"/>
            <a:ext cx="8229600" cy="498157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i="1" dirty="0">
                <a:solidFill>
                  <a:srgbClr val="000000"/>
                </a:solidFill>
                <a:latin typeface="Arial,BoldItalic" charset="0"/>
              </a:rPr>
              <a:t>Interleave 4 threads, </a:t>
            </a:r>
            <a:r>
              <a:rPr lang="en-US" sz="2000" b="1" i="1" dirty="0">
                <a:solidFill>
                  <a:srgbClr val="00AF00"/>
                </a:solidFill>
                <a:latin typeface="Arial,BoldItalic" charset="0"/>
              </a:rPr>
              <a:t>T1-T4</a:t>
            </a:r>
            <a:r>
              <a:rPr lang="en-US" sz="2000" b="1" i="1" dirty="0">
                <a:solidFill>
                  <a:srgbClr val="000000"/>
                </a:solidFill>
                <a:latin typeface="Arial,BoldItalic" charset="0"/>
              </a:rPr>
              <a:t>, on non-bypassed 5-stage pipe</a:t>
            </a:r>
          </a:p>
          <a:p>
            <a:pPr>
              <a:buFontTx/>
              <a:buNone/>
            </a:pPr>
            <a:endParaRPr lang="en-US" sz="2000" b="1" i="1" dirty="0">
              <a:solidFill>
                <a:srgbClr val="000000"/>
              </a:solidFill>
              <a:latin typeface="Arial,BoldItalic" charset="0"/>
            </a:endParaRPr>
          </a:p>
          <a:p>
            <a:pPr>
              <a:buFontTx/>
              <a:buNone/>
            </a:pPr>
            <a:endParaRPr lang="en-US" sz="2000" b="1" i="1" dirty="0">
              <a:solidFill>
                <a:srgbClr val="000000"/>
              </a:solidFill>
              <a:latin typeface="Arial,BoldItalic" charset="0"/>
            </a:endParaRP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Arial,BoldItalic" charset="0"/>
            </a:endParaRPr>
          </a:p>
          <a:p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0571" y="1945240"/>
          <a:ext cx="6818314" cy="2377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8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29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AF00"/>
                          </a:solidFill>
                          <a:latin typeface="Arial,Bold" charset="0"/>
                        </a:rPr>
                        <a:t>T1: LW r1, 0(r2)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6600"/>
                          </a:solidFill>
                          <a:latin typeface="Arial,Bold" charset="0"/>
                        </a:rPr>
                        <a:t>T2: ADD r7, r1, r4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66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66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66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66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660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,Bold" charset="0"/>
                        </a:rPr>
                        <a:t>T3: XORI r5, r4, #12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Arial,Bold" charset="0"/>
                        </a:rPr>
                        <a:t>T4: SW 0(r7), r5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60066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60066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60066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60066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60066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AF00"/>
                          </a:solidFill>
                          <a:latin typeface="Arial,Bold" charset="0"/>
                        </a:rPr>
                        <a:t>T1: LW r5, 12(r1)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,Bold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79894" y="4832963"/>
            <a:ext cx="2934466" cy="1541123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FF"/>
                </a:solidFill>
              </a:rPr>
              <a:t>Write-back happens before next instruction in same thread reads its registers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4944202" y="2626075"/>
            <a:ext cx="2502925" cy="22068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0"/>
          </p:cNvCxnSpPr>
          <p:nvPr/>
        </p:nvCxnSpPr>
        <p:spPr>
          <a:xfrm flipH="1" flipV="1">
            <a:off x="5338752" y="4228843"/>
            <a:ext cx="2108375" cy="60412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Multithreading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Used since the 1960’s to hide the latency of I/O operations</a:t>
            </a:r>
          </a:p>
          <a:p>
            <a:pPr lvl="1"/>
            <a:r>
              <a:rPr lang="en-US" dirty="0"/>
              <a:t>Multiple processes or threads are active</a:t>
            </a:r>
          </a:p>
          <a:p>
            <a:pPr lvl="2"/>
            <a:r>
              <a:rPr lang="en-US" dirty="0"/>
              <a:t>Virtual memory space allocated</a:t>
            </a:r>
          </a:p>
          <a:p>
            <a:pPr lvl="2"/>
            <a:r>
              <a:rPr lang="en-US" dirty="0"/>
              <a:t>Process control block allocated</a:t>
            </a:r>
          </a:p>
          <a:p>
            <a:pPr lvl="1"/>
            <a:r>
              <a:rPr lang="en-US" dirty="0"/>
              <a:t>On an I/O operation</a:t>
            </a:r>
          </a:p>
          <a:p>
            <a:pPr lvl="2"/>
            <a:r>
              <a:rPr lang="en-US" dirty="0"/>
              <a:t>Process is preempted and removed from ready list</a:t>
            </a:r>
          </a:p>
          <a:p>
            <a:pPr lvl="2"/>
            <a:r>
              <a:rPr lang="en-US" dirty="0"/>
              <a:t>I/O operation is started</a:t>
            </a:r>
          </a:p>
          <a:p>
            <a:pPr lvl="2"/>
            <a:r>
              <a:rPr lang="en-US" dirty="0"/>
              <a:t>Another active process is picked from the ready list and run</a:t>
            </a:r>
          </a:p>
          <a:p>
            <a:pPr lvl="1"/>
            <a:r>
              <a:rPr lang="en-US" dirty="0"/>
              <a:t>When I/O completes, put the preempted process back in the ready list</a:t>
            </a:r>
          </a:p>
          <a:p>
            <a:r>
              <a:rPr lang="en-US" dirty="0"/>
              <a:t>Context switch</a:t>
            </a:r>
          </a:p>
          <a:p>
            <a:pPr lvl="1"/>
            <a:r>
              <a:rPr lang="en-US" dirty="0"/>
              <a:t>Trap processor--flush pipeline</a:t>
            </a:r>
          </a:p>
          <a:p>
            <a:pPr lvl="1"/>
            <a:r>
              <a:rPr lang="en-US" dirty="0"/>
              <a:t>Save process state in process control block</a:t>
            </a:r>
          </a:p>
          <a:p>
            <a:pPr lvl="2"/>
            <a:r>
              <a:rPr lang="en-US" dirty="0"/>
              <a:t>includes register file, PC, interrupt vector, page table base register, etc.</a:t>
            </a:r>
          </a:p>
          <a:p>
            <a:pPr lvl="1"/>
            <a:r>
              <a:rPr lang="en-US" dirty="0"/>
              <a:t>Restore process state of a different process</a:t>
            </a:r>
          </a:p>
          <a:p>
            <a:pPr lvl="1"/>
            <a:r>
              <a:rPr lang="en-US" dirty="0"/>
              <a:t>Start execution--fill pipeline</a:t>
            </a:r>
          </a:p>
          <a:p>
            <a:r>
              <a:rPr lang="en-US" dirty="0"/>
              <a:t>Also triggered on</a:t>
            </a:r>
          </a:p>
          <a:p>
            <a:pPr lvl="1"/>
            <a:r>
              <a:rPr lang="en-US" dirty="0"/>
              <a:t>Shared resource conflict (e.g., semaphores)</a:t>
            </a:r>
          </a:p>
          <a:p>
            <a:pPr lvl="1"/>
            <a:r>
              <a:rPr lang="en-US" dirty="0"/>
              <a:t>Timer interrupts (fairness)</a:t>
            </a:r>
          </a:p>
          <a:p>
            <a:r>
              <a:rPr lang="en-US" dirty="0">
                <a:solidFill>
                  <a:srgbClr val="FF0000"/>
                </a:solidFill>
              </a:rPr>
              <a:t>Very high switching overhead (ok, since wait is very long)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Multithreading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Run multiple threads on the same core concurrently</a:t>
            </a:r>
          </a:p>
          <a:p>
            <a:pPr>
              <a:lnSpc>
                <a:spcPct val="110000"/>
              </a:lnSpc>
            </a:pPr>
            <a:r>
              <a:rPr lang="en-US" dirty="0"/>
              <a:t>Run another thread when a thread is blocked 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L1 or L2 cache misses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TLB misses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Exceptions or Unsuccessful synchronization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Even while waiting for operands (latency of operation)</a:t>
            </a:r>
          </a:p>
          <a:p>
            <a:pPr>
              <a:lnSpc>
                <a:spcPct val="110000"/>
              </a:lnSpc>
            </a:pPr>
            <a:r>
              <a:rPr lang="en-US" dirty="0"/>
              <a:t>Minimum hardware support: replicate architectural state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All running threads must have their own thread context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Multiple register sets in the processor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Multiple state registers (ccs, PC, PTBR, IV)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Three types of hardware multithreading: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Block multithreading or coarse-grain multithreading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Interleaved multithreading or fine-grain multithreading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Simultaneous multithreading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Multithreaded Categories</a:t>
            </a:r>
          </a:p>
        </p:txBody>
      </p:sp>
      <p:sp>
        <p:nvSpPr>
          <p:cNvPr id="2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15C-80D7-410E-A312-21D31643B26F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034243" name="Group 3"/>
          <p:cNvGrpSpPr>
            <a:grpSpLocks/>
          </p:cNvGrpSpPr>
          <p:nvPr/>
        </p:nvGrpSpPr>
        <p:grpSpPr bwMode="auto">
          <a:xfrm>
            <a:off x="990600" y="1447800"/>
            <a:ext cx="1143000" cy="3581400"/>
            <a:chOff x="528" y="912"/>
            <a:chExt cx="720" cy="2256"/>
          </a:xfrm>
        </p:grpSpPr>
        <p:sp>
          <p:nvSpPr>
            <p:cNvPr id="103424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5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6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8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0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1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2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3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4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5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6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7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8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9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0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1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2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3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4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5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6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7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8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9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0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1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2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3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4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5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6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7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8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9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0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1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2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3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4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5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6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7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8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9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0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1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292" name="Group 52"/>
          <p:cNvGrpSpPr>
            <a:grpSpLocks/>
          </p:cNvGrpSpPr>
          <p:nvPr/>
        </p:nvGrpSpPr>
        <p:grpSpPr bwMode="auto">
          <a:xfrm>
            <a:off x="2476500" y="1447800"/>
            <a:ext cx="1143000" cy="3581400"/>
            <a:chOff x="1584" y="912"/>
            <a:chExt cx="720" cy="2256"/>
          </a:xfrm>
        </p:grpSpPr>
        <p:sp>
          <p:nvSpPr>
            <p:cNvPr id="1034293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4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5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6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7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8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9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0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1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2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3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4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5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6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7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8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9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0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1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2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3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4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5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6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7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8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9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0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1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2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3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4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5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6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7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8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9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0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1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2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3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4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5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6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7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8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9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0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341" name="Group 101"/>
          <p:cNvGrpSpPr>
            <a:grpSpLocks/>
          </p:cNvGrpSpPr>
          <p:nvPr/>
        </p:nvGrpSpPr>
        <p:grpSpPr bwMode="auto">
          <a:xfrm>
            <a:off x="3886200" y="1447800"/>
            <a:ext cx="1143000" cy="3581400"/>
            <a:chOff x="2640" y="912"/>
            <a:chExt cx="720" cy="2256"/>
          </a:xfrm>
        </p:grpSpPr>
        <p:sp>
          <p:nvSpPr>
            <p:cNvPr id="1034342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3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4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5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6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7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8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9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0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1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2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3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4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5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6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7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8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9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0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1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2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3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4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5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6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7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8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9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0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1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2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3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4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5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6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7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8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9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0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1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2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3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4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5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6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7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8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9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390" name="Group 150"/>
          <p:cNvGrpSpPr>
            <a:grpSpLocks/>
          </p:cNvGrpSpPr>
          <p:nvPr/>
        </p:nvGrpSpPr>
        <p:grpSpPr bwMode="auto">
          <a:xfrm>
            <a:off x="5507831" y="1295400"/>
            <a:ext cx="1143000" cy="3962400"/>
            <a:chOff x="3696" y="816"/>
            <a:chExt cx="720" cy="2496"/>
          </a:xfrm>
        </p:grpSpPr>
        <p:sp>
          <p:nvSpPr>
            <p:cNvPr id="1034391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2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3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4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5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6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7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8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9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0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1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2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3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4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5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6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7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8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9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0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1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2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3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4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5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6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7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8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9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0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1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2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3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4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5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6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7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8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9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0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1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2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3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4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5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6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7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8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9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62812" y="1447800"/>
            <a:ext cx="1143000" cy="3581400"/>
            <a:chOff x="7239000" y="1447800"/>
            <a:chExt cx="1143000" cy="3581400"/>
          </a:xfrm>
        </p:grpSpPr>
        <p:sp>
          <p:nvSpPr>
            <p:cNvPr id="1034440" name="Rectangle 200" descr="Wide downward diagonal"/>
            <p:cNvSpPr>
              <a:spLocks noChangeArrowheads="1"/>
            </p:cNvSpPr>
            <p:nvPr/>
          </p:nvSpPr>
          <p:spPr bwMode="auto">
            <a:xfrm>
              <a:off x="7239000" y="26670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1" name="Rectangle 201" descr="Small checker board"/>
            <p:cNvSpPr>
              <a:spLocks noChangeArrowheads="1"/>
            </p:cNvSpPr>
            <p:nvPr/>
          </p:nvSpPr>
          <p:spPr bwMode="auto">
            <a:xfrm>
              <a:off x="7543800" y="26670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2" name="Rectangle 202" descr="Small checker board"/>
            <p:cNvSpPr>
              <a:spLocks noChangeArrowheads="1"/>
            </p:cNvSpPr>
            <p:nvPr/>
          </p:nvSpPr>
          <p:spPr bwMode="auto">
            <a:xfrm>
              <a:off x="7848600" y="26670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3" name="Rectangle 203" descr="Small grid"/>
            <p:cNvSpPr>
              <a:spLocks noChangeArrowheads="1"/>
            </p:cNvSpPr>
            <p:nvPr/>
          </p:nvSpPr>
          <p:spPr bwMode="auto">
            <a:xfrm>
              <a:off x="8153400" y="26670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4" name="Rectangle 204"/>
            <p:cNvSpPr>
              <a:spLocks noChangeArrowheads="1"/>
            </p:cNvSpPr>
            <p:nvPr/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5" name="Rectangle 205"/>
            <p:cNvSpPr>
              <a:spLocks noChangeArrowheads="1"/>
            </p:cNvSpPr>
            <p:nvPr/>
          </p:nvSpPr>
          <p:spPr bwMode="auto">
            <a:xfrm>
              <a:off x="75438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6" name="Rectangle 206"/>
            <p:cNvSpPr>
              <a:spLocks noChangeArrowheads="1"/>
            </p:cNvSpPr>
            <p:nvPr/>
          </p:nvSpPr>
          <p:spPr bwMode="auto">
            <a:xfrm>
              <a:off x="78486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7" name="Rectangle 207"/>
            <p:cNvSpPr>
              <a:spLocks noChangeArrowheads="1"/>
            </p:cNvSpPr>
            <p:nvPr/>
          </p:nvSpPr>
          <p:spPr bwMode="auto">
            <a:xfrm>
              <a:off x="81534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8" name="Rectangle 208"/>
            <p:cNvSpPr>
              <a:spLocks noChangeArrowheads="1"/>
            </p:cNvSpPr>
            <p:nvPr/>
          </p:nvSpPr>
          <p:spPr bwMode="auto">
            <a:xfrm>
              <a:off x="7239000" y="3276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9" name="Rectangle 209"/>
            <p:cNvSpPr>
              <a:spLocks noChangeArrowheads="1"/>
            </p:cNvSpPr>
            <p:nvPr/>
          </p:nvSpPr>
          <p:spPr bwMode="auto">
            <a:xfrm>
              <a:off x="7543800" y="3276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0" name="Rectangle 210" descr="Small checker board"/>
            <p:cNvSpPr>
              <a:spLocks noChangeArrowheads="1"/>
            </p:cNvSpPr>
            <p:nvPr/>
          </p:nvSpPr>
          <p:spPr bwMode="auto">
            <a:xfrm>
              <a:off x="7848600" y="3276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1" name="Rectangle 211"/>
            <p:cNvSpPr>
              <a:spLocks noChangeArrowheads="1"/>
            </p:cNvSpPr>
            <p:nvPr/>
          </p:nvSpPr>
          <p:spPr bwMode="auto">
            <a:xfrm>
              <a:off x="8153400" y="32766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2" name="Rectangle 212"/>
            <p:cNvSpPr>
              <a:spLocks noChangeArrowheads="1"/>
            </p:cNvSpPr>
            <p:nvPr/>
          </p:nvSpPr>
          <p:spPr bwMode="auto">
            <a:xfrm>
              <a:off x="7239000" y="3581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3" name="Rectangle 213" descr="Wide downward diagonal"/>
            <p:cNvSpPr>
              <a:spLocks noChangeArrowheads="1"/>
            </p:cNvSpPr>
            <p:nvPr/>
          </p:nvSpPr>
          <p:spPr bwMode="auto">
            <a:xfrm>
              <a:off x="7543800" y="35814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4" name="Rectangle 214"/>
            <p:cNvSpPr>
              <a:spLocks noChangeArrowheads="1"/>
            </p:cNvSpPr>
            <p:nvPr/>
          </p:nvSpPr>
          <p:spPr bwMode="auto">
            <a:xfrm>
              <a:off x="7848600" y="3581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5" name="Rectangle 215" descr="Small checker board"/>
            <p:cNvSpPr>
              <a:spLocks noChangeArrowheads="1"/>
            </p:cNvSpPr>
            <p:nvPr/>
          </p:nvSpPr>
          <p:spPr bwMode="auto">
            <a:xfrm>
              <a:off x="8153400" y="35814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6" name="Rectangle 216"/>
            <p:cNvSpPr>
              <a:spLocks noChangeArrowheads="1"/>
            </p:cNvSpPr>
            <p:nvPr/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7" name="Rectangle 217"/>
            <p:cNvSpPr>
              <a:spLocks noChangeArrowheads="1"/>
            </p:cNvSpPr>
            <p:nvPr/>
          </p:nvSpPr>
          <p:spPr bwMode="auto">
            <a:xfrm>
              <a:off x="7543800" y="3886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8" name="Rectangle 218" descr="Wide downward diagonal"/>
            <p:cNvSpPr>
              <a:spLocks noChangeArrowheads="1"/>
            </p:cNvSpPr>
            <p:nvPr/>
          </p:nvSpPr>
          <p:spPr bwMode="auto">
            <a:xfrm>
              <a:off x="7848600" y="38862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9" name="Rectangle 219"/>
            <p:cNvSpPr>
              <a:spLocks noChangeArrowheads="1"/>
            </p:cNvSpPr>
            <p:nvPr/>
          </p:nvSpPr>
          <p:spPr bwMode="auto">
            <a:xfrm>
              <a:off x="8153400" y="3886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0" name="Rectangle 220"/>
            <p:cNvSpPr>
              <a:spLocks noChangeArrowheads="1"/>
            </p:cNvSpPr>
            <p:nvPr/>
          </p:nvSpPr>
          <p:spPr bwMode="auto">
            <a:xfrm>
              <a:off x="7239000" y="41910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1" name="Rectangle 221" descr="Wide downward diagonal"/>
            <p:cNvSpPr>
              <a:spLocks noChangeArrowheads="1"/>
            </p:cNvSpPr>
            <p:nvPr/>
          </p:nvSpPr>
          <p:spPr bwMode="auto">
            <a:xfrm>
              <a:off x="7543800" y="41910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2" name="Rectangle 222" descr="Wide downward diagonal"/>
            <p:cNvSpPr>
              <a:spLocks noChangeArrowheads="1"/>
            </p:cNvSpPr>
            <p:nvPr/>
          </p:nvSpPr>
          <p:spPr bwMode="auto">
            <a:xfrm>
              <a:off x="7848600" y="41910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3" name="Rectangle 223"/>
            <p:cNvSpPr>
              <a:spLocks noChangeArrowheads="1"/>
            </p:cNvSpPr>
            <p:nvPr/>
          </p:nvSpPr>
          <p:spPr bwMode="auto">
            <a:xfrm>
              <a:off x="8153400" y="41910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4" name="Rectangle 224"/>
            <p:cNvSpPr>
              <a:spLocks noChangeArrowheads="1"/>
            </p:cNvSpPr>
            <p:nvPr/>
          </p:nvSpPr>
          <p:spPr bwMode="auto">
            <a:xfrm>
              <a:off x="7239000" y="4495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5" name="Rectangle 225" descr="Small grid"/>
            <p:cNvSpPr>
              <a:spLocks noChangeArrowheads="1"/>
            </p:cNvSpPr>
            <p:nvPr/>
          </p:nvSpPr>
          <p:spPr bwMode="auto">
            <a:xfrm>
              <a:off x="7543800" y="44958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6" name="Rectangle 226" descr="Small grid"/>
            <p:cNvSpPr>
              <a:spLocks noChangeArrowheads="1"/>
            </p:cNvSpPr>
            <p:nvPr/>
          </p:nvSpPr>
          <p:spPr bwMode="auto">
            <a:xfrm>
              <a:off x="7848600" y="44958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7" name="Rectangle 227"/>
            <p:cNvSpPr>
              <a:spLocks noChangeArrowheads="1"/>
            </p:cNvSpPr>
            <p:nvPr/>
          </p:nvSpPr>
          <p:spPr bwMode="auto">
            <a:xfrm>
              <a:off x="8153400" y="44958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8" name="Rectangle 228" descr="Wide downward diagonal"/>
            <p:cNvSpPr>
              <a:spLocks noChangeArrowheads="1"/>
            </p:cNvSpPr>
            <p:nvPr/>
          </p:nvSpPr>
          <p:spPr bwMode="auto">
            <a:xfrm>
              <a:off x="7239000" y="48006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9" name="Rectangle 229" descr="Small checker board"/>
            <p:cNvSpPr>
              <a:spLocks noChangeArrowheads="1"/>
            </p:cNvSpPr>
            <p:nvPr/>
          </p:nvSpPr>
          <p:spPr bwMode="auto">
            <a:xfrm>
              <a:off x="7543800" y="4800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0" name="Rectangle 230" descr="Small grid"/>
            <p:cNvSpPr>
              <a:spLocks noChangeArrowheads="1"/>
            </p:cNvSpPr>
            <p:nvPr/>
          </p:nvSpPr>
          <p:spPr bwMode="auto">
            <a:xfrm>
              <a:off x="7848600" y="48006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1" name="Rectangle 231"/>
            <p:cNvSpPr>
              <a:spLocks noChangeArrowheads="1"/>
            </p:cNvSpPr>
            <p:nvPr/>
          </p:nvSpPr>
          <p:spPr bwMode="auto">
            <a:xfrm>
              <a:off x="8153400" y="48006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2" name="Rectangle 232"/>
            <p:cNvSpPr>
              <a:spLocks noChangeArrowheads="1"/>
            </p:cNvSpPr>
            <p:nvPr/>
          </p:nvSpPr>
          <p:spPr bwMode="auto">
            <a:xfrm>
              <a:off x="7239000" y="1447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3" name="Rectangle 233"/>
            <p:cNvSpPr>
              <a:spLocks noChangeArrowheads="1"/>
            </p:cNvSpPr>
            <p:nvPr/>
          </p:nvSpPr>
          <p:spPr bwMode="auto">
            <a:xfrm>
              <a:off x="7543800" y="1447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4" name="Rectangle 234" descr="Wide downward diagonal"/>
            <p:cNvSpPr>
              <a:spLocks noChangeArrowheads="1"/>
            </p:cNvSpPr>
            <p:nvPr/>
          </p:nvSpPr>
          <p:spPr bwMode="auto">
            <a:xfrm>
              <a:off x="7848600" y="14478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5" name="Rectangle 235"/>
            <p:cNvSpPr>
              <a:spLocks noChangeArrowheads="1"/>
            </p:cNvSpPr>
            <p:nvPr/>
          </p:nvSpPr>
          <p:spPr bwMode="auto">
            <a:xfrm>
              <a:off x="8153400" y="14478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6" name="Rectangle 236"/>
            <p:cNvSpPr>
              <a:spLocks noChangeArrowheads="1"/>
            </p:cNvSpPr>
            <p:nvPr/>
          </p:nvSpPr>
          <p:spPr bwMode="auto">
            <a:xfrm>
              <a:off x="7239000" y="1752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7" name="Rectangle 237"/>
            <p:cNvSpPr>
              <a:spLocks noChangeArrowheads="1"/>
            </p:cNvSpPr>
            <p:nvPr/>
          </p:nvSpPr>
          <p:spPr bwMode="auto">
            <a:xfrm>
              <a:off x="7543800" y="1752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8" name="Rectangle 238" descr="Small checker board"/>
            <p:cNvSpPr>
              <a:spLocks noChangeArrowheads="1"/>
            </p:cNvSpPr>
            <p:nvPr/>
          </p:nvSpPr>
          <p:spPr bwMode="auto">
            <a:xfrm>
              <a:off x="7848600" y="1752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9" name="Rectangle 239" descr="Small checker board"/>
            <p:cNvSpPr>
              <a:spLocks noChangeArrowheads="1"/>
            </p:cNvSpPr>
            <p:nvPr/>
          </p:nvSpPr>
          <p:spPr bwMode="auto">
            <a:xfrm>
              <a:off x="8153400" y="17526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0" name="Rectangle 240" descr="Wide downward diagonal"/>
            <p:cNvSpPr>
              <a:spLocks noChangeArrowheads="1"/>
            </p:cNvSpPr>
            <p:nvPr/>
          </p:nvSpPr>
          <p:spPr bwMode="auto">
            <a:xfrm>
              <a:off x="7239000" y="20574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1" name="Rectangle 241"/>
            <p:cNvSpPr>
              <a:spLocks noChangeArrowheads="1"/>
            </p:cNvSpPr>
            <p:nvPr/>
          </p:nvSpPr>
          <p:spPr bwMode="auto">
            <a:xfrm>
              <a:off x="7543800" y="2057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2" name="Rectangle 242"/>
            <p:cNvSpPr>
              <a:spLocks noChangeArrowheads="1"/>
            </p:cNvSpPr>
            <p:nvPr/>
          </p:nvSpPr>
          <p:spPr bwMode="auto">
            <a:xfrm>
              <a:off x="7848600" y="2057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3" name="Rectangle 243" descr="Small grid"/>
            <p:cNvSpPr>
              <a:spLocks noChangeArrowheads="1"/>
            </p:cNvSpPr>
            <p:nvPr/>
          </p:nvSpPr>
          <p:spPr bwMode="auto">
            <a:xfrm>
              <a:off x="8153400" y="2057400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4" name="Rectangle 244"/>
            <p:cNvSpPr>
              <a:spLocks noChangeArrowheads="1"/>
            </p:cNvSpPr>
            <p:nvPr/>
          </p:nvSpPr>
          <p:spPr bwMode="auto">
            <a:xfrm>
              <a:off x="7239000" y="2362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5" name="Rectangle 245"/>
            <p:cNvSpPr>
              <a:spLocks noChangeArrowheads="1"/>
            </p:cNvSpPr>
            <p:nvPr/>
          </p:nvSpPr>
          <p:spPr bwMode="auto">
            <a:xfrm>
              <a:off x="7543800" y="2362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6" name="Rectangle 246" descr="Wide downward diagonal"/>
            <p:cNvSpPr>
              <a:spLocks noChangeArrowheads="1"/>
            </p:cNvSpPr>
            <p:nvPr/>
          </p:nvSpPr>
          <p:spPr bwMode="auto">
            <a:xfrm>
              <a:off x="7848600" y="23622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7" name="Rectangle 247"/>
            <p:cNvSpPr>
              <a:spLocks noChangeArrowheads="1"/>
            </p:cNvSpPr>
            <p:nvPr/>
          </p:nvSpPr>
          <p:spPr bwMode="auto">
            <a:xfrm>
              <a:off x="8153400" y="2362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488" name="Text Box 248"/>
          <p:cNvSpPr txBox="1">
            <a:spLocks noChangeArrowheads="1"/>
          </p:cNvSpPr>
          <p:nvPr/>
        </p:nvSpPr>
        <p:spPr bwMode="auto">
          <a:xfrm rot="10800000">
            <a:off x="227013" y="1141413"/>
            <a:ext cx="67151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 Narrow" pitchFamily="34" charset="0"/>
              </a:rPr>
              <a:t>Time (processor cycle)</a:t>
            </a:r>
          </a:p>
        </p:txBody>
      </p:sp>
      <p:sp>
        <p:nvSpPr>
          <p:cNvPr id="1034489" name="Line 249"/>
          <p:cNvSpPr>
            <a:spLocks noChangeShapeType="1"/>
          </p:cNvSpPr>
          <p:nvPr/>
        </p:nvSpPr>
        <p:spPr bwMode="auto">
          <a:xfrm>
            <a:off x="5334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90" name="Text Box 250"/>
          <p:cNvSpPr txBox="1">
            <a:spLocks noChangeArrowheads="1"/>
          </p:cNvSpPr>
          <p:nvPr/>
        </p:nvSpPr>
        <p:spPr bwMode="auto">
          <a:xfrm>
            <a:off x="1020876" y="1067991"/>
            <a:ext cx="108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Superscalar</a:t>
            </a:r>
          </a:p>
        </p:txBody>
      </p:sp>
      <p:sp>
        <p:nvSpPr>
          <p:cNvPr id="1034491" name="Text Box 251"/>
          <p:cNvSpPr txBox="1">
            <a:spLocks noChangeArrowheads="1"/>
          </p:cNvSpPr>
          <p:nvPr/>
        </p:nvSpPr>
        <p:spPr bwMode="auto">
          <a:xfrm>
            <a:off x="2464698" y="1067991"/>
            <a:ext cx="1166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Fine-Grained</a:t>
            </a:r>
          </a:p>
        </p:txBody>
      </p:sp>
      <p:sp>
        <p:nvSpPr>
          <p:cNvPr id="1034492" name="Text Box 252"/>
          <p:cNvSpPr txBox="1">
            <a:spLocks noChangeArrowheads="1"/>
          </p:cNvSpPr>
          <p:nvPr/>
        </p:nvSpPr>
        <p:spPr bwMode="auto">
          <a:xfrm>
            <a:off x="3766896" y="1067991"/>
            <a:ext cx="1381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Coarse-Grained</a:t>
            </a:r>
          </a:p>
        </p:txBody>
      </p:sp>
      <p:sp>
        <p:nvSpPr>
          <p:cNvPr id="1034493" name="Text Box 253"/>
          <p:cNvSpPr txBox="1">
            <a:spLocks noChangeArrowheads="1"/>
          </p:cNvSpPr>
          <p:nvPr/>
        </p:nvSpPr>
        <p:spPr bwMode="auto">
          <a:xfrm>
            <a:off x="5417344" y="1067991"/>
            <a:ext cx="1354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 Narrow" pitchFamily="34" charset="0"/>
              </a:rPr>
              <a:t>Multiprocessing</a:t>
            </a:r>
          </a:p>
        </p:txBody>
      </p:sp>
      <p:sp>
        <p:nvSpPr>
          <p:cNvPr id="1034494" name="Text Box 254"/>
          <p:cNvSpPr txBox="1">
            <a:spLocks noChangeArrowheads="1"/>
          </p:cNvSpPr>
          <p:nvPr/>
        </p:nvSpPr>
        <p:spPr bwMode="auto">
          <a:xfrm>
            <a:off x="6885781" y="1098769"/>
            <a:ext cx="1897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chemeClr val="tx1"/>
                </a:solidFill>
                <a:latin typeface="Arial Narrow" pitchFamily="34" charset="0"/>
              </a:rPr>
              <a:t>Simultaneous Multithreading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63518" y="5403440"/>
            <a:ext cx="1147053" cy="338554"/>
            <a:chOff x="2209800" y="5394325"/>
            <a:chExt cx="1147053" cy="338554"/>
          </a:xfrm>
        </p:grpSpPr>
        <p:sp>
          <p:nvSpPr>
            <p:cNvPr id="1034495" name="Rectangle 255"/>
            <p:cNvSpPr>
              <a:spLocks noChangeArrowheads="1"/>
            </p:cNvSpPr>
            <p:nvPr/>
          </p:nvSpPr>
          <p:spPr bwMode="auto">
            <a:xfrm>
              <a:off x="2209800" y="5449302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altLang="en-US" sz="3200" b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34501" name="Text Box 261"/>
            <p:cNvSpPr txBox="1">
              <a:spLocks noChangeArrowheads="1"/>
            </p:cNvSpPr>
            <p:nvPr/>
          </p:nvSpPr>
          <p:spPr bwMode="auto">
            <a:xfrm>
              <a:off x="2498725" y="5394325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 dirty="0">
                  <a:solidFill>
                    <a:schemeClr val="tx1"/>
                  </a:solidFill>
                  <a:latin typeface="Arial Narrow" pitchFamily="34" charset="0"/>
                </a:rPr>
                <a:t>Thread 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2084" y="5403440"/>
            <a:ext cx="1153403" cy="338554"/>
            <a:chOff x="2209800" y="5743869"/>
            <a:chExt cx="1153403" cy="338554"/>
          </a:xfrm>
        </p:grpSpPr>
        <p:sp>
          <p:nvSpPr>
            <p:cNvPr id="1034496" name="Rectangle 256" descr="Wide downward diagonal"/>
            <p:cNvSpPr>
              <a:spLocks noChangeArrowheads="1"/>
            </p:cNvSpPr>
            <p:nvPr/>
          </p:nvSpPr>
          <p:spPr bwMode="auto">
            <a:xfrm>
              <a:off x="2209800" y="5791200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2" name="Text Box 262"/>
            <p:cNvSpPr txBox="1">
              <a:spLocks noChangeArrowheads="1"/>
            </p:cNvSpPr>
            <p:nvPr/>
          </p:nvSpPr>
          <p:spPr bwMode="auto">
            <a:xfrm>
              <a:off x="2505075" y="5743869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 dirty="0">
                  <a:solidFill>
                    <a:schemeClr val="tx1"/>
                  </a:solidFill>
                  <a:latin typeface="Arial Narrow" pitchFamily="34" charset="0"/>
                </a:rPr>
                <a:t>Thread 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07000" y="5403440"/>
            <a:ext cx="1239128" cy="338554"/>
            <a:chOff x="4419600" y="5410200"/>
            <a:chExt cx="1239128" cy="338554"/>
          </a:xfrm>
        </p:grpSpPr>
        <p:sp>
          <p:nvSpPr>
            <p:cNvPr id="1034497" name="Rectangle 257"/>
            <p:cNvSpPr>
              <a:spLocks noChangeArrowheads="1"/>
            </p:cNvSpPr>
            <p:nvPr/>
          </p:nvSpPr>
          <p:spPr bwMode="auto">
            <a:xfrm>
              <a:off x="4419600" y="546517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3" name="Text Box 263"/>
            <p:cNvSpPr txBox="1">
              <a:spLocks noChangeArrowheads="1"/>
            </p:cNvSpPr>
            <p:nvPr/>
          </p:nvSpPr>
          <p:spPr bwMode="auto">
            <a:xfrm>
              <a:off x="4800600" y="5410200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>
                  <a:solidFill>
                    <a:schemeClr val="tx1"/>
                  </a:solidFill>
                  <a:latin typeface="Arial Narrow" pitchFamily="34" charset="0"/>
                </a:rPr>
                <a:t>Thread 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17641" y="5403440"/>
            <a:ext cx="1239128" cy="338554"/>
            <a:chOff x="4419600" y="5791200"/>
            <a:chExt cx="1239128" cy="338554"/>
          </a:xfrm>
        </p:grpSpPr>
        <p:sp>
          <p:nvSpPr>
            <p:cNvPr id="1034498" name="Rectangle 258" descr="Small checker board"/>
            <p:cNvSpPr>
              <a:spLocks noChangeArrowheads="1"/>
            </p:cNvSpPr>
            <p:nvPr/>
          </p:nvSpPr>
          <p:spPr bwMode="auto">
            <a:xfrm>
              <a:off x="4419600" y="5867400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4" name="Text Box 264"/>
            <p:cNvSpPr txBox="1">
              <a:spLocks noChangeArrowheads="1"/>
            </p:cNvSpPr>
            <p:nvPr/>
          </p:nvSpPr>
          <p:spPr bwMode="auto">
            <a:xfrm>
              <a:off x="4800600" y="5791200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 dirty="0">
                  <a:solidFill>
                    <a:schemeClr val="tx1"/>
                  </a:solidFill>
                  <a:latin typeface="Arial Narrow" pitchFamily="34" charset="0"/>
                </a:rPr>
                <a:t>Thread 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28282" y="5403440"/>
            <a:ext cx="1162928" cy="338554"/>
            <a:chOff x="6477000" y="5410200"/>
            <a:chExt cx="1162928" cy="338554"/>
          </a:xfrm>
        </p:grpSpPr>
        <p:sp>
          <p:nvSpPr>
            <p:cNvPr id="1034499" name="Rectangle 259" descr="Small grid"/>
            <p:cNvSpPr>
              <a:spLocks noChangeArrowheads="1"/>
            </p:cNvSpPr>
            <p:nvPr/>
          </p:nvSpPr>
          <p:spPr bwMode="auto">
            <a:xfrm>
              <a:off x="6477000" y="5465177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5" name="Text Box 265"/>
            <p:cNvSpPr txBox="1">
              <a:spLocks noChangeArrowheads="1"/>
            </p:cNvSpPr>
            <p:nvPr/>
          </p:nvSpPr>
          <p:spPr bwMode="auto">
            <a:xfrm>
              <a:off x="6781800" y="5410200"/>
              <a:ext cx="85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>
                  <a:solidFill>
                    <a:schemeClr val="tx1"/>
                  </a:solidFill>
                  <a:latin typeface="Arial Narrow" pitchFamily="34" charset="0"/>
                </a:rPr>
                <a:t>Thread 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62721" y="5403440"/>
            <a:ext cx="1069452" cy="338554"/>
            <a:chOff x="6477000" y="5791200"/>
            <a:chExt cx="1069452" cy="338554"/>
          </a:xfrm>
        </p:grpSpPr>
        <p:sp>
          <p:nvSpPr>
            <p:cNvPr id="1034500" name="Rectangle 260"/>
            <p:cNvSpPr>
              <a:spLocks noChangeArrowheads="1"/>
            </p:cNvSpPr>
            <p:nvPr/>
          </p:nvSpPr>
          <p:spPr bwMode="auto">
            <a:xfrm>
              <a:off x="6477000" y="58674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6" name="Text Box 266"/>
            <p:cNvSpPr txBox="1">
              <a:spLocks noChangeArrowheads="1"/>
            </p:cNvSpPr>
            <p:nvPr/>
          </p:nvSpPr>
          <p:spPr bwMode="auto">
            <a:xfrm>
              <a:off x="6781800" y="5791200"/>
              <a:ext cx="7646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0">
                  <a:solidFill>
                    <a:schemeClr val="tx1"/>
                  </a:solidFill>
                  <a:latin typeface="Arial Narrow" pitchFamily="34" charset="0"/>
                </a:rPr>
                <a:t>Idle slot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61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Multithreaded Pipeline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5438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4572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,Bold" charset="0"/>
              </a:rPr>
              <a:t>Have to carry thread select down pipeline to ensure correct state bits read/written at each pipe stage. This is similar to carrying the control bits in a pipelined design across the stages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543" y="1285813"/>
            <a:ext cx="345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works for both fine &amp; coarse-grain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89608"/>
      </p:ext>
    </p:extLst>
  </p:cSld>
  <p:clrMapOvr>
    <a:masterClrMapping/>
  </p:clrMapOvr>
</p:sld>
</file>

<file path=ppt/theme/theme1.xml><?xml version="1.0" encoding="utf-8"?>
<a:theme xmlns:a="http://schemas.openxmlformats.org/drawingml/2006/main" name="UCRTemplat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8193</TotalTime>
  <Words>3056</Words>
  <Application>Microsoft Office PowerPoint</Application>
  <PresentationFormat>On-screen Show (4:3)</PresentationFormat>
  <Paragraphs>518</Paragraphs>
  <Slides>46</Slides>
  <Notes>1</Notes>
  <HiddenSlides>4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宋体</vt:lpstr>
      <vt:lpstr>Arial</vt:lpstr>
      <vt:lpstr>Arial Narrow</vt:lpstr>
      <vt:lpstr>Arial,Bold</vt:lpstr>
      <vt:lpstr>Arial,BoldItalic</vt:lpstr>
      <vt:lpstr>Calibri</vt:lpstr>
      <vt:lpstr>굴림</vt:lpstr>
      <vt:lpstr>ＭＳ Ｐゴシック</vt:lpstr>
      <vt:lpstr>Symbol</vt:lpstr>
      <vt:lpstr>Times New Roman</vt:lpstr>
      <vt:lpstr>Wingdings</vt:lpstr>
      <vt:lpstr>UCRTemplate4</vt:lpstr>
      <vt:lpstr>Worksheet</vt:lpstr>
      <vt:lpstr>Visio</vt:lpstr>
      <vt:lpstr>Chart</vt:lpstr>
      <vt:lpstr>CS203 – Advanced Computer Architecture</vt:lpstr>
      <vt:lpstr>Beyond single thread ILP</vt:lpstr>
      <vt:lpstr>Thread Level Parallelism (TLP)</vt:lpstr>
      <vt:lpstr>Example: Pipeline Hazards</vt:lpstr>
      <vt:lpstr>Multithreading</vt:lpstr>
      <vt:lpstr>Software Multithreading</vt:lpstr>
      <vt:lpstr>Hardware Multithreading</vt:lpstr>
      <vt:lpstr>Multithreaded Categories</vt:lpstr>
      <vt:lpstr>Multithreaded Pipeline</vt:lpstr>
      <vt:lpstr>Block (coarse) Multithreading</vt:lpstr>
      <vt:lpstr>Block MT– 5-stage Pipeline</vt:lpstr>
      <vt:lpstr>Block MT - Examples</vt:lpstr>
      <vt:lpstr>Interleaved Multithreading</vt:lpstr>
      <vt:lpstr>Interleaved Multithreading </vt:lpstr>
      <vt:lpstr>Interleaved Multithreading</vt:lpstr>
      <vt:lpstr>Barrel Processors</vt:lpstr>
      <vt:lpstr>Examples Of Barrel Processors</vt:lpstr>
      <vt:lpstr>TERA MTA</vt:lpstr>
      <vt:lpstr>TERA Architecture</vt:lpstr>
      <vt:lpstr>Cray MTA-2</vt:lpstr>
      <vt:lpstr>MT to Avoid Memory Latency</vt:lpstr>
      <vt:lpstr>Sun Niagara 2</vt:lpstr>
      <vt:lpstr>T2 Core Architecture</vt:lpstr>
      <vt:lpstr>PowerPoint Presentation</vt:lpstr>
      <vt:lpstr>Do both ILP and TLP?</vt:lpstr>
      <vt:lpstr>Simultaneous Multithreading (SMT)</vt:lpstr>
      <vt:lpstr>Multithreaded Categories</vt:lpstr>
      <vt:lpstr>Design Challenges in SMT</vt:lpstr>
      <vt:lpstr>SMT Processor</vt:lpstr>
      <vt:lpstr>Intel Pentium-4 Xeon Processor</vt:lpstr>
      <vt:lpstr>Intel Pentium-4 Xeon Processor</vt:lpstr>
      <vt:lpstr>Intel Xeon Performance</vt:lpstr>
      <vt:lpstr>Initial Performance of SMT</vt:lpstr>
      <vt:lpstr>IBM Power Architecture</vt:lpstr>
      <vt:lpstr>Power 5 data flow ...</vt:lpstr>
      <vt:lpstr>Changes in  Power 5 to support SMT</vt:lpstr>
      <vt:lpstr>Power 5 thread performance ...</vt:lpstr>
      <vt:lpstr>PowerPoint Presentation</vt:lpstr>
      <vt:lpstr>Performance on SPECint2000</vt:lpstr>
      <vt:lpstr>Performance on SPECfp2000</vt:lpstr>
      <vt:lpstr>Normalized Performance: Efficiency</vt:lpstr>
      <vt:lpstr>No Silver Bullet for ILP </vt:lpstr>
      <vt:lpstr>Limits to ILP</vt:lpstr>
      <vt:lpstr>Limits to ILP</vt:lpstr>
      <vt:lpstr>Commentary</vt:lpstr>
      <vt:lpstr>And in conclusion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wongdani</cp:lastModifiedBy>
  <cp:revision>311</cp:revision>
  <cp:lastPrinted>2016-01-28T18:36:41Z</cp:lastPrinted>
  <dcterms:created xsi:type="dcterms:W3CDTF">2015-12-30T09:03:10Z</dcterms:created>
  <dcterms:modified xsi:type="dcterms:W3CDTF">2016-02-23T19:09:35Z</dcterms:modified>
</cp:coreProperties>
</file>