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26"/>
  </p:notesMasterIdLst>
  <p:handoutMasterIdLst>
    <p:handoutMasterId r:id="rId27"/>
  </p:handoutMasterIdLst>
  <p:sldIdLst>
    <p:sldId id="256" r:id="rId2"/>
    <p:sldId id="257" r:id="rId3"/>
    <p:sldId id="258" r:id="rId4"/>
    <p:sldId id="259" r:id="rId5"/>
    <p:sldId id="261" r:id="rId6"/>
    <p:sldId id="260" r:id="rId7"/>
    <p:sldId id="262" r:id="rId8"/>
    <p:sldId id="263" r:id="rId9"/>
    <p:sldId id="264" r:id="rId10"/>
    <p:sldId id="266" r:id="rId11"/>
    <p:sldId id="265" r:id="rId12"/>
    <p:sldId id="272" r:id="rId13"/>
    <p:sldId id="268" r:id="rId14"/>
    <p:sldId id="269" r:id="rId15"/>
    <p:sldId id="267" r:id="rId16"/>
    <p:sldId id="270" r:id="rId17"/>
    <p:sldId id="271"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01969F1-F390-4E61-B0ED-DDB52366E71D}">
          <p14:sldIdLst>
            <p14:sldId id="256"/>
            <p14:sldId id="257"/>
            <p14:sldId id="258"/>
            <p14:sldId id="259"/>
            <p14:sldId id="261"/>
            <p14:sldId id="260"/>
            <p14:sldId id="262"/>
            <p14:sldId id="263"/>
            <p14:sldId id="264"/>
            <p14:sldId id="266"/>
            <p14:sldId id="265"/>
            <p14:sldId id="272"/>
            <p14:sldId id="268"/>
            <p14:sldId id="269"/>
            <p14:sldId id="267"/>
            <p14:sldId id="270"/>
            <p14:sldId id="271"/>
            <p14:sldId id="273"/>
            <p14:sldId id="274"/>
            <p14:sldId id="275"/>
            <p14:sldId id="276"/>
            <p14:sldId id="277"/>
            <p14:sldId id="278"/>
            <p14:sldId id="27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224FB3"/>
    <a:srgbClr val="EA9B1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3" d="100"/>
          <a:sy n="103" d="100"/>
        </p:scale>
        <p:origin x="126" y="24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9F5E1E6-B388-854A-871A-F410DFA16DE9}" type="datetimeFigureOut">
              <a:rPr lang="en-US" smtClean="0"/>
              <a:t>2/18/2016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69E9CD4-197F-4F40-8589-60F84AAB0678}" type="slidenum">
              <a:rPr lang="en-US" smtClean="0"/>
              <a:t>‹#›</a:t>
            </a:fld>
            <a:endParaRPr lang="en-US"/>
          </a:p>
        </p:txBody>
      </p:sp>
    </p:spTree>
    <p:extLst>
      <p:ext uri="{BB962C8B-B14F-4D97-AF65-F5344CB8AC3E}">
        <p14:creationId xmlns:p14="http://schemas.microsoft.com/office/powerpoint/2010/main" val="172053243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3A2BEC-5DCF-B74E-9F74-1999361AA18B}" type="datetimeFigureOut">
              <a:rPr lang="en-US" smtClean="0"/>
              <a:t>2/18/2016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4FF544-3B26-184B-8E3E-D76FB84FCC00}" type="slidenum">
              <a:rPr lang="en-US" smtClean="0"/>
              <a:t>‹#›</a:t>
            </a:fld>
            <a:endParaRPr lang="en-US"/>
          </a:p>
        </p:txBody>
      </p:sp>
    </p:spTree>
    <p:extLst>
      <p:ext uri="{BB962C8B-B14F-4D97-AF65-F5344CB8AC3E}">
        <p14:creationId xmlns:p14="http://schemas.microsoft.com/office/powerpoint/2010/main" val="216060822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3" descr="full_blue_tt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ctrTitle"/>
          </p:nvPr>
        </p:nvSpPr>
        <p:spPr>
          <a:xfrm>
            <a:off x="3200400" y="381000"/>
            <a:ext cx="5562600" cy="2743200"/>
          </a:xfrm>
          <a:noFill/>
        </p:spPr>
        <p:txBody>
          <a:bodyPr/>
          <a:lstStyle>
            <a:lvl1pPr>
              <a:defRPr sz="4800">
                <a:solidFill>
                  <a:schemeClr val="bg1"/>
                </a:solidFill>
              </a:defRPr>
            </a:lvl1pPr>
          </a:lstStyle>
          <a:p>
            <a:pPr lvl="0"/>
            <a:r>
              <a:rPr lang="en-US" noProof="0" smtClean="0"/>
              <a:t>Click to edit Master title style</a:t>
            </a:r>
          </a:p>
        </p:txBody>
      </p:sp>
      <p:sp>
        <p:nvSpPr>
          <p:cNvPr id="5124" name="Rectangle 4"/>
          <p:cNvSpPr>
            <a:spLocks noGrp="1" noChangeArrowheads="1"/>
          </p:cNvSpPr>
          <p:nvPr>
            <p:ph type="subTitle" idx="1"/>
          </p:nvPr>
        </p:nvSpPr>
        <p:spPr>
          <a:xfrm>
            <a:off x="3200400" y="3276600"/>
            <a:ext cx="5562600" cy="2362200"/>
          </a:xfrm>
        </p:spPr>
        <p:txBody>
          <a:bodyPr/>
          <a:lstStyle>
            <a:lvl1pPr marL="0" indent="0">
              <a:buFont typeface="Wingdings" charset="0"/>
              <a:buNone/>
              <a:defRPr sz="3200">
                <a:solidFill>
                  <a:srgbClr val="F1AB00"/>
                </a:solidFill>
              </a:defRPr>
            </a:lvl1pPr>
          </a:lstStyle>
          <a:p>
            <a:pPr lvl="0"/>
            <a:r>
              <a:rPr lang="en-US" noProof="0" smtClean="0"/>
              <a:t>Click to edit Master subtitle style</a:t>
            </a:r>
          </a:p>
        </p:txBody>
      </p:sp>
      <p:sp>
        <p:nvSpPr>
          <p:cNvPr id="5" name="Rectangle 5"/>
          <p:cNvSpPr>
            <a:spLocks noGrp="1" noChangeArrowheads="1"/>
          </p:cNvSpPr>
          <p:nvPr>
            <p:ph type="dt" sz="half" idx="10"/>
          </p:nvPr>
        </p:nvSpPr>
        <p:spPr/>
        <p:txBody>
          <a:bodyPr/>
          <a:lstStyle>
            <a:lvl1pPr>
              <a:defRPr smtClean="0">
                <a:solidFill>
                  <a:schemeClr val="bg1"/>
                </a:solidFill>
              </a:defRPr>
            </a:lvl1pPr>
          </a:lstStyle>
          <a:p>
            <a:fld id="{10D86E55-6AD2-814B-BA4E-229281B310F3}" type="datetime1">
              <a:rPr lang="en-US" smtClean="0"/>
              <a:t>2/18/2016</a:t>
            </a:fld>
            <a:endParaRPr lang="en-US"/>
          </a:p>
        </p:txBody>
      </p:sp>
      <p:sp>
        <p:nvSpPr>
          <p:cNvPr id="6" name="Rectangle 6"/>
          <p:cNvSpPr>
            <a:spLocks noGrp="1" noChangeArrowheads="1"/>
          </p:cNvSpPr>
          <p:nvPr>
            <p:ph type="ftr" sz="quarter" idx="11"/>
          </p:nvPr>
        </p:nvSpPr>
        <p:spPr/>
        <p:txBody>
          <a:bodyPr/>
          <a:lstStyle>
            <a:lvl1pPr>
              <a:defRPr smtClean="0">
                <a:solidFill>
                  <a:schemeClr val="bg1"/>
                </a:solidFill>
              </a:defRPr>
            </a:lvl1pPr>
          </a:lstStyle>
          <a:p>
            <a:endParaRPr lang="en-US"/>
          </a:p>
        </p:txBody>
      </p:sp>
      <p:sp>
        <p:nvSpPr>
          <p:cNvPr id="7" name="Rectangle 7"/>
          <p:cNvSpPr>
            <a:spLocks noGrp="1" noChangeArrowheads="1"/>
          </p:cNvSpPr>
          <p:nvPr>
            <p:ph type="sldNum" sz="quarter" idx="12"/>
          </p:nvPr>
        </p:nvSpPr>
        <p:spPr/>
        <p:txBody>
          <a:bodyPr/>
          <a:lstStyle>
            <a:lvl1pPr>
              <a:defRPr smtClean="0">
                <a:solidFill>
                  <a:schemeClr val="bg1"/>
                </a:solidFill>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835172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fld id="{5E5BB1D3-3979-FE41-808E-964A334BB504}" type="datetime1">
              <a:rPr lang="en-US" smtClean="0"/>
              <a:t>2/18/2016</a:t>
            </a:fld>
            <a:endParaRPr lang="en-US"/>
          </a:p>
        </p:txBody>
      </p:sp>
      <p:sp>
        <p:nvSpPr>
          <p:cNvPr id="5" name="Rectangle 6"/>
          <p:cNvSpPr>
            <a:spLocks noGrp="1" noChangeArrowheads="1"/>
          </p:cNvSpPr>
          <p:nvPr>
            <p:ph type="ftr" sz="quarter" idx="11"/>
          </p:nvPr>
        </p:nvSpPr>
        <p:spPr>
          <a:ln/>
        </p:spPr>
        <p:txBody>
          <a:bodyPr/>
          <a:lstStyle>
            <a:lvl1pPr>
              <a:defRPr/>
            </a:lvl1pPr>
          </a:lstStyle>
          <a:p>
            <a:endParaRPr lang="en-US"/>
          </a:p>
        </p:txBody>
      </p:sp>
      <p:sp>
        <p:nvSpPr>
          <p:cNvPr id="6"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3553364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fld id="{09E0B5DA-A37A-A54B-80F2-8333FA4F39DB}" type="datetime1">
              <a:rPr lang="en-US" smtClean="0"/>
              <a:t>2/18/2016</a:t>
            </a:fld>
            <a:endParaRPr lang="en-US"/>
          </a:p>
        </p:txBody>
      </p:sp>
      <p:sp>
        <p:nvSpPr>
          <p:cNvPr id="5" name="Rectangle 6"/>
          <p:cNvSpPr>
            <a:spLocks noGrp="1" noChangeArrowheads="1"/>
          </p:cNvSpPr>
          <p:nvPr>
            <p:ph type="ftr" sz="quarter" idx="11"/>
          </p:nvPr>
        </p:nvSpPr>
        <p:spPr>
          <a:ln/>
        </p:spPr>
        <p:txBody>
          <a:bodyPr/>
          <a:lstStyle>
            <a:lvl1pPr>
              <a:defRPr/>
            </a:lvl1pPr>
          </a:lstStyle>
          <a:p>
            <a:endParaRPr lang="en-US"/>
          </a:p>
        </p:txBody>
      </p:sp>
      <p:sp>
        <p:nvSpPr>
          <p:cNvPr id="6"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230810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fld id="{7FB39F91-2624-2A44-A249-D1191DFC9865}" type="datetime1">
              <a:rPr lang="en-US" smtClean="0"/>
              <a:t>2/18/2016</a:t>
            </a:fld>
            <a:endParaRPr lang="en-US"/>
          </a:p>
        </p:txBody>
      </p:sp>
      <p:sp>
        <p:nvSpPr>
          <p:cNvPr id="5" name="Rectangle 6"/>
          <p:cNvSpPr>
            <a:spLocks noGrp="1" noChangeArrowheads="1"/>
          </p:cNvSpPr>
          <p:nvPr>
            <p:ph type="ftr" sz="quarter" idx="11"/>
          </p:nvPr>
        </p:nvSpPr>
        <p:spPr>
          <a:ln/>
        </p:spPr>
        <p:txBody>
          <a:bodyPr/>
          <a:lstStyle>
            <a:lvl1pPr>
              <a:defRPr/>
            </a:lvl1pPr>
          </a:lstStyle>
          <a:p>
            <a:endParaRPr lang="en-US"/>
          </a:p>
        </p:txBody>
      </p:sp>
      <p:sp>
        <p:nvSpPr>
          <p:cNvPr id="6"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444909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fld id="{203C47F0-4012-A34B-B185-505D81243FB8}" type="datetime1">
              <a:rPr lang="en-US" smtClean="0"/>
              <a:t>2/18/2016</a:t>
            </a:fld>
            <a:endParaRPr lang="en-US"/>
          </a:p>
        </p:txBody>
      </p:sp>
      <p:sp>
        <p:nvSpPr>
          <p:cNvPr id="5" name="Rectangle 6"/>
          <p:cNvSpPr>
            <a:spLocks noGrp="1" noChangeArrowheads="1"/>
          </p:cNvSpPr>
          <p:nvPr>
            <p:ph type="ftr" sz="quarter" idx="11"/>
          </p:nvPr>
        </p:nvSpPr>
        <p:spPr>
          <a:ln/>
        </p:spPr>
        <p:txBody>
          <a:bodyPr/>
          <a:lstStyle>
            <a:lvl1pPr>
              <a:defRPr/>
            </a:lvl1pPr>
          </a:lstStyle>
          <a:p>
            <a:endParaRPr lang="en-US"/>
          </a:p>
        </p:txBody>
      </p:sp>
      <p:sp>
        <p:nvSpPr>
          <p:cNvPr id="6"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948846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430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430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fld id="{F83FBDC7-303A-CC45-A54B-9D590DB9A029}" type="datetime1">
              <a:rPr lang="en-US" smtClean="0"/>
              <a:t>2/18/2016</a:t>
            </a:fld>
            <a:endParaRPr lang="en-US"/>
          </a:p>
        </p:txBody>
      </p:sp>
      <p:sp>
        <p:nvSpPr>
          <p:cNvPr id="6" name="Rectangle 6"/>
          <p:cNvSpPr>
            <a:spLocks noGrp="1" noChangeArrowheads="1"/>
          </p:cNvSpPr>
          <p:nvPr>
            <p:ph type="ftr" sz="quarter" idx="11"/>
          </p:nvPr>
        </p:nvSpPr>
        <p:spPr>
          <a:ln/>
        </p:spPr>
        <p:txBody>
          <a:bodyPr/>
          <a:lstStyle>
            <a:lvl1pPr>
              <a:defRPr/>
            </a:lvl1pPr>
          </a:lstStyle>
          <a:p>
            <a:endParaRPr lang="en-US"/>
          </a:p>
        </p:txBody>
      </p:sp>
      <p:sp>
        <p:nvSpPr>
          <p:cNvPr id="7"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1739665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fld id="{F5ADC99E-3381-2748-9116-CD3CADBEED56}" type="datetime1">
              <a:rPr lang="en-US" smtClean="0"/>
              <a:t>2/18/2016</a:t>
            </a:fld>
            <a:endParaRPr lang="en-US"/>
          </a:p>
        </p:txBody>
      </p:sp>
      <p:sp>
        <p:nvSpPr>
          <p:cNvPr id="8" name="Rectangle 6"/>
          <p:cNvSpPr>
            <a:spLocks noGrp="1" noChangeArrowheads="1"/>
          </p:cNvSpPr>
          <p:nvPr>
            <p:ph type="ftr" sz="quarter" idx="11"/>
          </p:nvPr>
        </p:nvSpPr>
        <p:spPr>
          <a:ln/>
        </p:spPr>
        <p:txBody>
          <a:bodyPr/>
          <a:lstStyle>
            <a:lvl1pPr>
              <a:defRPr/>
            </a:lvl1pPr>
          </a:lstStyle>
          <a:p>
            <a:endParaRPr lang="en-US"/>
          </a:p>
        </p:txBody>
      </p:sp>
      <p:sp>
        <p:nvSpPr>
          <p:cNvPr id="9"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2487227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fld id="{3B5B5143-2F14-F148-B56A-B2238AFB7CBE}" type="datetime1">
              <a:rPr lang="en-US" smtClean="0"/>
              <a:t>2/18/2016</a:t>
            </a:fld>
            <a:endParaRPr lang="en-US"/>
          </a:p>
        </p:txBody>
      </p:sp>
      <p:sp>
        <p:nvSpPr>
          <p:cNvPr id="4" name="Rectangle 6"/>
          <p:cNvSpPr>
            <a:spLocks noGrp="1" noChangeArrowheads="1"/>
          </p:cNvSpPr>
          <p:nvPr>
            <p:ph type="ftr" sz="quarter" idx="11"/>
          </p:nvPr>
        </p:nvSpPr>
        <p:spPr>
          <a:ln/>
        </p:spPr>
        <p:txBody>
          <a:bodyPr/>
          <a:lstStyle>
            <a:lvl1pPr>
              <a:defRPr/>
            </a:lvl1pPr>
          </a:lstStyle>
          <a:p>
            <a:endParaRPr lang="en-US"/>
          </a:p>
        </p:txBody>
      </p:sp>
      <p:sp>
        <p:nvSpPr>
          <p:cNvPr id="5"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747387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fld id="{877A3D6F-A150-DD44-BA3E-6DB01A2844C4}" type="datetime1">
              <a:rPr lang="en-US" smtClean="0"/>
              <a:t>2/18/2016</a:t>
            </a:fld>
            <a:endParaRPr lang="en-US"/>
          </a:p>
        </p:txBody>
      </p:sp>
      <p:sp>
        <p:nvSpPr>
          <p:cNvPr id="3" name="Rectangle 6"/>
          <p:cNvSpPr>
            <a:spLocks noGrp="1" noChangeArrowheads="1"/>
          </p:cNvSpPr>
          <p:nvPr>
            <p:ph type="ftr" sz="quarter" idx="11"/>
          </p:nvPr>
        </p:nvSpPr>
        <p:spPr>
          <a:ln/>
        </p:spPr>
        <p:txBody>
          <a:bodyPr/>
          <a:lstStyle>
            <a:lvl1pPr>
              <a:defRPr/>
            </a:lvl1pPr>
          </a:lstStyle>
          <a:p>
            <a:endParaRPr lang="en-US"/>
          </a:p>
        </p:txBody>
      </p:sp>
      <p:sp>
        <p:nvSpPr>
          <p:cNvPr id="4"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1881356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fld id="{76D846DE-E3CC-E44C-861B-0F5F05A1D8F9}" type="datetime1">
              <a:rPr lang="en-US" smtClean="0"/>
              <a:t>2/18/2016</a:t>
            </a:fld>
            <a:endParaRPr lang="en-US"/>
          </a:p>
        </p:txBody>
      </p:sp>
      <p:sp>
        <p:nvSpPr>
          <p:cNvPr id="6" name="Rectangle 6"/>
          <p:cNvSpPr>
            <a:spLocks noGrp="1" noChangeArrowheads="1"/>
          </p:cNvSpPr>
          <p:nvPr>
            <p:ph type="ftr" sz="quarter" idx="11"/>
          </p:nvPr>
        </p:nvSpPr>
        <p:spPr>
          <a:ln/>
        </p:spPr>
        <p:txBody>
          <a:bodyPr/>
          <a:lstStyle>
            <a:lvl1pPr>
              <a:defRPr/>
            </a:lvl1pPr>
          </a:lstStyle>
          <a:p>
            <a:endParaRPr lang="en-US"/>
          </a:p>
        </p:txBody>
      </p:sp>
      <p:sp>
        <p:nvSpPr>
          <p:cNvPr id="7"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4121605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fld id="{FC602A36-4272-5148-9576-8363F7BC6128}" type="datetime1">
              <a:rPr lang="en-US" smtClean="0"/>
              <a:t>2/18/2016</a:t>
            </a:fld>
            <a:endParaRPr lang="en-US"/>
          </a:p>
        </p:txBody>
      </p:sp>
      <p:sp>
        <p:nvSpPr>
          <p:cNvPr id="6" name="Rectangle 6"/>
          <p:cNvSpPr>
            <a:spLocks noGrp="1" noChangeArrowheads="1"/>
          </p:cNvSpPr>
          <p:nvPr>
            <p:ph type="ftr" sz="quarter" idx="11"/>
          </p:nvPr>
        </p:nvSpPr>
        <p:spPr>
          <a:ln/>
        </p:spPr>
        <p:txBody>
          <a:bodyPr/>
          <a:lstStyle>
            <a:lvl1pPr>
              <a:defRPr/>
            </a:lvl1pPr>
          </a:lstStyle>
          <a:p>
            <a:endParaRPr lang="en-US"/>
          </a:p>
        </p:txBody>
      </p:sp>
      <p:sp>
        <p:nvSpPr>
          <p:cNvPr id="7"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1181848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0" y="6324600"/>
            <a:ext cx="9144000" cy="533400"/>
          </a:xfrm>
          <a:prstGeom prst="rect">
            <a:avLst/>
          </a:prstGeom>
          <a:solidFill>
            <a:srgbClr val="204DB5"/>
          </a:solidFill>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1027" name="Picture 41" descr="small_logo_ins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2055" y="59764"/>
            <a:ext cx="1117004" cy="100584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099" name="Rectangle 3"/>
          <p:cNvSpPr>
            <a:spLocks noGrp="1" noChangeArrowheads="1"/>
          </p:cNvSpPr>
          <p:nvPr>
            <p:ph type="title"/>
          </p:nvPr>
        </p:nvSpPr>
        <p:spPr bwMode="auto">
          <a:xfrm>
            <a:off x="457200" y="228600"/>
            <a:ext cx="8432800" cy="762000"/>
          </a:xfrm>
          <a:prstGeom prst="rect">
            <a:avLst/>
          </a:prstGeom>
          <a:solidFill>
            <a:schemeClr val="bg1">
              <a:alpha val="75000"/>
            </a:schemeClr>
          </a:solidFill>
          <a:ln>
            <a:noFill/>
          </a:ln>
          <a:effectLst/>
          <a:extLs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p>
            <a:pPr lvl="0"/>
            <a:r>
              <a:rPr lang="en-US" dirty="0" smtClean="0"/>
              <a:t>Click to edit Master title style</a:t>
            </a:r>
            <a:endParaRPr lang="en-US" dirty="0"/>
          </a:p>
        </p:txBody>
      </p:sp>
      <p:sp>
        <p:nvSpPr>
          <p:cNvPr id="4100" name="Rectangle 4"/>
          <p:cNvSpPr>
            <a:spLocks noGrp="1" noChangeArrowheads="1"/>
          </p:cNvSpPr>
          <p:nvPr>
            <p:ph type="body" idx="1"/>
          </p:nvPr>
        </p:nvSpPr>
        <p:spPr bwMode="auto">
          <a:xfrm>
            <a:off x="457200" y="1143000"/>
            <a:ext cx="8229600" cy="5105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101" name="Rectangle 5"/>
          <p:cNvSpPr>
            <a:spLocks noGrp="1" noChangeArrowheads="1"/>
          </p:cNvSpPr>
          <p:nvPr>
            <p:ph type="dt" sz="half" idx="2"/>
          </p:nvPr>
        </p:nvSpPr>
        <p:spPr bwMode="auto">
          <a:xfrm>
            <a:off x="457200" y="6400800"/>
            <a:ext cx="213360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000" dirty="0" smtClean="0">
                <a:solidFill>
                  <a:schemeClr val="bg1"/>
                </a:solidFill>
                <a:cs typeface="+mn-cs"/>
              </a:defRPr>
            </a:lvl1pPr>
          </a:lstStyle>
          <a:p>
            <a:fld id="{3B0E7903-5929-A64C-BEE8-DC0D936B5A3C}" type="datetime1">
              <a:rPr lang="en-US" smtClean="0"/>
              <a:t>2/18/2016</a:t>
            </a:fld>
            <a:endParaRPr lang="en-US"/>
          </a:p>
        </p:txBody>
      </p:sp>
      <p:sp>
        <p:nvSpPr>
          <p:cNvPr id="4102" name="Rectangle 6"/>
          <p:cNvSpPr>
            <a:spLocks noGrp="1" noChangeArrowheads="1"/>
          </p:cNvSpPr>
          <p:nvPr>
            <p:ph type="ftr" sz="quarter" idx="3"/>
          </p:nvPr>
        </p:nvSpPr>
        <p:spPr bwMode="auto">
          <a:xfrm>
            <a:off x="3124200" y="6400800"/>
            <a:ext cx="289560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000" smtClean="0">
                <a:solidFill>
                  <a:schemeClr val="bg1"/>
                </a:solidFill>
                <a:cs typeface="+mn-cs"/>
              </a:defRPr>
            </a:lvl1pPr>
          </a:lstStyle>
          <a:p>
            <a:endParaRPr lang="en-US"/>
          </a:p>
        </p:txBody>
      </p:sp>
      <p:sp>
        <p:nvSpPr>
          <p:cNvPr id="4103" name="Rectangle 7"/>
          <p:cNvSpPr>
            <a:spLocks noGrp="1" noChangeArrowheads="1"/>
          </p:cNvSpPr>
          <p:nvPr>
            <p:ph type="sldNum" sz="quarter" idx="4"/>
          </p:nvPr>
        </p:nvSpPr>
        <p:spPr bwMode="auto">
          <a:xfrm>
            <a:off x="6553200" y="6400800"/>
            <a:ext cx="213360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000" smtClean="0">
                <a:solidFill>
                  <a:schemeClr val="bg1"/>
                </a:solidFill>
                <a:cs typeface="+mn-cs"/>
              </a:defRPr>
            </a:lvl1pPr>
          </a:lstStyle>
          <a:p>
            <a:fld id="{8CF8A4EF-CDB0-3142-B866-F3AD53A0F82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fontAlgn="base" hangingPunct="1">
        <a:spcBef>
          <a:spcPct val="0"/>
        </a:spcBef>
        <a:spcAft>
          <a:spcPct val="0"/>
        </a:spcAft>
        <a:defRPr sz="3900" b="1">
          <a:solidFill>
            <a:schemeClr val="tx1"/>
          </a:solidFill>
          <a:latin typeface="+mj-lt"/>
          <a:ea typeface="+mj-ea"/>
          <a:cs typeface="ＭＳ Ｐゴシック" charset="0"/>
        </a:defRPr>
      </a:lvl1pPr>
      <a:lvl2pPr algn="l" rtl="0" eaLnBrk="1" fontAlgn="base" hangingPunct="1">
        <a:spcBef>
          <a:spcPct val="0"/>
        </a:spcBef>
        <a:spcAft>
          <a:spcPct val="0"/>
        </a:spcAft>
        <a:defRPr sz="3900" b="1">
          <a:solidFill>
            <a:schemeClr val="tx1"/>
          </a:solidFill>
          <a:latin typeface="Arial" charset="0"/>
          <a:ea typeface="ＭＳ Ｐゴシック" charset="0"/>
          <a:cs typeface="ＭＳ Ｐゴシック" charset="0"/>
        </a:defRPr>
      </a:lvl2pPr>
      <a:lvl3pPr algn="l" rtl="0" eaLnBrk="1" fontAlgn="base" hangingPunct="1">
        <a:spcBef>
          <a:spcPct val="0"/>
        </a:spcBef>
        <a:spcAft>
          <a:spcPct val="0"/>
        </a:spcAft>
        <a:defRPr sz="3900" b="1">
          <a:solidFill>
            <a:schemeClr val="tx1"/>
          </a:solidFill>
          <a:latin typeface="Arial" charset="0"/>
          <a:ea typeface="ＭＳ Ｐゴシック" charset="0"/>
          <a:cs typeface="ＭＳ Ｐゴシック" charset="0"/>
        </a:defRPr>
      </a:lvl3pPr>
      <a:lvl4pPr algn="l" rtl="0" eaLnBrk="1" fontAlgn="base" hangingPunct="1">
        <a:spcBef>
          <a:spcPct val="0"/>
        </a:spcBef>
        <a:spcAft>
          <a:spcPct val="0"/>
        </a:spcAft>
        <a:defRPr sz="3900" b="1">
          <a:solidFill>
            <a:schemeClr val="tx1"/>
          </a:solidFill>
          <a:latin typeface="Arial" charset="0"/>
          <a:ea typeface="ＭＳ Ｐゴシック" charset="0"/>
          <a:cs typeface="ＭＳ Ｐゴシック" charset="0"/>
        </a:defRPr>
      </a:lvl4pPr>
      <a:lvl5pPr algn="l" rtl="0" eaLnBrk="1" fontAlgn="base" hangingPunct="1">
        <a:spcBef>
          <a:spcPct val="0"/>
        </a:spcBef>
        <a:spcAft>
          <a:spcPct val="0"/>
        </a:spcAft>
        <a:defRPr sz="3900" b="1">
          <a:solidFill>
            <a:schemeClr val="tx1"/>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3900" b="1">
          <a:solidFill>
            <a:schemeClr val="tx1"/>
          </a:solidFill>
          <a:latin typeface="Arial" charset="0"/>
          <a:ea typeface="ＭＳ Ｐゴシック" charset="0"/>
        </a:defRPr>
      </a:lvl6pPr>
      <a:lvl7pPr marL="914400" algn="l" rtl="0" eaLnBrk="1" fontAlgn="base" hangingPunct="1">
        <a:spcBef>
          <a:spcPct val="0"/>
        </a:spcBef>
        <a:spcAft>
          <a:spcPct val="0"/>
        </a:spcAft>
        <a:defRPr sz="3900" b="1">
          <a:solidFill>
            <a:schemeClr val="tx1"/>
          </a:solidFill>
          <a:latin typeface="Arial" charset="0"/>
          <a:ea typeface="ＭＳ Ｐゴシック" charset="0"/>
        </a:defRPr>
      </a:lvl7pPr>
      <a:lvl8pPr marL="1371600" algn="l" rtl="0" eaLnBrk="1" fontAlgn="base" hangingPunct="1">
        <a:spcBef>
          <a:spcPct val="0"/>
        </a:spcBef>
        <a:spcAft>
          <a:spcPct val="0"/>
        </a:spcAft>
        <a:defRPr sz="3900" b="1">
          <a:solidFill>
            <a:schemeClr val="tx1"/>
          </a:solidFill>
          <a:latin typeface="Arial" charset="0"/>
          <a:ea typeface="ＭＳ Ｐゴシック" charset="0"/>
        </a:defRPr>
      </a:lvl8pPr>
      <a:lvl9pPr marL="1828800" algn="l" rtl="0" eaLnBrk="1" fontAlgn="base" hangingPunct="1">
        <a:spcBef>
          <a:spcPct val="0"/>
        </a:spcBef>
        <a:spcAft>
          <a:spcPct val="0"/>
        </a:spcAft>
        <a:defRPr sz="3900" b="1">
          <a:solidFill>
            <a:schemeClr val="tx1"/>
          </a:solidFill>
          <a:latin typeface="Arial" charset="0"/>
          <a:ea typeface="ＭＳ Ｐゴシック" charset="0"/>
        </a:defRPr>
      </a:lvl9pPr>
    </p:titleStyle>
    <p:bodyStyle>
      <a:lvl1pPr marL="342900" indent="-342900" algn="l" rtl="0" eaLnBrk="1" fontAlgn="base" hangingPunct="1">
        <a:spcBef>
          <a:spcPct val="20000"/>
        </a:spcBef>
        <a:spcAft>
          <a:spcPct val="0"/>
        </a:spcAft>
        <a:buClr>
          <a:schemeClr val="tx2"/>
        </a:buClr>
        <a:buSzPct val="70000"/>
        <a:buFont typeface="Wingdings" charset="0"/>
        <a:buBlip>
          <a:blip r:embed="rId14"/>
        </a:buBlip>
        <a:defRPr sz="3000">
          <a:solidFill>
            <a:schemeClr val="tx1"/>
          </a:solidFill>
          <a:latin typeface="+mn-lt"/>
          <a:ea typeface="+mn-ea"/>
          <a:cs typeface="ＭＳ Ｐゴシック" charset="0"/>
        </a:defRPr>
      </a:lvl1pPr>
      <a:lvl2pPr marL="692150" indent="-347663" algn="l" rtl="0" eaLnBrk="1" fontAlgn="base" hangingPunct="1">
        <a:spcBef>
          <a:spcPct val="20000"/>
        </a:spcBef>
        <a:spcAft>
          <a:spcPct val="0"/>
        </a:spcAft>
        <a:buClr>
          <a:schemeClr val="accent2"/>
        </a:buClr>
        <a:buSzPct val="70000"/>
        <a:buFont typeface="Wingdings" charset="0"/>
        <a:buBlip>
          <a:blip r:embed="rId15"/>
        </a:buBlip>
        <a:defRPr sz="2600">
          <a:solidFill>
            <a:schemeClr val="tx1"/>
          </a:solidFill>
          <a:latin typeface="+mn-lt"/>
          <a:ea typeface="+mn-ea"/>
        </a:defRPr>
      </a:lvl2pPr>
      <a:lvl3pPr marL="987425" indent="-293688" algn="l" rtl="0" eaLnBrk="1" fontAlgn="base" hangingPunct="1">
        <a:spcBef>
          <a:spcPct val="20000"/>
        </a:spcBef>
        <a:spcAft>
          <a:spcPct val="0"/>
        </a:spcAft>
        <a:buClr>
          <a:schemeClr val="accent1"/>
        </a:buClr>
        <a:buSzPct val="70000"/>
        <a:buFont typeface="Wingdings" charset="0"/>
        <a:buBlip>
          <a:blip r:embed="rId16"/>
        </a:buBlip>
        <a:defRPr sz="2300">
          <a:solidFill>
            <a:schemeClr val="tx1"/>
          </a:solidFill>
          <a:latin typeface="+mn-lt"/>
          <a:ea typeface="+mn-ea"/>
        </a:defRPr>
      </a:lvl3pPr>
      <a:lvl4pPr marL="1281113" indent="-292100" algn="l" rtl="0" eaLnBrk="1" fontAlgn="base" hangingPunct="1">
        <a:spcBef>
          <a:spcPct val="20000"/>
        </a:spcBef>
        <a:spcAft>
          <a:spcPct val="0"/>
        </a:spcAft>
        <a:buClr>
          <a:schemeClr val="tx2"/>
        </a:buClr>
        <a:buSzPct val="75000"/>
        <a:buFont typeface="Wingdings" charset="0"/>
        <a:buBlip>
          <a:blip r:embed="rId15"/>
        </a:buBlip>
        <a:defRPr sz="2000">
          <a:solidFill>
            <a:schemeClr val="tx1"/>
          </a:solidFill>
          <a:latin typeface="+mn-lt"/>
          <a:ea typeface="+mn-ea"/>
        </a:defRPr>
      </a:lvl4pPr>
      <a:lvl5pPr marL="1598613" indent="-315913" algn="l" rtl="0" eaLnBrk="1" fontAlgn="base" hangingPunct="1">
        <a:spcBef>
          <a:spcPct val="20000"/>
        </a:spcBef>
        <a:spcAft>
          <a:spcPct val="0"/>
        </a:spcAft>
        <a:buClr>
          <a:schemeClr val="folHlink"/>
        </a:buClr>
        <a:buSzPct val="80000"/>
        <a:buFont typeface="Wingdings" charset="0"/>
        <a:buBlip>
          <a:blip r:embed="rId16"/>
        </a:buBlip>
        <a:defRPr sz="2000">
          <a:solidFill>
            <a:schemeClr val="tx1"/>
          </a:solidFill>
          <a:latin typeface="+mn-lt"/>
          <a:ea typeface="+mn-ea"/>
        </a:defRPr>
      </a:lvl5pPr>
      <a:lvl6pPr marL="2055813" indent="-315913" algn="l" rtl="0" eaLnBrk="1" fontAlgn="base" hangingPunct="1">
        <a:spcBef>
          <a:spcPct val="20000"/>
        </a:spcBef>
        <a:spcAft>
          <a:spcPct val="0"/>
        </a:spcAft>
        <a:buClr>
          <a:schemeClr val="folHlink"/>
        </a:buClr>
        <a:buSzPct val="80000"/>
        <a:buFont typeface="Wingdings" charset="0"/>
        <a:buBlip>
          <a:blip r:embed="rId16"/>
        </a:buBlip>
        <a:defRPr sz="2000">
          <a:solidFill>
            <a:schemeClr val="tx1"/>
          </a:solidFill>
          <a:latin typeface="+mn-lt"/>
          <a:ea typeface="+mn-ea"/>
        </a:defRPr>
      </a:lvl6pPr>
      <a:lvl7pPr marL="2513013" indent="-315913" algn="l" rtl="0" eaLnBrk="1" fontAlgn="base" hangingPunct="1">
        <a:spcBef>
          <a:spcPct val="20000"/>
        </a:spcBef>
        <a:spcAft>
          <a:spcPct val="0"/>
        </a:spcAft>
        <a:buClr>
          <a:schemeClr val="folHlink"/>
        </a:buClr>
        <a:buSzPct val="80000"/>
        <a:buFont typeface="Wingdings" charset="0"/>
        <a:buBlip>
          <a:blip r:embed="rId16"/>
        </a:buBlip>
        <a:defRPr sz="2000">
          <a:solidFill>
            <a:schemeClr val="tx1"/>
          </a:solidFill>
          <a:latin typeface="+mn-lt"/>
          <a:ea typeface="+mn-ea"/>
        </a:defRPr>
      </a:lvl7pPr>
      <a:lvl8pPr marL="2970213" indent="-315913" algn="l" rtl="0" eaLnBrk="1" fontAlgn="base" hangingPunct="1">
        <a:spcBef>
          <a:spcPct val="20000"/>
        </a:spcBef>
        <a:spcAft>
          <a:spcPct val="0"/>
        </a:spcAft>
        <a:buClr>
          <a:schemeClr val="folHlink"/>
        </a:buClr>
        <a:buSzPct val="80000"/>
        <a:buFont typeface="Wingdings" charset="0"/>
        <a:buBlip>
          <a:blip r:embed="rId16"/>
        </a:buBlip>
        <a:defRPr sz="2000">
          <a:solidFill>
            <a:schemeClr val="tx1"/>
          </a:solidFill>
          <a:latin typeface="+mn-lt"/>
          <a:ea typeface="+mn-ea"/>
        </a:defRPr>
      </a:lvl8pPr>
      <a:lvl9pPr marL="3427413" indent="-315913" algn="l" rtl="0" eaLnBrk="1" fontAlgn="base" hangingPunct="1">
        <a:spcBef>
          <a:spcPct val="20000"/>
        </a:spcBef>
        <a:spcAft>
          <a:spcPct val="0"/>
        </a:spcAft>
        <a:buClr>
          <a:schemeClr val="folHlink"/>
        </a:buClr>
        <a:buSzPct val="80000"/>
        <a:buFont typeface="Wingdings" charset="0"/>
        <a:buBlip>
          <a:blip r:embed="rId16"/>
        </a:buBlip>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9.wmf"/></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1.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en.wikipedia.org/wiki/Page_table" TargetMode="External"/><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6.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 Id="rId4" Type="http://schemas.openxmlformats.org/officeDocument/2006/relationships/image" Target="../media/image19.emf"/></Relationships>
</file>

<file path=ppt/slides/_rels/slide23.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smtClean="0"/>
              <a:t>CS203 – Advanced Computer Architecture</a:t>
            </a:r>
            <a:endParaRPr lang="en-US" sz="3600" dirty="0"/>
          </a:p>
        </p:txBody>
      </p:sp>
      <p:sp>
        <p:nvSpPr>
          <p:cNvPr id="3" name="Subtitle 2"/>
          <p:cNvSpPr>
            <a:spLocks noGrp="1"/>
          </p:cNvSpPr>
          <p:nvPr>
            <p:ph type="subTitle" idx="1"/>
          </p:nvPr>
        </p:nvSpPr>
        <p:spPr/>
        <p:txBody>
          <a:bodyPr/>
          <a:lstStyle/>
          <a:p>
            <a:r>
              <a:rPr lang="en-US" dirty="0" smtClean="0"/>
              <a:t>Virtual Memory</a:t>
            </a:r>
            <a:endParaRPr lang="en-US" dirty="0"/>
          </a:p>
        </p:txBody>
      </p:sp>
    </p:spTree>
    <p:extLst>
      <p:ext uri="{BB962C8B-B14F-4D97-AF65-F5344CB8AC3E}">
        <p14:creationId xmlns:p14="http://schemas.microsoft.com/office/powerpoint/2010/main" val="3396124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Page Table and Address Translation</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8CF8A4EF-CDB0-3142-B866-F3AD53A0F82F}" type="slidenum">
              <a:rPr lang="en-US" smtClean="0"/>
              <a:t>10</a:t>
            </a:fld>
            <a:endParaRPr lang="en-US"/>
          </a:p>
        </p:txBody>
      </p:sp>
      <p:graphicFrame>
        <p:nvGraphicFramePr>
          <p:cNvPr id="5" name="Object 5"/>
          <p:cNvGraphicFramePr>
            <a:graphicFrameLocks noChangeAspect="1"/>
          </p:cNvGraphicFramePr>
          <p:nvPr>
            <p:extLst>
              <p:ext uri="{D42A27DB-BD31-4B8C-83A1-F6EECF244321}">
                <p14:modId xmlns:p14="http://schemas.microsoft.com/office/powerpoint/2010/main" val="4194359465"/>
              </p:ext>
            </p:extLst>
          </p:nvPr>
        </p:nvGraphicFramePr>
        <p:xfrm>
          <a:off x="990600" y="1577975"/>
          <a:ext cx="6934200" cy="4235450"/>
        </p:xfrm>
        <a:graphic>
          <a:graphicData uri="http://schemas.openxmlformats.org/presentationml/2006/ole">
            <mc:AlternateContent xmlns:mc="http://schemas.openxmlformats.org/markup-compatibility/2006">
              <mc:Choice xmlns:v="urn:schemas-microsoft-com:vml" Requires="v">
                <p:oleObj spid="_x0000_s1052" r:id="rId3" imgW="5067300" imgH="3095625" progId="">
                  <p:embed/>
                </p:oleObj>
              </mc:Choice>
              <mc:Fallback>
                <p:oleObj r:id="rId3" imgW="5067300" imgH="3095625" progId="">
                  <p:embed/>
                  <p:pic>
                    <p:nvPicPr>
                      <p:cNvPr id="822277"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577975"/>
                        <a:ext cx="6934200" cy="4235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904191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4550" y="1486679"/>
            <a:ext cx="7057223" cy="3374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dirty="0" smtClean="0"/>
              <a:t>Page Table</a:t>
            </a:r>
            <a:endParaRPr lang="en-US" dirty="0"/>
          </a:p>
        </p:txBody>
      </p:sp>
      <p:sp>
        <p:nvSpPr>
          <p:cNvPr id="3" name="Content Placeholder 2"/>
          <p:cNvSpPr>
            <a:spLocks noGrp="1"/>
          </p:cNvSpPr>
          <p:nvPr>
            <p:ph idx="1"/>
          </p:nvPr>
        </p:nvSpPr>
        <p:spPr/>
        <p:txBody>
          <a:bodyPr>
            <a:normAutofit fontScale="47500" lnSpcReduction="20000"/>
          </a:bodyPr>
          <a:lstStyle/>
          <a:p>
            <a:pPr>
              <a:lnSpc>
                <a:spcPct val="120000"/>
              </a:lnSpc>
            </a:pPr>
            <a:r>
              <a:rPr lang="en-US" dirty="0" smtClean="0"/>
              <a:t>Page table translates address, enforces protection </a:t>
            </a:r>
          </a:p>
          <a:p>
            <a:pPr>
              <a:lnSpc>
                <a:spcPct val="120000"/>
              </a:lnSpc>
            </a:pPr>
            <a:endParaRPr lang="en-US" dirty="0" smtClean="0"/>
          </a:p>
          <a:p>
            <a:pPr>
              <a:lnSpc>
                <a:spcPct val="120000"/>
              </a:lnSpc>
            </a:pPr>
            <a:endParaRPr lang="en-US" dirty="0" smtClean="0"/>
          </a:p>
          <a:p>
            <a:pPr>
              <a:lnSpc>
                <a:spcPct val="120000"/>
              </a:lnSpc>
            </a:pPr>
            <a:endParaRPr lang="en-US" dirty="0" smtClean="0"/>
          </a:p>
          <a:p>
            <a:pPr>
              <a:lnSpc>
                <a:spcPct val="120000"/>
              </a:lnSpc>
            </a:pPr>
            <a:endParaRPr lang="en-US" dirty="0" smtClean="0"/>
          </a:p>
          <a:p>
            <a:pPr>
              <a:lnSpc>
                <a:spcPct val="120000"/>
              </a:lnSpc>
            </a:pPr>
            <a:endParaRPr lang="en-US" dirty="0" smtClean="0"/>
          </a:p>
          <a:p>
            <a:pPr>
              <a:lnSpc>
                <a:spcPct val="120000"/>
              </a:lnSpc>
            </a:pPr>
            <a:endParaRPr lang="en-US" dirty="0" smtClean="0"/>
          </a:p>
          <a:p>
            <a:pPr>
              <a:lnSpc>
                <a:spcPct val="120000"/>
              </a:lnSpc>
            </a:pPr>
            <a:endParaRPr lang="en-US" dirty="0"/>
          </a:p>
          <a:p>
            <a:pPr>
              <a:lnSpc>
                <a:spcPct val="120000"/>
              </a:lnSpc>
            </a:pPr>
            <a:endParaRPr lang="en-US" dirty="0" smtClean="0"/>
          </a:p>
          <a:p>
            <a:pPr marL="0" indent="0">
              <a:lnSpc>
                <a:spcPct val="120000"/>
              </a:lnSpc>
              <a:buNone/>
            </a:pPr>
            <a:endParaRPr lang="en-US" dirty="0"/>
          </a:p>
          <a:p>
            <a:pPr marL="0" indent="0">
              <a:lnSpc>
                <a:spcPct val="120000"/>
              </a:lnSpc>
              <a:buNone/>
            </a:pPr>
            <a:endParaRPr lang="en-US" dirty="0" smtClean="0"/>
          </a:p>
          <a:p>
            <a:pPr marL="0" indent="0">
              <a:lnSpc>
                <a:spcPct val="120000"/>
              </a:lnSpc>
              <a:buNone/>
            </a:pPr>
            <a:endParaRPr lang="en-US" dirty="0" smtClean="0"/>
          </a:p>
          <a:p>
            <a:pPr>
              <a:lnSpc>
                <a:spcPct val="120000"/>
              </a:lnSpc>
            </a:pPr>
            <a:endParaRPr lang="en-US" dirty="0" smtClean="0"/>
          </a:p>
          <a:p>
            <a:pPr>
              <a:lnSpc>
                <a:spcPct val="120000"/>
              </a:lnSpc>
            </a:pPr>
            <a:r>
              <a:rPr lang="en-US" dirty="0" smtClean="0"/>
              <a:t>Page replacement</a:t>
            </a:r>
          </a:p>
          <a:p>
            <a:pPr lvl="1">
              <a:lnSpc>
                <a:spcPct val="120000"/>
              </a:lnSpc>
            </a:pPr>
            <a:r>
              <a:rPr lang="en-US" dirty="0" smtClean="0"/>
              <a:t>FIFO, LRU, </a:t>
            </a:r>
            <a:r>
              <a:rPr lang="en-US" dirty="0" err="1" smtClean="0"/>
              <a:t>etc</a:t>
            </a:r>
            <a:r>
              <a:rPr lang="en-US" dirty="0" smtClean="0"/>
              <a:t>… </a:t>
            </a:r>
          </a:p>
          <a:p>
            <a:pPr lvl="1">
              <a:lnSpc>
                <a:spcPct val="120000"/>
              </a:lnSpc>
            </a:pPr>
            <a:r>
              <a:rPr lang="en-US" dirty="0" smtClean="0"/>
              <a:t>APPROXIMATE LRU (working set)</a:t>
            </a:r>
          </a:p>
          <a:p>
            <a:pPr lvl="2">
              <a:lnSpc>
                <a:spcPct val="120000"/>
              </a:lnSpc>
            </a:pPr>
            <a:r>
              <a:rPr lang="en-US" dirty="0" smtClean="0"/>
              <a:t>Reference bit (r) per page is periodically reset by o/s</a:t>
            </a:r>
          </a:p>
          <a:p>
            <a:pPr>
              <a:lnSpc>
                <a:spcPct val="120000"/>
              </a:lnSpc>
            </a:pPr>
            <a:r>
              <a:rPr lang="en-US" dirty="0" smtClean="0"/>
              <a:t>Write strategy is write back using modify (m) bit</a:t>
            </a:r>
          </a:p>
          <a:p>
            <a:pPr lvl="1">
              <a:lnSpc>
                <a:spcPct val="120000"/>
              </a:lnSpc>
            </a:pPr>
            <a:r>
              <a:rPr lang="en-US" dirty="0" smtClean="0"/>
              <a:t>M and r bits are easily maintained by software using traps</a:t>
            </a:r>
          </a:p>
          <a:p>
            <a:pPr>
              <a:lnSpc>
                <a:spcPct val="120000"/>
              </a:lnSpc>
            </a:pPr>
            <a:r>
              <a:rPr lang="en-US" dirty="0" smtClean="0"/>
              <a:t>Valid bit – 1 = in memory, 0 = in disk </a:t>
            </a:r>
            <a:endParaRPr lang="en-US" dirty="0"/>
          </a:p>
        </p:txBody>
      </p:sp>
      <p:sp>
        <p:nvSpPr>
          <p:cNvPr id="4" name="Slide Number Placeholder 3"/>
          <p:cNvSpPr>
            <a:spLocks noGrp="1"/>
          </p:cNvSpPr>
          <p:nvPr>
            <p:ph type="sldNum" sz="quarter" idx="12"/>
          </p:nvPr>
        </p:nvSpPr>
        <p:spPr/>
        <p:txBody>
          <a:bodyPr/>
          <a:lstStyle/>
          <a:p>
            <a:fld id="{8CF8A4EF-CDB0-3142-B866-F3AD53A0F82F}" type="slidenum">
              <a:rPr lang="en-US" smtClean="0"/>
              <a:t>11</a:t>
            </a:fld>
            <a:endParaRPr lang="en-US"/>
          </a:p>
        </p:txBody>
      </p:sp>
    </p:spTree>
    <p:extLst>
      <p:ext uri="{BB962C8B-B14F-4D97-AF65-F5344CB8AC3E}">
        <p14:creationId xmlns:p14="http://schemas.microsoft.com/office/powerpoint/2010/main" val="39041061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Protection and Sharing in VM</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8CF8A4EF-CDB0-3142-B866-F3AD53A0F82F}" type="slidenum">
              <a:rPr lang="en-US" smtClean="0"/>
              <a:t>12</a:t>
            </a:fld>
            <a:endParaRPr lang="en-US"/>
          </a:p>
        </p:txBody>
      </p:sp>
      <p:graphicFrame>
        <p:nvGraphicFramePr>
          <p:cNvPr id="5" name="Object 5"/>
          <p:cNvGraphicFramePr>
            <a:graphicFrameLocks noChangeAspect="1"/>
          </p:cNvGraphicFramePr>
          <p:nvPr>
            <p:extLst>
              <p:ext uri="{D42A27DB-BD31-4B8C-83A1-F6EECF244321}">
                <p14:modId xmlns:p14="http://schemas.microsoft.com/office/powerpoint/2010/main" val="850602180"/>
              </p:ext>
            </p:extLst>
          </p:nvPr>
        </p:nvGraphicFramePr>
        <p:xfrm>
          <a:off x="762000" y="1363825"/>
          <a:ext cx="7543800" cy="4349750"/>
        </p:xfrm>
        <a:graphic>
          <a:graphicData uri="http://schemas.openxmlformats.org/presentationml/2006/ole">
            <mc:AlternateContent xmlns:mc="http://schemas.openxmlformats.org/markup-compatibility/2006">
              <mc:Choice xmlns:v="urn:schemas-microsoft-com:vml" Requires="v">
                <p:oleObj spid="_x0000_s2071" r:id="rId3" imgW="4838700" imgH="2790825" progId="">
                  <p:embed/>
                </p:oleObj>
              </mc:Choice>
              <mc:Fallback>
                <p:oleObj r:id="rId3" imgW="4838700" imgH="2790825" progId="">
                  <p:embed/>
                  <p:pic>
                    <p:nvPicPr>
                      <p:cNvPr id="823301"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363825"/>
                        <a:ext cx="7543800" cy="4349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083588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Optimizing VM</a:t>
            </a:r>
            <a:endParaRPr lang="en-US" dirty="0"/>
          </a:p>
        </p:txBody>
      </p:sp>
      <p:sp>
        <p:nvSpPr>
          <p:cNvPr id="3" name="Content Placeholder 2"/>
          <p:cNvSpPr>
            <a:spLocks noGrp="1"/>
          </p:cNvSpPr>
          <p:nvPr>
            <p:ph idx="1"/>
          </p:nvPr>
        </p:nvSpPr>
        <p:spPr/>
        <p:txBody>
          <a:bodyPr/>
          <a:lstStyle/>
          <a:p>
            <a:r>
              <a:rPr lang="en-US" dirty="0" smtClean="0"/>
              <a:t>Page Table too big!</a:t>
            </a:r>
          </a:p>
          <a:p>
            <a:pPr lvl="1"/>
            <a:r>
              <a:rPr lang="en-US" dirty="0" smtClean="0"/>
              <a:t>4GB Virtual address space / 4 KB page</a:t>
            </a:r>
          </a:p>
          <a:p>
            <a:pPr lvl="2"/>
            <a:r>
              <a:rPr lang="en-US" dirty="0" smtClean="0"/>
              <a:t>2</a:t>
            </a:r>
            <a:r>
              <a:rPr lang="en-US" baseline="30000" dirty="0" smtClean="0"/>
              <a:t>20</a:t>
            </a:r>
            <a:r>
              <a:rPr lang="en-US" dirty="0" smtClean="0"/>
              <a:t> page table entries. Assume 4B per entry.</a:t>
            </a:r>
          </a:p>
          <a:p>
            <a:pPr lvl="2"/>
            <a:r>
              <a:rPr lang="en-US" dirty="0" smtClean="0"/>
              <a:t>4MB just for Page Table of single process</a:t>
            </a:r>
          </a:p>
          <a:p>
            <a:pPr lvl="1"/>
            <a:r>
              <a:rPr lang="en-US" dirty="0" smtClean="0"/>
              <a:t>With 100 process, 400MB of memory is required!</a:t>
            </a:r>
          </a:p>
          <a:p>
            <a:pPr lvl="1"/>
            <a:endParaRPr lang="en-US" dirty="0" smtClean="0"/>
          </a:p>
          <a:p>
            <a:r>
              <a:rPr lang="en-US" dirty="0" smtClean="0"/>
              <a:t>Virtual Memory too slow!</a:t>
            </a:r>
          </a:p>
          <a:p>
            <a:pPr lvl="1"/>
            <a:r>
              <a:rPr lang="en-US" dirty="0" smtClean="0"/>
              <a:t>Requires two memory accesses. </a:t>
            </a:r>
          </a:p>
          <a:p>
            <a:pPr lvl="2"/>
            <a:r>
              <a:rPr lang="en-US" dirty="0" smtClean="0"/>
              <a:t>One to access page table to get the memory address</a:t>
            </a:r>
          </a:p>
          <a:p>
            <a:pPr lvl="2"/>
            <a:r>
              <a:rPr lang="en-US" dirty="0" smtClean="0"/>
              <a:t>Another to get the real data</a:t>
            </a:r>
            <a:endParaRPr lang="en-US" dirty="0"/>
          </a:p>
        </p:txBody>
      </p:sp>
      <p:sp>
        <p:nvSpPr>
          <p:cNvPr id="4" name="Slide Number Placeholder 3"/>
          <p:cNvSpPr>
            <a:spLocks noGrp="1"/>
          </p:cNvSpPr>
          <p:nvPr>
            <p:ph type="sldNum" sz="quarter" idx="12"/>
          </p:nvPr>
        </p:nvSpPr>
        <p:spPr/>
        <p:txBody>
          <a:bodyPr/>
          <a:lstStyle/>
          <a:p>
            <a:fld id="{8CF8A4EF-CDB0-3142-B866-F3AD53A0F82F}" type="slidenum">
              <a:rPr lang="en-US" smtClean="0"/>
              <a:t>13</a:t>
            </a:fld>
            <a:endParaRPr lang="en-US"/>
          </a:p>
        </p:txBody>
      </p:sp>
    </p:spTree>
    <p:extLst>
      <p:ext uri="{BB962C8B-B14F-4D97-AF65-F5344CB8AC3E}">
        <p14:creationId xmlns:p14="http://schemas.microsoft.com/office/powerpoint/2010/main" val="3472544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Multi-level Page Table</a:t>
            </a:r>
            <a:endParaRPr lang="en-US" dirty="0"/>
          </a:p>
        </p:txBody>
      </p:sp>
      <p:sp>
        <p:nvSpPr>
          <p:cNvPr id="3" name="Content Placeholder 2"/>
          <p:cNvSpPr>
            <a:spLocks noGrp="1"/>
          </p:cNvSpPr>
          <p:nvPr>
            <p:ph idx="1"/>
          </p:nvPr>
        </p:nvSpPr>
        <p:spPr/>
        <p:txBody>
          <a:bodyPr>
            <a:normAutofit/>
          </a:bodyPr>
          <a:lstStyle/>
          <a:p>
            <a:pPr>
              <a:lnSpc>
                <a:spcPct val="120000"/>
              </a:lnSpc>
            </a:pPr>
            <a:r>
              <a:rPr lang="en-US" sz="1800" dirty="0"/>
              <a:t>To reduce the size of the page table</a:t>
            </a:r>
          </a:p>
          <a:p>
            <a:pPr lvl="1">
              <a:lnSpc>
                <a:spcPct val="120000"/>
              </a:lnSpc>
            </a:pPr>
            <a:r>
              <a:rPr lang="en-US" sz="1800" dirty="0"/>
              <a:t>1-level page table is too expensive for large virtual address </a:t>
            </a:r>
            <a:r>
              <a:rPr lang="en-US" sz="1800" dirty="0" smtClean="0"/>
              <a:t>Space</a:t>
            </a:r>
          </a:p>
          <a:p>
            <a:pPr lvl="1">
              <a:lnSpc>
                <a:spcPct val="120000"/>
              </a:lnSpc>
            </a:pPr>
            <a:endParaRPr lang="en-US" sz="1800" dirty="0"/>
          </a:p>
          <a:p>
            <a:pPr>
              <a:lnSpc>
                <a:spcPct val="120000"/>
              </a:lnSpc>
            </a:pPr>
            <a:r>
              <a:rPr lang="en-US" sz="1800" dirty="0" smtClean="0"/>
              <a:t>Solution: Multi-level </a:t>
            </a:r>
            <a:r>
              <a:rPr lang="en-US" sz="1800" dirty="0"/>
              <a:t>page table, </a:t>
            </a:r>
            <a:r>
              <a:rPr lang="en-US" sz="1800" dirty="0" smtClean="0"/>
              <a:t>Paging </a:t>
            </a:r>
            <a:r>
              <a:rPr lang="en-US" sz="1800" dirty="0"/>
              <a:t>page tables, etc.</a:t>
            </a:r>
          </a:p>
          <a:p>
            <a:pPr lvl="1">
              <a:lnSpc>
                <a:spcPct val="120000"/>
              </a:lnSpc>
            </a:pPr>
            <a:r>
              <a:rPr lang="en-US" sz="1800" dirty="0"/>
              <a:t>To create small page tables for </a:t>
            </a:r>
            <a:r>
              <a:rPr lang="en-US" sz="1800" dirty="0" smtClean="0"/>
              <a:t>virtual </a:t>
            </a:r>
            <a:r>
              <a:rPr lang="en-US" sz="1800" dirty="0"/>
              <a:t>memory</a:t>
            </a:r>
          </a:p>
          <a:p>
            <a:pPr lvl="1">
              <a:lnSpc>
                <a:spcPct val="120000"/>
              </a:lnSpc>
            </a:pPr>
            <a:r>
              <a:rPr lang="en-US" sz="1800" dirty="0"/>
              <a:t>The virtual address is now split into multiple chunks to index a page table “tree</a:t>
            </a:r>
            <a:r>
              <a:rPr lang="en-US" sz="1800" dirty="0" smtClean="0"/>
              <a:t>”</a:t>
            </a:r>
          </a:p>
          <a:p>
            <a:pPr lvl="1">
              <a:lnSpc>
                <a:spcPct val="120000"/>
              </a:lnSpc>
            </a:pPr>
            <a:endParaRPr lang="en-US" sz="1800" dirty="0"/>
          </a:p>
          <a:p>
            <a:pPr>
              <a:lnSpc>
                <a:spcPct val="120000"/>
              </a:lnSpc>
            </a:pPr>
            <a:r>
              <a:rPr lang="en-US" sz="1800" dirty="0"/>
              <a:t>Example</a:t>
            </a:r>
          </a:p>
          <a:p>
            <a:pPr lvl="1">
              <a:lnSpc>
                <a:spcPct val="120000"/>
              </a:lnSpc>
            </a:pPr>
            <a:r>
              <a:rPr lang="en-US" sz="1800" dirty="0"/>
              <a:t>X86 paging</a:t>
            </a:r>
          </a:p>
          <a:p>
            <a:pPr lvl="1">
              <a:lnSpc>
                <a:spcPct val="120000"/>
              </a:lnSpc>
            </a:pPr>
            <a:r>
              <a:rPr lang="en-US" sz="1800" dirty="0"/>
              <a:t>AMD Opteron: Text book Append. B</a:t>
            </a:r>
          </a:p>
          <a:p>
            <a:pPr>
              <a:lnSpc>
                <a:spcPct val="120000"/>
              </a:lnSpc>
            </a:pPr>
            <a:endParaRPr lang="en-US" sz="1800" dirty="0"/>
          </a:p>
        </p:txBody>
      </p:sp>
      <p:sp>
        <p:nvSpPr>
          <p:cNvPr id="4" name="Slide Number Placeholder 3"/>
          <p:cNvSpPr>
            <a:spLocks noGrp="1"/>
          </p:cNvSpPr>
          <p:nvPr>
            <p:ph type="sldNum" sz="quarter" idx="12"/>
          </p:nvPr>
        </p:nvSpPr>
        <p:spPr/>
        <p:txBody>
          <a:bodyPr/>
          <a:lstStyle/>
          <a:p>
            <a:fld id="{8CF8A4EF-CDB0-3142-B866-F3AD53A0F82F}" type="slidenum">
              <a:rPr lang="en-US" smtClean="0"/>
              <a:t>14</a:t>
            </a:fld>
            <a:endParaRPr lang="en-US"/>
          </a:p>
        </p:txBody>
      </p:sp>
    </p:spTree>
    <p:extLst>
      <p:ext uri="{BB962C8B-B14F-4D97-AF65-F5344CB8AC3E}">
        <p14:creationId xmlns:p14="http://schemas.microsoft.com/office/powerpoint/2010/main" val="1266297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Multi-level Page Table</a:t>
            </a:r>
            <a:endParaRPr lang="en-US" dirty="0"/>
          </a:p>
        </p:txBody>
      </p:sp>
      <p:sp>
        <p:nvSpPr>
          <p:cNvPr id="3" name="Content Placeholder 2"/>
          <p:cNvSpPr>
            <a:spLocks noGrp="1"/>
          </p:cNvSpPr>
          <p:nvPr>
            <p:ph idx="1"/>
          </p:nvPr>
        </p:nvSpPr>
        <p:spPr/>
        <p:txBody>
          <a:bodyPr/>
          <a:lstStyle/>
          <a:p>
            <a:r>
              <a:rPr lang="en-US" dirty="0" smtClean="0"/>
              <a:t>Virtual page number broken into fields to index each level of multi-level page table</a:t>
            </a:r>
            <a:endParaRPr lang="en-US" dirty="0"/>
          </a:p>
        </p:txBody>
      </p:sp>
      <p:sp>
        <p:nvSpPr>
          <p:cNvPr id="4" name="Slide Number Placeholder 3"/>
          <p:cNvSpPr>
            <a:spLocks noGrp="1"/>
          </p:cNvSpPr>
          <p:nvPr>
            <p:ph type="sldNum" sz="quarter" idx="12"/>
          </p:nvPr>
        </p:nvSpPr>
        <p:spPr/>
        <p:txBody>
          <a:bodyPr/>
          <a:lstStyle/>
          <a:p>
            <a:fld id="{8CF8A4EF-CDB0-3142-B866-F3AD53A0F82F}" type="slidenum">
              <a:rPr lang="en-US" smtClean="0"/>
              <a:t>15</a:t>
            </a:fld>
            <a:endParaRPr lang="en-US"/>
          </a:p>
        </p:txBody>
      </p:sp>
      <p:pic>
        <p:nvPicPr>
          <p:cNvPr id="6" name="Picture 5"/>
          <p:cNvPicPr/>
          <p:nvPr/>
        </p:nvPicPr>
        <p:blipFill>
          <a:blip r:embed="rId2"/>
          <a:srcRect/>
          <a:stretch>
            <a:fillRect/>
          </a:stretch>
        </p:blipFill>
        <p:spPr bwMode="auto">
          <a:xfrm>
            <a:off x="838200" y="2221441"/>
            <a:ext cx="7467600" cy="3594100"/>
          </a:xfrm>
          <a:prstGeom prst="rect">
            <a:avLst/>
          </a:prstGeom>
          <a:noFill/>
          <a:ln w="9525">
            <a:noFill/>
            <a:miter lim="800000"/>
            <a:headEnd/>
            <a:tailEnd/>
          </a:ln>
        </p:spPr>
      </p:pic>
    </p:spTree>
    <p:extLst>
      <p:ext uri="{BB962C8B-B14F-4D97-AF65-F5344CB8AC3E}">
        <p14:creationId xmlns:p14="http://schemas.microsoft.com/office/powerpoint/2010/main" val="4251257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x86 Hierarchical Paging</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8CF8A4EF-CDB0-3142-B866-F3AD53A0F82F}" type="slidenum">
              <a:rPr lang="en-US" smtClean="0"/>
              <a:t>16</a:t>
            </a:fld>
            <a:endParaRPr lang="en-US"/>
          </a:p>
        </p:txBody>
      </p:sp>
      <p:pic>
        <p:nvPicPr>
          <p:cNvPr id="5" name="Picture 4"/>
          <p:cNvPicPr>
            <a:picLocks noChangeAspect="1" noChangeArrowheads="1"/>
          </p:cNvPicPr>
          <p:nvPr/>
        </p:nvPicPr>
        <p:blipFill>
          <a:blip r:embed="rId2" cstate="print"/>
          <a:srcRect/>
          <a:stretch>
            <a:fillRect/>
          </a:stretch>
        </p:blipFill>
        <p:spPr bwMode="auto">
          <a:xfrm>
            <a:off x="1295400" y="1338590"/>
            <a:ext cx="5924550" cy="4029075"/>
          </a:xfrm>
          <a:prstGeom prst="rect">
            <a:avLst/>
          </a:prstGeom>
          <a:noFill/>
          <a:ln w="9525">
            <a:noFill/>
            <a:miter lim="800000"/>
            <a:headEnd/>
            <a:tailEnd/>
          </a:ln>
        </p:spPr>
      </p:pic>
      <p:sp>
        <p:nvSpPr>
          <p:cNvPr id="6" name="Rectangle 5"/>
          <p:cNvSpPr/>
          <p:nvPr/>
        </p:nvSpPr>
        <p:spPr>
          <a:xfrm>
            <a:off x="533400" y="5529590"/>
            <a:ext cx="8229600" cy="523220"/>
          </a:xfrm>
          <a:prstGeom prst="rect">
            <a:avLst/>
          </a:prstGeom>
        </p:spPr>
        <p:txBody>
          <a:bodyPr wrap="square">
            <a:spAutoFit/>
          </a:bodyPr>
          <a:lstStyle/>
          <a:p>
            <a:r>
              <a:rPr lang="en-US" sz="1400" dirty="0" smtClean="0"/>
              <a:t>Control Registers </a:t>
            </a:r>
            <a:r>
              <a:rPr lang="en-US" sz="1400" b="1" dirty="0" smtClean="0"/>
              <a:t>CR0 to CR 4 </a:t>
            </a:r>
            <a:r>
              <a:rPr lang="en-US" sz="1400" dirty="0" smtClean="0"/>
              <a:t>in X86 architecture. CR3 enables the processor to translate linear addresses into physical addresses by locating the page directory and </a:t>
            </a:r>
            <a:r>
              <a:rPr lang="en-US" sz="1400" u="sng" dirty="0" smtClean="0">
                <a:hlinkClick r:id="rId3" tooltip="Page table"/>
              </a:rPr>
              <a:t>page tables</a:t>
            </a:r>
            <a:r>
              <a:rPr lang="en-US" sz="1400" u="sng" dirty="0" smtClean="0"/>
              <a:t> </a:t>
            </a:r>
            <a:r>
              <a:rPr lang="en-US" sz="1400" dirty="0" smtClean="0"/>
              <a:t>for the current task. </a:t>
            </a:r>
            <a:endParaRPr lang="en-US" sz="1400" dirty="0"/>
          </a:p>
        </p:txBody>
      </p:sp>
    </p:spTree>
    <p:extLst>
      <p:ext uri="{BB962C8B-B14F-4D97-AF65-F5344CB8AC3E}">
        <p14:creationId xmlns:p14="http://schemas.microsoft.com/office/powerpoint/2010/main" val="19655472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AMD Opteron Paging</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8CF8A4EF-CDB0-3142-B866-F3AD53A0F82F}" type="slidenum">
              <a:rPr lang="en-US" smtClean="0"/>
              <a:t>17</a:t>
            </a:fld>
            <a:endParaRPr lang="en-US"/>
          </a:p>
        </p:txBody>
      </p:sp>
      <p:pic>
        <p:nvPicPr>
          <p:cNvPr id="5" name="Picture 4" descr="appb-27-9780123838728"/>
          <p:cNvPicPr>
            <a:picLocks noChangeAspect="1" noChangeArrowheads="1"/>
          </p:cNvPicPr>
          <p:nvPr/>
        </p:nvPicPr>
        <p:blipFill>
          <a:blip r:embed="rId2" cstate="print"/>
          <a:srcRect/>
          <a:stretch>
            <a:fillRect/>
          </a:stretch>
        </p:blipFill>
        <p:spPr bwMode="auto">
          <a:xfrm>
            <a:off x="533400" y="953276"/>
            <a:ext cx="8051800" cy="4708525"/>
          </a:xfrm>
          <a:prstGeom prst="rect">
            <a:avLst/>
          </a:prstGeom>
          <a:noFill/>
          <a:ln w="9525">
            <a:noFill/>
            <a:miter lim="800000"/>
            <a:headEnd/>
            <a:tailEnd/>
          </a:ln>
          <a:effectLst/>
        </p:spPr>
      </p:pic>
      <p:sp>
        <p:nvSpPr>
          <p:cNvPr id="6" name="Rectangle 5"/>
          <p:cNvSpPr>
            <a:spLocks noChangeArrowheads="1"/>
          </p:cNvSpPr>
          <p:nvPr/>
        </p:nvSpPr>
        <p:spPr bwMode="auto">
          <a:xfrm>
            <a:off x="381000" y="5562600"/>
            <a:ext cx="8245475" cy="822325"/>
          </a:xfrm>
          <a:prstGeom prst="rect">
            <a:avLst/>
          </a:prstGeom>
          <a:noFill/>
          <a:ln w="9525">
            <a:noFill/>
            <a:miter lim="800000"/>
            <a:headEnd/>
            <a:tailEnd/>
          </a:ln>
          <a:effectLst/>
        </p:spPr>
        <p:txBody>
          <a:bodyPr anchor="ctr">
            <a:spAutoFit/>
          </a:bodyPr>
          <a:lstStyle/>
          <a:p>
            <a:pPr algn="just"/>
            <a:r>
              <a:rPr lang="en-US" sz="1200" b="1" dirty="0">
                <a:latin typeface="Times New Roman" pitchFamily="18" charset="0"/>
              </a:rPr>
              <a:t>Figure B.27 The mapping of an </a:t>
            </a:r>
            <a:r>
              <a:rPr lang="en-US" sz="1200" b="1" dirty="0" err="1">
                <a:latin typeface="Times New Roman" pitchFamily="18" charset="0"/>
              </a:rPr>
              <a:t>Opteron</a:t>
            </a:r>
            <a:r>
              <a:rPr lang="en-US" sz="1200" b="1" dirty="0">
                <a:latin typeface="Times New Roman" pitchFamily="18" charset="0"/>
              </a:rPr>
              <a:t> virtual address.</a:t>
            </a:r>
            <a:r>
              <a:rPr lang="en-US" sz="1200" dirty="0">
                <a:latin typeface="Times New Roman" pitchFamily="18" charset="0"/>
              </a:rPr>
              <a:t> The </a:t>
            </a:r>
            <a:r>
              <a:rPr lang="en-US" sz="1200" dirty="0" err="1">
                <a:latin typeface="Times New Roman" pitchFamily="18" charset="0"/>
              </a:rPr>
              <a:t>Opteron</a:t>
            </a:r>
            <a:r>
              <a:rPr lang="en-US" sz="1200" dirty="0">
                <a:latin typeface="Times New Roman" pitchFamily="18" charset="0"/>
              </a:rPr>
              <a:t> virtual memory implementation with four page table levels supports an effective physical address size of 40 bits. Each page table has 512 entries, so each level field is 9 bits wide. The AMD64 architecture document allows the virtual address size to grow from the current 48 bits to 64 bits, and the physical address size to grow from the current 40 bits to 52 bits.</a:t>
            </a:r>
          </a:p>
        </p:txBody>
      </p:sp>
    </p:spTree>
    <p:extLst>
      <p:ext uri="{BB962C8B-B14F-4D97-AF65-F5344CB8AC3E}">
        <p14:creationId xmlns:p14="http://schemas.microsoft.com/office/powerpoint/2010/main" val="2620361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Fast Address Translation</a:t>
            </a:r>
            <a:endParaRPr lang="en-US" dirty="0"/>
          </a:p>
        </p:txBody>
      </p:sp>
      <p:sp>
        <p:nvSpPr>
          <p:cNvPr id="3" name="Content Placeholder 2"/>
          <p:cNvSpPr>
            <a:spLocks noGrp="1"/>
          </p:cNvSpPr>
          <p:nvPr>
            <p:ph idx="1"/>
          </p:nvPr>
        </p:nvSpPr>
        <p:spPr/>
        <p:txBody>
          <a:bodyPr/>
          <a:lstStyle/>
          <a:p>
            <a:pPr marL="203200" indent="-203200"/>
            <a:r>
              <a:rPr lang="en-US" sz="2000" dirty="0"/>
              <a:t>Problem: Virtual Memory requires </a:t>
            </a:r>
            <a:r>
              <a:rPr lang="en-US" sz="2000" u="sng" dirty="0"/>
              <a:t>two</a:t>
            </a:r>
            <a:r>
              <a:rPr lang="en-US" sz="2000" dirty="0"/>
              <a:t> memory accesses!</a:t>
            </a:r>
          </a:p>
          <a:p>
            <a:pPr marL="508000" lvl="1" indent="-190500"/>
            <a:r>
              <a:rPr lang="en-US" sz="1600" dirty="0"/>
              <a:t>one to translate Virtual Address into Physical Address (page table lookup)</a:t>
            </a:r>
          </a:p>
          <a:p>
            <a:pPr marL="508000" lvl="1" indent="-190500"/>
            <a:r>
              <a:rPr lang="en-US" sz="1600" dirty="0"/>
              <a:t>one to transfer the actual data (cache hit)</a:t>
            </a:r>
          </a:p>
          <a:p>
            <a:pPr marL="508000" lvl="1" indent="-190500"/>
            <a:r>
              <a:rPr lang="en-US" sz="1600" dirty="0"/>
              <a:t>But Page Table is in physical memory! =&gt; </a:t>
            </a:r>
            <a:r>
              <a:rPr lang="en-US" sz="1600" dirty="0">
                <a:solidFill>
                  <a:schemeClr val="accent1"/>
                </a:solidFill>
              </a:rPr>
              <a:t>2 main memory accesses!</a:t>
            </a:r>
          </a:p>
          <a:p>
            <a:pPr marL="508000" lvl="1" indent="-190500">
              <a:buNone/>
            </a:pPr>
            <a:endParaRPr lang="en-US" sz="1600" dirty="0">
              <a:solidFill>
                <a:schemeClr val="accent1"/>
              </a:solidFill>
            </a:endParaRPr>
          </a:p>
          <a:p>
            <a:pPr marL="203200" indent="-203200"/>
            <a:r>
              <a:rPr lang="en-US" sz="2000" dirty="0"/>
              <a:t>Observation: since there is locality in pages of data, must be locality in virtual addresses of those pages!</a:t>
            </a:r>
          </a:p>
          <a:p>
            <a:pPr marL="203200" indent="-203200">
              <a:buNone/>
            </a:pPr>
            <a:endParaRPr lang="en-US" sz="2000" dirty="0"/>
          </a:p>
          <a:p>
            <a:pPr marL="203200" indent="-203200"/>
            <a:r>
              <a:rPr lang="en-US" sz="2000" dirty="0"/>
              <a:t>Why not create a cache of virtual to physical address translations to make translation fast? (smaller is faster)</a:t>
            </a:r>
          </a:p>
          <a:p>
            <a:pPr marL="203200" indent="-203200"/>
            <a:endParaRPr lang="en-US" sz="2000" dirty="0"/>
          </a:p>
          <a:p>
            <a:pPr marL="203200" indent="-203200"/>
            <a:r>
              <a:rPr lang="en-US" sz="2000" dirty="0"/>
              <a:t>For historical reasons, such a “page table cache” is called a </a:t>
            </a:r>
            <a:r>
              <a:rPr lang="en-US" sz="2000" u="sng" dirty="0">
                <a:solidFill>
                  <a:srgbClr val="FF0000"/>
                </a:solidFill>
              </a:rPr>
              <a:t>Translation Lookaside Buffer</a:t>
            </a:r>
            <a:r>
              <a:rPr lang="en-US" sz="2000" dirty="0"/>
              <a:t>, or </a:t>
            </a:r>
            <a:r>
              <a:rPr lang="en-US" sz="2000" u="sng" dirty="0">
                <a:solidFill>
                  <a:srgbClr val="FF0000"/>
                </a:solidFill>
              </a:rPr>
              <a:t>TLB</a:t>
            </a:r>
            <a:endParaRPr lang="en-US" sz="2000" dirty="0"/>
          </a:p>
          <a:p>
            <a:pPr marL="508000" lvl="1" indent="-190500"/>
            <a:endParaRPr lang="en-US" sz="1600" dirty="0"/>
          </a:p>
          <a:p>
            <a:endParaRPr lang="en-US" dirty="0"/>
          </a:p>
        </p:txBody>
      </p:sp>
      <p:sp>
        <p:nvSpPr>
          <p:cNvPr id="4" name="Slide Number Placeholder 3"/>
          <p:cNvSpPr>
            <a:spLocks noGrp="1"/>
          </p:cNvSpPr>
          <p:nvPr>
            <p:ph type="sldNum" sz="quarter" idx="12"/>
          </p:nvPr>
        </p:nvSpPr>
        <p:spPr/>
        <p:txBody>
          <a:bodyPr/>
          <a:lstStyle/>
          <a:p>
            <a:fld id="{8CF8A4EF-CDB0-3142-B866-F3AD53A0F82F}" type="slidenum">
              <a:rPr lang="en-US" smtClean="0"/>
              <a:t>18</a:t>
            </a:fld>
            <a:endParaRPr lang="en-US"/>
          </a:p>
        </p:txBody>
      </p:sp>
    </p:spTree>
    <p:extLst>
      <p:ext uri="{BB962C8B-B14F-4D97-AF65-F5344CB8AC3E}">
        <p14:creationId xmlns:p14="http://schemas.microsoft.com/office/powerpoint/2010/main" val="2175661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Translation Lookaside Buffer</a:t>
            </a:r>
            <a:endParaRPr lang="en-US" dirty="0"/>
          </a:p>
        </p:txBody>
      </p:sp>
      <p:sp>
        <p:nvSpPr>
          <p:cNvPr id="3" name="Content Placeholder 2"/>
          <p:cNvSpPr>
            <a:spLocks noGrp="1"/>
          </p:cNvSpPr>
          <p:nvPr>
            <p:ph idx="1"/>
          </p:nvPr>
        </p:nvSpPr>
        <p:spPr/>
        <p:txBody>
          <a:bodyPr>
            <a:normAutofit fontScale="55000" lnSpcReduction="20000"/>
          </a:bodyPr>
          <a:lstStyle/>
          <a:p>
            <a:pPr>
              <a:lnSpc>
                <a:spcPct val="120000"/>
              </a:lnSpc>
            </a:pPr>
            <a:endParaRPr lang="en-US" dirty="0" smtClean="0"/>
          </a:p>
          <a:p>
            <a:pPr>
              <a:lnSpc>
                <a:spcPct val="120000"/>
              </a:lnSpc>
            </a:pPr>
            <a:endParaRPr lang="en-US" dirty="0" smtClean="0"/>
          </a:p>
          <a:p>
            <a:pPr>
              <a:lnSpc>
                <a:spcPct val="120000"/>
              </a:lnSpc>
            </a:pPr>
            <a:endParaRPr lang="en-US" dirty="0" smtClean="0"/>
          </a:p>
          <a:p>
            <a:pPr>
              <a:lnSpc>
                <a:spcPct val="120000"/>
              </a:lnSpc>
            </a:pPr>
            <a:endParaRPr lang="en-US" dirty="0" smtClean="0"/>
          </a:p>
          <a:p>
            <a:pPr>
              <a:lnSpc>
                <a:spcPct val="120000"/>
              </a:lnSpc>
            </a:pPr>
            <a:endParaRPr lang="en-US" dirty="0" smtClean="0"/>
          </a:p>
          <a:p>
            <a:pPr>
              <a:lnSpc>
                <a:spcPct val="120000"/>
              </a:lnSpc>
            </a:pPr>
            <a:endParaRPr lang="en-US" dirty="0" smtClean="0"/>
          </a:p>
          <a:p>
            <a:pPr>
              <a:lnSpc>
                <a:spcPct val="120000"/>
              </a:lnSpc>
            </a:pPr>
            <a:endParaRPr lang="en-US" dirty="0" smtClean="0"/>
          </a:p>
          <a:p>
            <a:pPr>
              <a:lnSpc>
                <a:spcPct val="120000"/>
              </a:lnSpc>
            </a:pPr>
            <a:endParaRPr lang="en-US" dirty="0" smtClean="0"/>
          </a:p>
          <a:p>
            <a:pPr>
              <a:lnSpc>
                <a:spcPct val="120000"/>
              </a:lnSpc>
            </a:pPr>
            <a:endParaRPr lang="en-US" dirty="0" smtClean="0"/>
          </a:p>
          <a:p>
            <a:pPr>
              <a:lnSpc>
                <a:spcPct val="120000"/>
              </a:lnSpc>
            </a:pPr>
            <a:endParaRPr lang="en-US" dirty="0" smtClean="0"/>
          </a:p>
          <a:p>
            <a:pPr>
              <a:lnSpc>
                <a:spcPct val="120000"/>
              </a:lnSpc>
            </a:pPr>
            <a:r>
              <a:rPr lang="en-US" dirty="0" smtClean="0"/>
              <a:t>Page table entry is cached in TLB</a:t>
            </a:r>
          </a:p>
          <a:p>
            <a:pPr lvl="1">
              <a:lnSpc>
                <a:spcPct val="120000"/>
              </a:lnSpc>
            </a:pPr>
            <a:r>
              <a:rPr lang="en-US" dirty="0" smtClean="0"/>
              <a:t>TLB is organized as a cache accessed with the VPN</a:t>
            </a:r>
          </a:p>
          <a:p>
            <a:pPr lvl="2">
              <a:lnSpc>
                <a:spcPct val="120000"/>
              </a:lnSpc>
            </a:pPr>
            <a:r>
              <a:rPr lang="en-US" dirty="0" smtClean="0"/>
              <a:t>PID added to deal with homonyms (2 process with same virtual page number)</a:t>
            </a:r>
          </a:p>
          <a:p>
            <a:pPr lvl="1">
              <a:lnSpc>
                <a:spcPct val="120000"/>
              </a:lnSpc>
            </a:pPr>
            <a:r>
              <a:rPr lang="en-US" dirty="0" smtClean="0"/>
              <a:t>TLBs are much smaller than caches because of coverage</a:t>
            </a:r>
          </a:p>
          <a:p>
            <a:pPr lvl="1">
              <a:lnSpc>
                <a:spcPct val="120000"/>
              </a:lnSpc>
            </a:pPr>
            <a:r>
              <a:rPr lang="en-US" dirty="0" smtClean="0"/>
              <a:t>Usually two TLB: </a:t>
            </a:r>
            <a:r>
              <a:rPr lang="en-US" dirty="0" err="1" smtClean="0"/>
              <a:t>i</a:t>
            </a:r>
            <a:r>
              <a:rPr lang="en-US" dirty="0" smtClean="0"/>
              <a:t>-TLB and d-TLB</a:t>
            </a:r>
          </a:p>
          <a:p>
            <a:pPr lvl="1">
              <a:lnSpc>
                <a:spcPct val="120000"/>
              </a:lnSpc>
            </a:pPr>
            <a:r>
              <a:rPr lang="en-US" dirty="0" smtClean="0"/>
              <a:t>TLB miss can be handled in a </a:t>
            </a:r>
            <a:r>
              <a:rPr lang="en-US" dirty="0" err="1" smtClean="0"/>
              <a:t>hardwared</a:t>
            </a:r>
            <a:r>
              <a:rPr lang="en-US" dirty="0" smtClean="0"/>
              <a:t> MMU or by a software trap handler</a:t>
            </a:r>
          </a:p>
          <a:p>
            <a:pPr lvl="2">
              <a:lnSpc>
                <a:spcPct val="120000"/>
              </a:lnSpc>
            </a:pPr>
            <a:r>
              <a:rPr lang="en-US" dirty="0" smtClean="0"/>
              <a:t>“Table walking”</a:t>
            </a:r>
          </a:p>
          <a:p>
            <a:pPr>
              <a:lnSpc>
                <a:spcPct val="120000"/>
              </a:lnSpc>
            </a:pPr>
            <a:endParaRPr lang="en-US" dirty="0" smtClean="0"/>
          </a:p>
          <a:p>
            <a:pPr>
              <a:lnSpc>
                <a:spcPct val="120000"/>
              </a:lnSpc>
            </a:pPr>
            <a:endParaRPr lang="en-US" dirty="0"/>
          </a:p>
        </p:txBody>
      </p:sp>
      <p:sp>
        <p:nvSpPr>
          <p:cNvPr id="4" name="Slide Number Placeholder 3"/>
          <p:cNvSpPr>
            <a:spLocks noGrp="1"/>
          </p:cNvSpPr>
          <p:nvPr>
            <p:ph type="sldNum" sz="quarter" idx="12"/>
          </p:nvPr>
        </p:nvSpPr>
        <p:spPr/>
        <p:txBody>
          <a:bodyPr/>
          <a:lstStyle/>
          <a:p>
            <a:fld id="{8CF8A4EF-CDB0-3142-B866-F3AD53A0F82F}" type="slidenum">
              <a:rPr lang="en-US" smtClean="0"/>
              <a:t>19</a:t>
            </a:fld>
            <a:endParaRPr lang="en-US"/>
          </a:p>
        </p:txBody>
      </p:sp>
      <p:pic>
        <p:nvPicPr>
          <p:cNvPr id="5" name="Picture 4"/>
          <p:cNvPicPr/>
          <p:nvPr/>
        </p:nvPicPr>
        <p:blipFill>
          <a:blip r:embed="rId2"/>
          <a:srcRect/>
          <a:stretch>
            <a:fillRect/>
          </a:stretch>
        </p:blipFill>
        <p:spPr bwMode="auto">
          <a:xfrm>
            <a:off x="1079500" y="971139"/>
            <a:ext cx="6985000" cy="3136900"/>
          </a:xfrm>
          <a:prstGeom prst="rect">
            <a:avLst/>
          </a:prstGeom>
          <a:noFill/>
          <a:ln w="9525">
            <a:noFill/>
            <a:miter lim="800000"/>
            <a:headEnd/>
            <a:tailEnd/>
          </a:ln>
        </p:spPr>
      </p:pic>
    </p:spTree>
    <p:extLst>
      <p:ext uri="{BB962C8B-B14F-4D97-AF65-F5344CB8AC3E}">
        <p14:creationId xmlns:p14="http://schemas.microsoft.com/office/powerpoint/2010/main" val="1707242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Virtual memory?</a:t>
            </a:r>
            <a:endParaRPr lang="en-US" dirty="0"/>
          </a:p>
        </p:txBody>
      </p:sp>
      <p:sp>
        <p:nvSpPr>
          <p:cNvPr id="3" name="Content Placeholder 2"/>
          <p:cNvSpPr>
            <a:spLocks noGrp="1"/>
          </p:cNvSpPr>
          <p:nvPr>
            <p:ph idx="1"/>
          </p:nvPr>
        </p:nvSpPr>
        <p:spPr/>
        <p:txBody>
          <a:bodyPr>
            <a:normAutofit fontScale="62500" lnSpcReduction="20000"/>
          </a:bodyPr>
          <a:lstStyle/>
          <a:p>
            <a:pPr>
              <a:lnSpc>
                <a:spcPct val="120000"/>
              </a:lnSpc>
            </a:pPr>
            <a:r>
              <a:rPr lang="en-US" dirty="0" smtClean="0"/>
              <a:t>Allows applications to be bigger than main memory size</a:t>
            </a:r>
          </a:p>
          <a:p>
            <a:pPr>
              <a:lnSpc>
                <a:spcPct val="120000"/>
              </a:lnSpc>
            </a:pPr>
            <a:r>
              <a:rPr lang="en-US" dirty="0" smtClean="0"/>
              <a:t>Helps with multiple process management</a:t>
            </a:r>
          </a:p>
          <a:p>
            <a:pPr lvl="1">
              <a:lnSpc>
                <a:spcPct val="120000"/>
              </a:lnSpc>
            </a:pPr>
            <a:r>
              <a:rPr lang="en-US" dirty="0" smtClean="0"/>
              <a:t>Each process gets its own chunk of memory</a:t>
            </a:r>
          </a:p>
          <a:p>
            <a:pPr lvl="1">
              <a:lnSpc>
                <a:spcPct val="120000"/>
              </a:lnSpc>
            </a:pPr>
            <a:r>
              <a:rPr lang="en-US" dirty="0" smtClean="0"/>
              <a:t>Protection of processes against each other</a:t>
            </a:r>
          </a:p>
          <a:p>
            <a:pPr lvl="1">
              <a:lnSpc>
                <a:spcPct val="120000"/>
              </a:lnSpc>
            </a:pPr>
            <a:r>
              <a:rPr lang="en-US" dirty="0" smtClean="0"/>
              <a:t>Mapping of multiple processes to memory</a:t>
            </a:r>
          </a:p>
          <a:p>
            <a:pPr lvl="1">
              <a:lnSpc>
                <a:spcPct val="120000"/>
              </a:lnSpc>
            </a:pPr>
            <a:r>
              <a:rPr lang="en-US" dirty="0" smtClean="0"/>
              <a:t>Relocation</a:t>
            </a:r>
          </a:p>
          <a:p>
            <a:pPr lvl="1">
              <a:lnSpc>
                <a:spcPct val="120000"/>
              </a:lnSpc>
            </a:pPr>
            <a:r>
              <a:rPr lang="en-US" dirty="0" smtClean="0"/>
              <a:t>Application and CPU run in virtual space</a:t>
            </a:r>
          </a:p>
          <a:p>
            <a:pPr lvl="1">
              <a:lnSpc>
                <a:spcPct val="120000"/>
              </a:lnSpc>
            </a:pPr>
            <a:r>
              <a:rPr lang="en-US" dirty="0" smtClean="0"/>
              <a:t>Mapping of virtual to physical space is invisible to the application</a:t>
            </a:r>
          </a:p>
          <a:p>
            <a:pPr>
              <a:lnSpc>
                <a:spcPct val="120000"/>
              </a:lnSpc>
            </a:pPr>
            <a:r>
              <a:rPr lang="en-US" dirty="0" smtClean="0"/>
              <a:t>Management between main memory and disk</a:t>
            </a:r>
          </a:p>
          <a:p>
            <a:pPr lvl="1">
              <a:lnSpc>
                <a:spcPct val="120000"/>
              </a:lnSpc>
            </a:pPr>
            <a:r>
              <a:rPr lang="en-US" dirty="0" smtClean="0"/>
              <a:t>Miss in main memory is a page fault or address fault</a:t>
            </a:r>
          </a:p>
          <a:p>
            <a:pPr lvl="1">
              <a:lnSpc>
                <a:spcPct val="120000"/>
              </a:lnSpc>
            </a:pPr>
            <a:r>
              <a:rPr lang="en-US" dirty="0" smtClean="0"/>
              <a:t>Block is a page or segment </a:t>
            </a:r>
            <a:endParaRPr lang="en-US" dirty="0"/>
          </a:p>
          <a:p>
            <a:pPr lvl="1">
              <a:lnSpc>
                <a:spcPct val="120000"/>
              </a:lnSpc>
            </a:pPr>
            <a:endParaRPr lang="en-US" dirty="0" smtClean="0"/>
          </a:p>
          <a:p>
            <a:pPr marL="344487" lvl="1" indent="0">
              <a:lnSpc>
                <a:spcPct val="120000"/>
              </a:lnSpc>
              <a:buNone/>
            </a:pPr>
            <a:r>
              <a:rPr lang="en-US" dirty="0"/>
              <a:t> </a:t>
            </a:r>
            <a:endParaRPr lang="en-US" dirty="0" smtClean="0"/>
          </a:p>
          <a:p>
            <a:pPr marL="344487" lvl="1" indent="0">
              <a:lnSpc>
                <a:spcPct val="120000"/>
              </a:lnSpc>
              <a:buNone/>
            </a:pPr>
            <a:endParaRPr lang="en-US" dirty="0"/>
          </a:p>
          <a:p>
            <a:pPr marL="344487" lvl="1" indent="0">
              <a:lnSpc>
                <a:spcPct val="120000"/>
              </a:lnSpc>
              <a:buNone/>
            </a:pPr>
            <a:r>
              <a:rPr lang="en-US" dirty="0" smtClean="0"/>
              <a:t> </a:t>
            </a:r>
          </a:p>
        </p:txBody>
      </p:sp>
      <p:sp>
        <p:nvSpPr>
          <p:cNvPr id="4" name="Slide Number Placeholder 3"/>
          <p:cNvSpPr>
            <a:spLocks noGrp="1"/>
          </p:cNvSpPr>
          <p:nvPr>
            <p:ph type="sldNum" sz="quarter" idx="12"/>
          </p:nvPr>
        </p:nvSpPr>
        <p:spPr/>
        <p:txBody>
          <a:bodyPr/>
          <a:lstStyle/>
          <a:p>
            <a:fld id="{8CF8A4EF-CDB0-3142-B866-F3AD53A0F82F}" type="slidenum">
              <a:rPr lang="en-US" smtClean="0"/>
              <a:t>2</a:t>
            </a:fld>
            <a:endParaRPr lang="en-US"/>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6888" y="4841966"/>
            <a:ext cx="4733925" cy="12858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5913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TLB Translation</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8CF8A4EF-CDB0-3142-B866-F3AD53A0F82F}" type="slidenum">
              <a:rPr lang="en-US" smtClean="0"/>
              <a:t>20</a:t>
            </a:fld>
            <a:endParaRPr lang="en-US"/>
          </a:p>
        </p:txBody>
      </p:sp>
      <p:sp>
        <p:nvSpPr>
          <p:cNvPr id="5" name="Text Box 3"/>
          <p:cNvSpPr txBox="1">
            <a:spLocks noChangeArrowheads="1"/>
          </p:cNvSpPr>
          <p:nvPr/>
        </p:nvSpPr>
        <p:spPr bwMode="auto">
          <a:xfrm>
            <a:off x="914400" y="5588000"/>
            <a:ext cx="7162800" cy="641350"/>
          </a:xfrm>
          <a:prstGeom prst="rect">
            <a:avLst/>
          </a:prstGeom>
          <a:solidFill>
            <a:srgbClr val="CCFF99"/>
          </a:solidFill>
          <a:ln w="9525">
            <a:noFill/>
            <a:miter lim="800000"/>
            <a:headEnd/>
            <a:tailEnd/>
          </a:ln>
        </p:spPr>
        <p:txBody>
          <a:bodyPr>
            <a:spAutoFit/>
          </a:bodyPr>
          <a:lstStyle/>
          <a:p>
            <a:r>
              <a:rPr lang="en-US" b="0">
                <a:solidFill>
                  <a:srgbClr val="000000"/>
                </a:solidFill>
                <a:latin typeface="Arial" charset="0"/>
                <a:cs typeface="Times New Roman" pitchFamily="18" charset="0"/>
              </a:rPr>
              <a:t>Virtual-to-physical address translation by a TLB and how the resulting physical address is used to access the cache memory.</a:t>
            </a:r>
          </a:p>
        </p:txBody>
      </p:sp>
      <p:graphicFrame>
        <p:nvGraphicFramePr>
          <p:cNvPr id="6" name="Object 4"/>
          <p:cNvGraphicFramePr>
            <a:graphicFrameLocks noChangeAspect="1"/>
          </p:cNvGraphicFramePr>
          <p:nvPr/>
        </p:nvGraphicFramePr>
        <p:xfrm>
          <a:off x="1535113" y="892175"/>
          <a:ext cx="5943600" cy="4538663"/>
        </p:xfrm>
        <a:graphic>
          <a:graphicData uri="http://schemas.openxmlformats.org/presentationml/2006/ole">
            <mc:AlternateContent xmlns:mc="http://schemas.openxmlformats.org/markup-compatibility/2006">
              <mc:Choice xmlns:v="urn:schemas-microsoft-com:vml" Requires="v">
                <p:oleObj spid="_x0000_s3090" r:id="rId3" imgW="3343275" imgH="2552700" progId="">
                  <p:embed/>
                </p:oleObj>
              </mc:Choice>
              <mc:Fallback>
                <p:oleObj r:id="rId3" imgW="3343275" imgH="2552700" progId="">
                  <p:embed/>
                  <p:pic>
                    <p:nvPicPr>
                      <p:cNvPr id="82842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35113" y="892175"/>
                        <a:ext cx="5943600" cy="45386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3495468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TLB and Cache Addressing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Cache </a:t>
            </a:r>
            <a:r>
              <a:rPr lang="en-US" dirty="0"/>
              <a:t>review</a:t>
            </a:r>
          </a:p>
          <a:p>
            <a:pPr lvl="1"/>
            <a:r>
              <a:rPr lang="en-US" dirty="0" smtClean="0"/>
              <a:t>Set </a:t>
            </a:r>
            <a:r>
              <a:rPr lang="en-US" dirty="0"/>
              <a:t>or block field indexes LUT holding tags</a:t>
            </a:r>
          </a:p>
          <a:p>
            <a:pPr lvl="1"/>
            <a:r>
              <a:rPr lang="en-US" dirty="0" smtClean="0"/>
              <a:t>2 </a:t>
            </a:r>
            <a:r>
              <a:rPr lang="en-US" dirty="0"/>
              <a:t>steps to determine hit:</a:t>
            </a:r>
          </a:p>
          <a:p>
            <a:pPr lvl="2"/>
            <a:r>
              <a:rPr lang="en-US" dirty="0" smtClean="0"/>
              <a:t>Index </a:t>
            </a:r>
            <a:r>
              <a:rPr lang="en-US" dirty="0"/>
              <a:t>(lookup) to find tags (using block or set bits)</a:t>
            </a:r>
          </a:p>
          <a:p>
            <a:pPr lvl="2"/>
            <a:r>
              <a:rPr lang="en-US" dirty="0" smtClean="0"/>
              <a:t>Compare </a:t>
            </a:r>
            <a:r>
              <a:rPr lang="en-US" dirty="0"/>
              <a:t>tags to determine hit</a:t>
            </a:r>
          </a:p>
          <a:p>
            <a:pPr lvl="2"/>
            <a:r>
              <a:rPr lang="en-US" dirty="0" smtClean="0"/>
              <a:t>Sequential </a:t>
            </a:r>
            <a:r>
              <a:rPr lang="en-US" dirty="0"/>
              <a:t>connection between indexing and tag comparison</a:t>
            </a:r>
          </a:p>
          <a:p>
            <a:r>
              <a:rPr lang="en-US" dirty="0" smtClean="0"/>
              <a:t>Rather </a:t>
            </a:r>
            <a:r>
              <a:rPr lang="en-US" dirty="0"/>
              <a:t>than waiting for address translation and </a:t>
            </a:r>
            <a:r>
              <a:rPr lang="en-US" dirty="0" smtClean="0"/>
              <a:t>then performing </a:t>
            </a:r>
            <a:r>
              <a:rPr lang="en-US" dirty="0"/>
              <a:t>this two step hit process, can we </a:t>
            </a:r>
            <a:r>
              <a:rPr lang="en-US" dirty="0" smtClean="0"/>
              <a:t>overlap the </a:t>
            </a:r>
            <a:r>
              <a:rPr lang="en-US" dirty="0"/>
              <a:t>translation and portions of the hit sequence?</a:t>
            </a:r>
          </a:p>
          <a:p>
            <a:pPr lvl="1"/>
            <a:r>
              <a:rPr lang="en-US" dirty="0"/>
              <a:t>Y</a:t>
            </a:r>
            <a:r>
              <a:rPr lang="en-US" dirty="0" smtClean="0"/>
              <a:t>es </a:t>
            </a:r>
            <a:r>
              <a:rPr lang="en-US" dirty="0"/>
              <a:t>if we choose page size, block size, and </a:t>
            </a:r>
            <a:r>
              <a:rPr lang="en-US" dirty="0" smtClean="0"/>
              <a:t>set/direct mapping </a:t>
            </a:r>
            <a:r>
              <a:rPr lang="en-US" dirty="0"/>
              <a:t>carefully</a:t>
            </a:r>
            <a:endParaRPr lang="en-US" dirty="0"/>
          </a:p>
        </p:txBody>
      </p:sp>
      <p:sp>
        <p:nvSpPr>
          <p:cNvPr id="4" name="Slide Number Placeholder 3"/>
          <p:cNvSpPr>
            <a:spLocks noGrp="1"/>
          </p:cNvSpPr>
          <p:nvPr>
            <p:ph type="sldNum" sz="quarter" idx="12"/>
          </p:nvPr>
        </p:nvSpPr>
        <p:spPr/>
        <p:txBody>
          <a:bodyPr/>
          <a:lstStyle/>
          <a:p>
            <a:fld id="{8CF8A4EF-CDB0-3142-B866-F3AD53A0F82F}" type="slidenum">
              <a:rPr lang="en-US" smtClean="0"/>
              <a:t>21</a:t>
            </a:fld>
            <a:endParaRPr lang="en-US"/>
          </a:p>
        </p:txBody>
      </p:sp>
    </p:spTree>
    <p:extLst>
      <p:ext uri="{BB962C8B-B14F-4D97-AF65-F5344CB8AC3E}">
        <p14:creationId xmlns:p14="http://schemas.microsoft.com/office/powerpoint/2010/main" val="3578732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Cache Index/Tag Options</a:t>
            </a:r>
            <a:endParaRPr lang="en-US" dirty="0"/>
          </a:p>
        </p:txBody>
      </p:sp>
      <p:sp>
        <p:nvSpPr>
          <p:cNvPr id="3" name="Content Placeholder 2"/>
          <p:cNvSpPr>
            <a:spLocks noGrp="1"/>
          </p:cNvSpPr>
          <p:nvPr>
            <p:ph idx="1"/>
          </p:nvPr>
        </p:nvSpPr>
        <p:spPr>
          <a:xfrm>
            <a:off x="457200" y="1143000"/>
            <a:ext cx="4432041" cy="5105400"/>
          </a:xfrm>
        </p:spPr>
        <p:txBody>
          <a:bodyPr>
            <a:normAutofit fontScale="92500" lnSpcReduction="10000"/>
          </a:bodyPr>
          <a:lstStyle/>
          <a:p>
            <a:r>
              <a:rPr lang="en-US" sz="1600" dirty="0" smtClean="0"/>
              <a:t>Physically </a:t>
            </a:r>
            <a:r>
              <a:rPr lang="en-US" sz="1600" dirty="0"/>
              <a:t>indexed, physically tagged (PIPT)</a:t>
            </a:r>
          </a:p>
          <a:p>
            <a:pPr lvl="1"/>
            <a:r>
              <a:rPr lang="en-US" sz="1600" dirty="0" smtClean="0"/>
              <a:t>Wait </a:t>
            </a:r>
            <a:r>
              <a:rPr lang="en-US" sz="1600" dirty="0"/>
              <a:t>for full address translation</a:t>
            </a:r>
          </a:p>
          <a:p>
            <a:pPr lvl="1"/>
            <a:r>
              <a:rPr lang="en-US" sz="1600" dirty="0" smtClean="0"/>
              <a:t>Then </a:t>
            </a:r>
            <a:r>
              <a:rPr lang="en-US" sz="1600" dirty="0"/>
              <a:t>use physical address for both indexing </a:t>
            </a:r>
            <a:r>
              <a:rPr lang="en-US" sz="1600" dirty="0" smtClean="0"/>
              <a:t>and tag comparison</a:t>
            </a:r>
          </a:p>
          <a:p>
            <a:pPr lvl="1"/>
            <a:endParaRPr lang="en-US" sz="1600" dirty="0"/>
          </a:p>
          <a:p>
            <a:r>
              <a:rPr lang="en-US" sz="1600" dirty="0" smtClean="0"/>
              <a:t>Virtually </a:t>
            </a:r>
            <a:r>
              <a:rPr lang="en-US" sz="1600" dirty="0"/>
              <a:t>indexed, physically tagged (VIPT)</a:t>
            </a:r>
          </a:p>
          <a:p>
            <a:pPr lvl="1"/>
            <a:r>
              <a:rPr lang="en-US" sz="1600" dirty="0" smtClean="0"/>
              <a:t>Use </a:t>
            </a:r>
            <a:r>
              <a:rPr lang="en-US" sz="1600" dirty="0"/>
              <a:t>portion of the virtual address for </a:t>
            </a:r>
            <a:r>
              <a:rPr lang="en-US" sz="1600" dirty="0" smtClean="0"/>
              <a:t>indexing then </a:t>
            </a:r>
            <a:r>
              <a:rPr lang="en-US" sz="1600" dirty="0"/>
              <a:t>wait for address translation and use </a:t>
            </a:r>
            <a:r>
              <a:rPr lang="en-US" sz="1600" dirty="0" smtClean="0"/>
              <a:t>physical address </a:t>
            </a:r>
            <a:r>
              <a:rPr lang="en-US" sz="1600" dirty="0"/>
              <a:t>for tag comparisons</a:t>
            </a:r>
          </a:p>
          <a:p>
            <a:pPr lvl="1"/>
            <a:r>
              <a:rPr lang="en-US" sz="1600" dirty="0" smtClean="0"/>
              <a:t>Easiest </a:t>
            </a:r>
            <a:r>
              <a:rPr lang="en-US" sz="1600" dirty="0"/>
              <a:t>when index portion of virtual </a:t>
            </a:r>
            <a:r>
              <a:rPr lang="en-US" sz="1600" dirty="0" smtClean="0"/>
              <a:t>address w/in </a:t>
            </a:r>
            <a:r>
              <a:rPr lang="en-US" sz="1600" dirty="0"/>
              <a:t>offset (page size) address bits, </a:t>
            </a:r>
            <a:r>
              <a:rPr lang="en-US" sz="1600" dirty="0" smtClean="0"/>
              <a:t>otherwise aliasing </a:t>
            </a:r>
            <a:r>
              <a:rPr lang="en-US" sz="1600" dirty="0"/>
              <a:t>may </a:t>
            </a:r>
            <a:r>
              <a:rPr lang="en-US" sz="1600" dirty="0" smtClean="0"/>
              <a:t>occur</a:t>
            </a:r>
          </a:p>
          <a:p>
            <a:pPr lvl="1"/>
            <a:endParaRPr lang="en-US" sz="1600" dirty="0"/>
          </a:p>
          <a:p>
            <a:r>
              <a:rPr lang="en-US" sz="1600" dirty="0" smtClean="0"/>
              <a:t>Virtually </a:t>
            </a:r>
            <a:r>
              <a:rPr lang="en-US" sz="1600" dirty="0"/>
              <a:t>indexed, virtually tagged (VIVT)</a:t>
            </a:r>
          </a:p>
          <a:p>
            <a:pPr lvl="1"/>
            <a:r>
              <a:rPr lang="en-US" sz="1600" dirty="0" smtClean="0"/>
              <a:t>Use </a:t>
            </a:r>
            <a:r>
              <a:rPr lang="en-US" sz="1600" dirty="0"/>
              <a:t>virtual address for both indexing </a:t>
            </a:r>
            <a:r>
              <a:rPr lang="en-US" sz="1600" dirty="0" smtClean="0"/>
              <a:t>and tagging…No </a:t>
            </a:r>
            <a:r>
              <a:rPr lang="en-US" sz="1600" dirty="0"/>
              <a:t>TLB access unless cache miss</a:t>
            </a:r>
          </a:p>
          <a:p>
            <a:pPr lvl="1"/>
            <a:r>
              <a:rPr lang="en-US" sz="1600" dirty="0" smtClean="0"/>
              <a:t>Requires </a:t>
            </a:r>
            <a:r>
              <a:rPr lang="en-US" sz="1600" dirty="0"/>
              <a:t>invalidation of cache lines on </a:t>
            </a:r>
            <a:r>
              <a:rPr lang="en-US" sz="1600" dirty="0" smtClean="0"/>
              <a:t>context switch </a:t>
            </a:r>
            <a:r>
              <a:rPr lang="en-US" sz="1600" dirty="0"/>
              <a:t>or use of process ID as part of tags</a:t>
            </a:r>
            <a:endParaRPr lang="en-US" sz="1600" dirty="0"/>
          </a:p>
        </p:txBody>
      </p:sp>
      <p:sp>
        <p:nvSpPr>
          <p:cNvPr id="4" name="Slide Number Placeholder 3"/>
          <p:cNvSpPr>
            <a:spLocks noGrp="1"/>
          </p:cNvSpPr>
          <p:nvPr>
            <p:ph type="sldNum" sz="quarter" idx="12"/>
          </p:nvPr>
        </p:nvSpPr>
        <p:spPr/>
        <p:txBody>
          <a:bodyPr/>
          <a:lstStyle/>
          <a:p>
            <a:fld id="{8CF8A4EF-CDB0-3142-B866-F3AD53A0F82F}" type="slidenum">
              <a:rPr lang="en-US" smtClean="0"/>
              <a:t>22</a:t>
            </a:fld>
            <a:endParaRPr lang="en-US"/>
          </a:p>
        </p:txBody>
      </p:sp>
      <p:pic>
        <p:nvPicPr>
          <p:cNvPr id="5" name="Picture 4"/>
          <p:cNvPicPr>
            <a:picLocks noChangeAspect="1"/>
          </p:cNvPicPr>
          <p:nvPr/>
        </p:nvPicPr>
        <p:blipFill>
          <a:blip r:embed="rId2"/>
          <a:stretch>
            <a:fillRect/>
          </a:stretch>
        </p:blipFill>
        <p:spPr>
          <a:xfrm>
            <a:off x="5125410" y="1143000"/>
            <a:ext cx="3343903" cy="1394510"/>
          </a:xfrm>
          <a:prstGeom prst="rect">
            <a:avLst/>
          </a:prstGeom>
        </p:spPr>
      </p:pic>
      <p:pic>
        <p:nvPicPr>
          <p:cNvPr id="6" name="Picture 5"/>
          <p:cNvPicPr>
            <a:picLocks noChangeAspect="1"/>
          </p:cNvPicPr>
          <p:nvPr/>
        </p:nvPicPr>
        <p:blipFill>
          <a:blip r:embed="rId3"/>
          <a:stretch>
            <a:fillRect/>
          </a:stretch>
        </p:blipFill>
        <p:spPr>
          <a:xfrm>
            <a:off x="5125410" y="2842881"/>
            <a:ext cx="3186544" cy="1443613"/>
          </a:xfrm>
          <a:prstGeom prst="rect">
            <a:avLst/>
          </a:prstGeom>
        </p:spPr>
      </p:pic>
      <p:pic>
        <p:nvPicPr>
          <p:cNvPr id="7" name="Picture 6"/>
          <p:cNvPicPr>
            <a:picLocks noChangeAspect="1"/>
          </p:cNvPicPr>
          <p:nvPr/>
        </p:nvPicPr>
        <p:blipFill>
          <a:blip r:embed="rId4"/>
          <a:stretch>
            <a:fillRect/>
          </a:stretch>
        </p:blipFill>
        <p:spPr>
          <a:xfrm>
            <a:off x="5125410" y="4591865"/>
            <a:ext cx="3147204" cy="1345408"/>
          </a:xfrm>
          <a:prstGeom prst="rect">
            <a:avLst/>
          </a:prstGeom>
        </p:spPr>
      </p:pic>
    </p:spTree>
    <p:extLst>
      <p:ext uri="{BB962C8B-B14F-4D97-AF65-F5344CB8AC3E}">
        <p14:creationId xmlns:p14="http://schemas.microsoft.com/office/powerpoint/2010/main" val="2612523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Virtually Index Physically Tagged</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8CF8A4EF-CDB0-3142-B866-F3AD53A0F82F}" type="slidenum">
              <a:rPr lang="en-US" smtClean="0"/>
              <a:t>23</a:t>
            </a:fld>
            <a:endParaRPr lang="en-US"/>
          </a:p>
        </p:txBody>
      </p:sp>
      <p:pic>
        <p:nvPicPr>
          <p:cNvPr id="5" name="Picture 4"/>
          <p:cNvPicPr/>
          <p:nvPr/>
        </p:nvPicPr>
        <p:blipFill>
          <a:blip r:embed="rId2"/>
          <a:srcRect/>
          <a:stretch>
            <a:fillRect/>
          </a:stretch>
        </p:blipFill>
        <p:spPr bwMode="auto">
          <a:xfrm>
            <a:off x="1009650" y="990600"/>
            <a:ext cx="7124700" cy="4876800"/>
          </a:xfrm>
          <a:prstGeom prst="rect">
            <a:avLst/>
          </a:prstGeom>
          <a:noFill/>
          <a:ln w="9525">
            <a:noFill/>
            <a:miter lim="800000"/>
            <a:headEnd/>
            <a:tailEnd/>
          </a:ln>
        </p:spPr>
      </p:pic>
    </p:spTree>
    <p:extLst>
      <p:ext uri="{BB962C8B-B14F-4D97-AF65-F5344CB8AC3E}">
        <p14:creationId xmlns:p14="http://schemas.microsoft.com/office/powerpoint/2010/main" val="27100866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Virtual Memory overcomes main memory size limitations</a:t>
            </a:r>
          </a:p>
          <a:p>
            <a:endParaRPr lang="en-US" dirty="0" smtClean="0"/>
          </a:p>
          <a:p>
            <a:r>
              <a:rPr lang="en-US" dirty="0" smtClean="0"/>
              <a:t>VM supported through Page Tables</a:t>
            </a:r>
          </a:p>
          <a:p>
            <a:endParaRPr lang="en-US" dirty="0" smtClean="0"/>
          </a:p>
          <a:p>
            <a:r>
              <a:rPr lang="en-US" dirty="0" smtClean="0"/>
              <a:t>Multi-level Page Tables enables smaller page tables in memory</a:t>
            </a:r>
          </a:p>
          <a:p>
            <a:endParaRPr lang="en-US" dirty="0" smtClean="0"/>
          </a:p>
          <a:p>
            <a:r>
              <a:rPr lang="en-US" dirty="0" smtClean="0"/>
              <a:t>TLB enables fast address translation</a:t>
            </a:r>
            <a:endParaRPr lang="en-US" dirty="0"/>
          </a:p>
        </p:txBody>
      </p:sp>
      <p:sp>
        <p:nvSpPr>
          <p:cNvPr id="4" name="Slide Number Placeholder 3"/>
          <p:cNvSpPr>
            <a:spLocks noGrp="1"/>
          </p:cNvSpPr>
          <p:nvPr>
            <p:ph type="sldNum" sz="quarter" idx="12"/>
          </p:nvPr>
        </p:nvSpPr>
        <p:spPr/>
        <p:txBody>
          <a:bodyPr/>
          <a:lstStyle/>
          <a:p>
            <a:fld id="{8CF8A4EF-CDB0-3142-B866-F3AD53A0F82F}" type="slidenum">
              <a:rPr lang="en-US" smtClean="0"/>
              <a:t>24</a:t>
            </a:fld>
            <a:endParaRPr lang="en-US"/>
          </a:p>
        </p:txBody>
      </p:sp>
    </p:spTree>
    <p:extLst>
      <p:ext uri="{BB962C8B-B14F-4D97-AF65-F5344CB8AC3E}">
        <p14:creationId xmlns:p14="http://schemas.microsoft.com/office/powerpoint/2010/main" val="2372792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Mapping Virtual to Physical Memory</a:t>
            </a:r>
            <a:endParaRPr lang="en-US" dirty="0"/>
          </a:p>
        </p:txBody>
      </p:sp>
      <p:sp>
        <p:nvSpPr>
          <p:cNvPr id="3" name="Content Placeholder 2"/>
          <p:cNvSpPr>
            <a:spLocks noGrp="1"/>
          </p:cNvSpPr>
          <p:nvPr>
            <p:ph idx="1"/>
          </p:nvPr>
        </p:nvSpPr>
        <p:spPr>
          <a:xfrm>
            <a:off x="457200" y="1143000"/>
            <a:ext cx="4942114" cy="5105400"/>
          </a:xfrm>
        </p:spPr>
        <p:txBody>
          <a:bodyPr/>
          <a:lstStyle/>
          <a:p>
            <a:r>
              <a:rPr lang="en-US" sz="2000" dirty="0" smtClean="0"/>
              <a:t>Divide memory into equal sized “chunks” or pages (typically 4KB each)</a:t>
            </a:r>
          </a:p>
          <a:p>
            <a:r>
              <a:rPr lang="en-US" sz="2000" dirty="0" smtClean="0"/>
              <a:t>Any chunk of Virtual Memory can be assigned to any chunk of Physical Memory</a:t>
            </a:r>
            <a:endParaRPr lang="en-US" sz="2000" dirty="0"/>
          </a:p>
        </p:txBody>
      </p:sp>
      <p:sp>
        <p:nvSpPr>
          <p:cNvPr id="4" name="Slide Number Placeholder 3"/>
          <p:cNvSpPr>
            <a:spLocks noGrp="1"/>
          </p:cNvSpPr>
          <p:nvPr>
            <p:ph type="sldNum" sz="quarter" idx="12"/>
          </p:nvPr>
        </p:nvSpPr>
        <p:spPr/>
        <p:txBody>
          <a:bodyPr/>
          <a:lstStyle/>
          <a:p>
            <a:fld id="{8CF8A4EF-CDB0-3142-B866-F3AD53A0F82F}" type="slidenum">
              <a:rPr lang="en-US" smtClean="0"/>
              <a:t>3</a:t>
            </a:fld>
            <a:endParaRPr lang="en-US"/>
          </a:p>
        </p:txBody>
      </p:sp>
      <p:sp>
        <p:nvSpPr>
          <p:cNvPr id="7" name="Text Box 5"/>
          <p:cNvSpPr txBox="1">
            <a:spLocks noChangeArrowheads="1"/>
          </p:cNvSpPr>
          <p:nvPr/>
        </p:nvSpPr>
        <p:spPr bwMode="auto">
          <a:xfrm>
            <a:off x="1545265" y="5949164"/>
            <a:ext cx="356188" cy="461665"/>
          </a:xfrm>
          <a:prstGeom prst="rect">
            <a:avLst/>
          </a:prstGeom>
          <a:noFill/>
          <a:ln w="12700">
            <a:noFill/>
            <a:miter lim="800000"/>
            <a:headEnd/>
            <a:tailEnd/>
          </a:ln>
        </p:spPr>
        <p:txBody>
          <a:bodyPr wrap="none">
            <a:spAutoFit/>
          </a:bodyPr>
          <a:lstStyle/>
          <a:p>
            <a:pPr eaLnBrk="0" hangingPunct="0"/>
            <a:r>
              <a:rPr lang="en-US" sz="2400" dirty="0"/>
              <a:t>0</a:t>
            </a:r>
          </a:p>
        </p:txBody>
      </p:sp>
      <p:sp>
        <p:nvSpPr>
          <p:cNvPr id="8" name="Text Box 6"/>
          <p:cNvSpPr txBox="1">
            <a:spLocks noChangeArrowheads="1"/>
          </p:cNvSpPr>
          <p:nvPr/>
        </p:nvSpPr>
        <p:spPr bwMode="auto">
          <a:xfrm>
            <a:off x="1545262" y="3104737"/>
            <a:ext cx="2529860" cy="461665"/>
          </a:xfrm>
          <a:prstGeom prst="rect">
            <a:avLst/>
          </a:prstGeom>
          <a:noFill/>
          <a:ln w="12700">
            <a:noFill/>
            <a:miter lim="800000"/>
            <a:headEnd/>
            <a:tailEnd/>
          </a:ln>
        </p:spPr>
        <p:txBody>
          <a:bodyPr wrap="none">
            <a:spAutoFit/>
          </a:bodyPr>
          <a:lstStyle/>
          <a:p>
            <a:pPr eaLnBrk="0" hangingPunct="0"/>
            <a:r>
              <a:rPr lang="en-US" sz="2400" dirty="0"/>
              <a:t>Physical Memory</a:t>
            </a:r>
          </a:p>
        </p:txBody>
      </p:sp>
      <p:sp>
        <p:nvSpPr>
          <p:cNvPr id="10" name="Text Box 8"/>
          <p:cNvSpPr txBox="1">
            <a:spLocks noChangeArrowheads="1"/>
          </p:cNvSpPr>
          <p:nvPr/>
        </p:nvSpPr>
        <p:spPr bwMode="auto">
          <a:xfrm>
            <a:off x="5983423" y="1117650"/>
            <a:ext cx="546100" cy="701675"/>
          </a:xfrm>
          <a:prstGeom prst="rect">
            <a:avLst/>
          </a:prstGeom>
          <a:noFill/>
          <a:ln w="12700">
            <a:noFill/>
            <a:miter lim="800000"/>
            <a:headEnd/>
            <a:tailEnd/>
          </a:ln>
        </p:spPr>
        <p:txBody>
          <a:bodyPr wrap="none">
            <a:spAutoFit/>
          </a:bodyPr>
          <a:lstStyle/>
          <a:p>
            <a:pPr eaLnBrk="0" hangingPunct="0"/>
            <a:r>
              <a:rPr lang="en-US" sz="4000" dirty="0">
                <a:latin typeface="Symbol" pitchFamily="18" charset="2"/>
              </a:rPr>
              <a:t>¥</a:t>
            </a:r>
            <a:endParaRPr lang="en-US" sz="4000" dirty="0">
              <a:solidFill>
                <a:schemeClr val="accent1"/>
              </a:solidFill>
              <a:latin typeface="Helvetica" pitchFamily="34" charset="0"/>
            </a:endParaRPr>
          </a:p>
        </p:txBody>
      </p:sp>
      <p:sp>
        <p:nvSpPr>
          <p:cNvPr id="11" name="Text Box 9"/>
          <p:cNvSpPr txBox="1">
            <a:spLocks noChangeArrowheads="1"/>
          </p:cNvSpPr>
          <p:nvPr/>
        </p:nvSpPr>
        <p:spPr bwMode="auto">
          <a:xfrm>
            <a:off x="6140450" y="973584"/>
            <a:ext cx="2250168" cy="461665"/>
          </a:xfrm>
          <a:prstGeom prst="rect">
            <a:avLst/>
          </a:prstGeom>
          <a:noFill/>
          <a:ln w="12700">
            <a:noFill/>
            <a:miter lim="800000"/>
            <a:headEnd/>
            <a:tailEnd/>
          </a:ln>
        </p:spPr>
        <p:txBody>
          <a:bodyPr wrap="none">
            <a:spAutoFit/>
          </a:bodyPr>
          <a:lstStyle/>
          <a:p>
            <a:pPr eaLnBrk="0" hangingPunct="0"/>
            <a:r>
              <a:rPr lang="en-US" sz="2400" dirty="0"/>
              <a:t>Virtual Memory</a:t>
            </a:r>
          </a:p>
        </p:txBody>
      </p:sp>
      <p:sp>
        <p:nvSpPr>
          <p:cNvPr id="18" name="Text Box 16"/>
          <p:cNvSpPr txBox="1">
            <a:spLocks noChangeArrowheads="1"/>
          </p:cNvSpPr>
          <p:nvPr/>
        </p:nvSpPr>
        <p:spPr bwMode="auto">
          <a:xfrm>
            <a:off x="800222" y="3378343"/>
            <a:ext cx="1074333" cy="461665"/>
          </a:xfrm>
          <a:prstGeom prst="rect">
            <a:avLst/>
          </a:prstGeom>
          <a:noFill/>
          <a:ln w="12700">
            <a:noFill/>
            <a:miter lim="800000"/>
            <a:headEnd/>
            <a:tailEnd/>
          </a:ln>
        </p:spPr>
        <p:txBody>
          <a:bodyPr wrap="none">
            <a:spAutoFit/>
          </a:bodyPr>
          <a:lstStyle/>
          <a:p>
            <a:pPr eaLnBrk="0" hangingPunct="0"/>
            <a:r>
              <a:rPr lang="en-US" sz="2400" dirty="0"/>
              <a:t>64 MB</a:t>
            </a:r>
          </a:p>
        </p:txBody>
      </p:sp>
      <p:grpSp>
        <p:nvGrpSpPr>
          <p:cNvPr id="19" name="Group 17"/>
          <p:cNvGrpSpPr>
            <a:grpSpLocks/>
          </p:cNvGrpSpPr>
          <p:nvPr/>
        </p:nvGrpSpPr>
        <p:grpSpPr bwMode="auto">
          <a:xfrm>
            <a:off x="1905000" y="3542639"/>
            <a:ext cx="1600200" cy="2679964"/>
            <a:chOff x="1200" y="2091"/>
            <a:chExt cx="1008" cy="1995"/>
          </a:xfrm>
        </p:grpSpPr>
        <p:sp>
          <p:nvSpPr>
            <p:cNvPr id="20" name="Rectangle 18"/>
            <p:cNvSpPr>
              <a:spLocks noChangeArrowheads="1"/>
            </p:cNvSpPr>
            <p:nvPr/>
          </p:nvSpPr>
          <p:spPr bwMode="auto">
            <a:xfrm>
              <a:off x="1200" y="3231"/>
              <a:ext cx="1008" cy="285"/>
            </a:xfrm>
            <a:prstGeom prst="rect">
              <a:avLst/>
            </a:prstGeom>
            <a:noFill/>
            <a:ln w="38100">
              <a:solidFill>
                <a:schemeClr val="accent1"/>
              </a:solidFill>
              <a:miter lim="800000"/>
              <a:headEnd/>
              <a:tailEnd/>
            </a:ln>
          </p:spPr>
          <p:txBody>
            <a:bodyPr wrap="none" anchor="ctr"/>
            <a:lstStyle/>
            <a:p>
              <a:pPr algn="ctr" eaLnBrk="0" hangingPunct="0"/>
              <a:endParaRPr lang="en-US"/>
            </a:p>
          </p:txBody>
        </p:sp>
        <p:sp>
          <p:nvSpPr>
            <p:cNvPr id="21" name="Rectangle 19"/>
            <p:cNvSpPr>
              <a:spLocks noChangeArrowheads="1"/>
            </p:cNvSpPr>
            <p:nvPr/>
          </p:nvSpPr>
          <p:spPr bwMode="auto">
            <a:xfrm>
              <a:off x="1200" y="2661"/>
              <a:ext cx="1008" cy="285"/>
            </a:xfrm>
            <a:prstGeom prst="rect">
              <a:avLst/>
            </a:prstGeom>
            <a:noFill/>
            <a:ln w="38100">
              <a:solidFill>
                <a:schemeClr val="accent1"/>
              </a:solidFill>
              <a:miter lim="800000"/>
              <a:headEnd/>
              <a:tailEnd/>
            </a:ln>
          </p:spPr>
          <p:txBody>
            <a:bodyPr wrap="none" anchor="ctr"/>
            <a:lstStyle/>
            <a:p>
              <a:pPr algn="ctr" eaLnBrk="0" hangingPunct="0"/>
              <a:endParaRPr lang="en-US"/>
            </a:p>
          </p:txBody>
        </p:sp>
        <p:grpSp>
          <p:nvGrpSpPr>
            <p:cNvPr id="22" name="Group 20"/>
            <p:cNvGrpSpPr>
              <a:grpSpLocks/>
            </p:cNvGrpSpPr>
            <p:nvPr/>
          </p:nvGrpSpPr>
          <p:grpSpPr bwMode="auto">
            <a:xfrm>
              <a:off x="1200" y="2091"/>
              <a:ext cx="1008" cy="1995"/>
              <a:chOff x="1200" y="2091"/>
              <a:chExt cx="1008" cy="1995"/>
            </a:xfrm>
          </p:grpSpPr>
          <p:sp>
            <p:nvSpPr>
              <p:cNvPr id="23" name="Rectangle 21"/>
              <p:cNvSpPr>
                <a:spLocks noChangeArrowheads="1"/>
              </p:cNvSpPr>
              <p:nvPr/>
            </p:nvSpPr>
            <p:spPr bwMode="auto">
              <a:xfrm>
                <a:off x="1200" y="3801"/>
                <a:ext cx="1008" cy="285"/>
              </a:xfrm>
              <a:prstGeom prst="rect">
                <a:avLst/>
              </a:prstGeom>
              <a:noFill/>
              <a:ln w="38100">
                <a:solidFill>
                  <a:schemeClr val="accent1"/>
                </a:solidFill>
                <a:miter lim="800000"/>
                <a:headEnd/>
                <a:tailEnd/>
              </a:ln>
            </p:spPr>
            <p:txBody>
              <a:bodyPr wrap="none" anchor="ctr"/>
              <a:lstStyle/>
              <a:p>
                <a:pPr algn="ctr" eaLnBrk="0" hangingPunct="0"/>
                <a:endParaRPr lang="en-US"/>
              </a:p>
            </p:txBody>
          </p:sp>
          <p:sp>
            <p:nvSpPr>
              <p:cNvPr id="24" name="Rectangle 22"/>
              <p:cNvSpPr>
                <a:spLocks noChangeArrowheads="1"/>
              </p:cNvSpPr>
              <p:nvPr/>
            </p:nvSpPr>
            <p:spPr bwMode="auto">
              <a:xfrm>
                <a:off x="1200" y="3516"/>
                <a:ext cx="1008" cy="285"/>
              </a:xfrm>
              <a:prstGeom prst="rect">
                <a:avLst/>
              </a:prstGeom>
              <a:noFill/>
              <a:ln w="38100">
                <a:solidFill>
                  <a:schemeClr val="accent1"/>
                </a:solidFill>
                <a:miter lim="800000"/>
                <a:headEnd/>
                <a:tailEnd/>
              </a:ln>
            </p:spPr>
            <p:txBody>
              <a:bodyPr wrap="none" anchor="ctr"/>
              <a:lstStyle/>
              <a:p>
                <a:pPr algn="ctr" eaLnBrk="0" hangingPunct="0"/>
                <a:endParaRPr lang="en-US"/>
              </a:p>
            </p:txBody>
          </p:sp>
          <p:sp>
            <p:nvSpPr>
              <p:cNvPr id="25" name="Rectangle 23"/>
              <p:cNvSpPr>
                <a:spLocks noChangeArrowheads="1"/>
              </p:cNvSpPr>
              <p:nvPr/>
            </p:nvSpPr>
            <p:spPr bwMode="auto">
              <a:xfrm>
                <a:off x="1200" y="2946"/>
                <a:ext cx="1008" cy="285"/>
              </a:xfrm>
              <a:prstGeom prst="rect">
                <a:avLst/>
              </a:prstGeom>
              <a:noFill/>
              <a:ln w="38100">
                <a:solidFill>
                  <a:schemeClr val="accent1"/>
                </a:solidFill>
                <a:miter lim="800000"/>
                <a:headEnd/>
                <a:tailEnd/>
              </a:ln>
            </p:spPr>
            <p:txBody>
              <a:bodyPr wrap="none" anchor="ctr"/>
              <a:lstStyle/>
              <a:p>
                <a:pPr algn="ctr" eaLnBrk="0" hangingPunct="0"/>
                <a:endParaRPr lang="en-US"/>
              </a:p>
            </p:txBody>
          </p:sp>
          <p:sp>
            <p:nvSpPr>
              <p:cNvPr id="26" name="Rectangle 24"/>
              <p:cNvSpPr>
                <a:spLocks noChangeArrowheads="1"/>
              </p:cNvSpPr>
              <p:nvPr/>
            </p:nvSpPr>
            <p:spPr bwMode="auto">
              <a:xfrm>
                <a:off x="1200" y="2376"/>
                <a:ext cx="1008" cy="285"/>
              </a:xfrm>
              <a:prstGeom prst="rect">
                <a:avLst/>
              </a:prstGeom>
              <a:noFill/>
              <a:ln w="38100">
                <a:solidFill>
                  <a:schemeClr val="accent1"/>
                </a:solidFill>
                <a:miter lim="800000"/>
                <a:headEnd/>
                <a:tailEnd/>
              </a:ln>
            </p:spPr>
            <p:txBody>
              <a:bodyPr wrap="none" anchor="ctr"/>
              <a:lstStyle/>
              <a:p>
                <a:pPr algn="ctr" eaLnBrk="0" hangingPunct="0"/>
                <a:endParaRPr lang="en-US"/>
              </a:p>
            </p:txBody>
          </p:sp>
          <p:sp>
            <p:nvSpPr>
              <p:cNvPr id="27" name="Rectangle 25"/>
              <p:cNvSpPr>
                <a:spLocks noChangeArrowheads="1"/>
              </p:cNvSpPr>
              <p:nvPr/>
            </p:nvSpPr>
            <p:spPr bwMode="auto">
              <a:xfrm>
                <a:off x="1200" y="2091"/>
                <a:ext cx="1008" cy="285"/>
              </a:xfrm>
              <a:prstGeom prst="rect">
                <a:avLst/>
              </a:prstGeom>
              <a:noFill/>
              <a:ln w="38100">
                <a:solidFill>
                  <a:schemeClr val="accent1"/>
                </a:solidFill>
                <a:miter lim="800000"/>
                <a:headEnd/>
                <a:tailEnd/>
              </a:ln>
            </p:spPr>
            <p:txBody>
              <a:bodyPr wrap="none" anchor="ctr"/>
              <a:lstStyle/>
              <a:p>
                <a:pPr algn="ctr" eaLnBrk="0" hangingPunct="0"/>
                <a:endParaRPr lang="en-US"/>
              </a:p>
            </p:txBody>
          </p:sp>
        </p:grpSp>
      </p:grpSp>
      <p:grpSp>
        <p:nvGrpSpPr>
          <p:cNvPr id="56" name="Group 55"/>
          <p:cNvGrpSpPr/>
          <p:nvPr/>
        </p:nvGrpSpPr>
        <p:grpSpPr>
          <a:xfrm>
            <a:off x="6527800" y="1439863"/>
            <a:ext cx="1600200" cy="4594224"/>
            <a:chOff x="6527800" y="1057275"/>
            <a:chExt cx="1600200" cy="5429250"/>
          </a:xfrm>
        </p:grpSpPr>
        <p:sp>
          <p:nvSpPr>
            <p:cNvPr id="28" name="Rectangle 26"/>
            <p:cNvSpPr>
              <a:spLocks noChangeArrowheads="1"/>
            </p:cNvSpPr>
            <p:nvPr/>
          </p:nvSpPr>
          <p:spPr bwMode="auto">
            <a:xfrm>
              <a:off x="6527800" y="5581650"/>
              <a:ext cx="1600200" cy="452438"/>
            </a:xfrm>
            <a:prstGeom prst="rect">
              <a:avLst/>
            </a:prstGeom>
            <a:noFill/>
            <a:ln w="38100">
              <a:solidFill>
                <a:schemeClr val="accent1"/>
              </a:solidFill>
              <a:miter lim="800000"/>
              <a:headEnd/>
              <a:tailEnd/>
            </a:ln>
          </p:spPr>
          <p:txBody>
            <a:bodyPr wrap="none" anchor="ctr"/>
            <a:lstStyle/>
            <a:p>
              <a:pPr algn="ctr" eaLnBrk="0" hangingPunct="0"/>
              <a:endParaRPr lang="en-US"/>
            </a:p>
          </p:txBody>
        </p:sp>
        <p:sp>
          <p:nvSpPr>
            <p:cNvPr id="29" name="Rectangle 27"/>
            <p:cNvSpPr>
              <a:spLocks noChangeArrowheads="1"/>
            </p:cNvSpPr>
            <p:nvPr/>
          </p:nvSpPr>
          <p:spPr bwMode="auto">
            <a:xfrm>
              <a:off x="6527800" y="2867025"/>
              <a:ext cx="1600200" cy="452438"/>
            </a:xfrm>
            <a:prstGeom prst="rect">
              <a:avLst/>
            </a:prstGeom>
            <a:noFill/>
            <a:ln w="38100">
              <a:solidFill>
                <a:schemeClr val="accent1"/>
              </a:solidFill>
              <a:miter lim="800000"/>
              <a:headEnd/>
              <a:tailEnd/>
            </a:ln>
          </p:spPr>
          <p:txBody>
            <a:bodyPr wrap="none" anchor="ctr"/>
            <a:lstStyle/>
            <a:p>
              <a:pPr algn="ctr" eaLnBrk="0" hangingPunct="0"/>
              <a:endParaRPr lang="en-US"/>
            </a:p>
          </p:txBody>
        </p:sp>
        <p:sp>
          <p:nvSpPr>
            <p:cNvPr id="30" name="Rectangle 28"/>
            <p:cNvSpPr>
              <a:spLocks noChangeArrowheads="1"/>
            </p:cNvSpPr>
            <p:nvPr/>
          </p:nvSpPr>
          <p:spPr bwMode="auto">
            <a:xfrm>
              <a:off x="6527800" y="1962150"/>
              <a:ext cx="1600200" cy="452438"/>
            </a:xfrm>
            <a:prstGeom prst="rect">
              <a:avLst/>
            </a:prstGeom>
            <a:noFill/>
            <a:ln w="38100">
              <a:solidFill>
                <a:schemeClr val="accent1"/>
              </a:solidFill>
              <a:miter lim="800000"/>
              <a:headEnd/>
              <a:tailEnd/>
            </a:ln>
          </p:spPr>
          <p:txBody>
            <a:bodyPr wrap="none" anchor="ctr"/>
            <a:lstStyle/>
            <a:p>
              <a:pPr algn="ctr" eaLnBrk="0" hangingPunct="0"/>
              <a:endParaRPr lang="en-US"/>
            </a:p>
          </p:txBody>
        </p:sp>
        <p:sp>
          <p:nvSpPr>
            <p:cNvPr id="31" name="Rectangle 29"/>
            <p:cNvSpPr>
              <a:spLocks noChangeArrowheads="1"/>
            </p:cNvSpPr>
            <p:nvPr/>
          </p:nvSpPr>
          <p:spPr bwMode="auto">
            <a:xfrm>
              <a:off x="6527800" y="6034088"/>
              <a:ext cx="1600200" cy="452437"/>
            </a:xfrm>
            <a:prstGeom prst="rect">
              <a:avLst/>
            </a:prstGeom>
            <a:noFill/>
            <a:ln w="38100">
              <a:solidFill>
                <a:schemeClr val="accent1"/>
              </a:solidFill>
              <a:miter lim="800000"/>
              <a:headEnd/>
              <a:tailEnd/>
            </a:ln>
          </p:spPr>
          <p:txBody>
            <a:bodyPr wrap="none" anchor="ctr"/>
            <a:lstStyle/>
            <a:p>
              <a:pPr algn="ctr" eaLnBrk="0" hangingPunct="0"/>
              <a:endParaRPr lang="en-US"/>
            </a:p>
          </p:txBody>
        </p:sp>
        <p:sp>
          <p:nvSpPr>
            <p:cNvPr id="32" name="Rectangle 30"/>
            <p:cNvSpPr>
              <a:spLocks noChangeArrowheads="1"/>
            </p:cNvSpPr>
            <p:nvPr/>
          </p:nvSpPr>
          <p:spPr bwMode="auto">
            <a:xfrm>
              <a:off x="6527800" y="5129213"/>
              <a:ext cx="1600200" cy="452437"/>
            </a:xfrm>
            <a:prstGeom prst="rect">
              <a:avLst/>
            </a:prstGeom>
            <a:noFill/>
            <a:ln w="38100">
              <a:solidFill>
                <a:schemeClr val="accent1"/>
              </a:solidFill>
              <a:miter lim="800000"/>
              <a:headEnd/>
              <a:tailEnd/>
            </a:ln>
          </p:spPr>
          <p:txBody>
            <a:bodyPr wrap="none" anchor="ctr"/>
            <a:lstStyle/>
            <a:p>
              <a:pPr algn="ctr" eaLnBrk="0" hangingPunct="0"/>
              <a:endParaRPr lang="en-US"/>
            </a:p>
          </p:txBody>
        </p:sp>
        <p:sp>
          <p:nvSpPr>
            <p:cNvPr id="33" name="Rectangle 31"/>
            <p:cNvSpPr>
              <a:spLocks noChangeArrowheads="1"/>
            </p:cNvSpPr>
            <p:nvPr/>
          </p:nvSpPr>
          <p:spPr bwMode="auto">
            <a:xfrm>
              <a:off x="6527800" y="4676775"/>
              <a:ext cx="1600200" cy="452438"/>
            </a:xfrm>
            <a:prstGeom prst="rect">
              <a:avLst/>
            </a:prstGeom>
            <a:noFill/>
            <a:ln w="38100">
              <a:solidFill>
                <a:schemeClr val="accent1"/>
              </a:solidFill>
              <a:miter lim="800000"/>
              <a:headEnd/>
              <a:tailEnd/>
            </a:ln>
          </p:spPr>
          <p:txBody>
            <a:bodyPr wrap="none" anchor="ctr"/>
            <a:lstStyle/>
            <a:p>
              <a:pPr algn="ctr" eaLnBrk="0" hangingPunct="0"/>
              <a:endParaRPr lang="en-US"/>
            </a:p>
          </p:txBody>
        </p:sp>
        <p:sp>
          <p:nvSpPr>
            <p:cNvPr id="34" name="Rectangle 32"/>
            <p:cNvSpPr>
              <a:spLocks noChangeArrowheads="1"/>
            </p:cNvSpPr>
            <p:nvPr/>
          </p:nvSpPr>
          <p:spPr bwMode="auto">
            <a:xfrm>
              <a:off x="6527800" y="4224338"/>
              <a:ext cx="1600200" cy="452437"/>
            </a:xfrm>
            <a:prstGeom prst="rect">
              <a:avLst/>
            </a:prstGeom>
            <a:noFill/>
            <a:ln w="38100">
              <a:solidFill>
                <a:schemeClr val="accent1"/>
              </a:solidFill>
              <a:miter lim="800000"/>
              <a:headEnd/>
              <a:tailEnd/>
            </a:ln>
          </p:spPr>
          <p:txBody>
            <a:bodyPr wrap="none" anchor="ctr"/>
            <a:lstStyle/>
            <a:p>
              <a:pPr algn="ctr" eaLnBrk="0" hangingPunct="0"/>
              <a:endParaRPr lang="en-US"/>
            </a:p>
          </p:txBody>
        </p:sp>
        <p:sp>
          <p:nvSpPr>
            <p:cNvPr id="35" name="Rectangle 33"/>
            <p:cNvSpPr>
              <a:spLocks noChangeArrowheads="1"/>
            </p:cNvSpPr>
            <p:nvPr/>
          </p:nvSpPr>
          <p:spPr bwMode="auto">
            <a:xfrm>
              <a:off x="6527800" y="3771900"/>
              <a:ext cx="1600200" cy="452438"/>
            </a:xfrm>
            <a:prstGeom prst="rect">
              <a:avLst/>
            </a:prstGeom>
            <a:noFill/>
            <a:ln w="38100">
              <a:solidFill>
                <a:schemeClr val="accent1"/>
              </a:solidFill>
              <a:miter lim="800000"/>
              <a:headEnd/>
              <a:tailEnd/>
            </a:ln>
          </p:spPr>
          <p:txBody>
            <a:bodyPr wrap="none" anchor="ctr"/>
            <a:lstStyle/>
            <a:p>
              <a:pPr algn="ctr" eaLnBrk="0" hangingPunct="0"/>
              <a:endParaRPr lang="en-US"/>
            </a:p>
          </p:txBody>
        </p:sp>
        <p:sp>
          <p:nvSpPr>
            <p:cNvPr id="36" name="Rectangle 34"/>
            <p:cNvSpPr>
              <a:spLocks noChangeArrowheads="1"/>
            </p:cNvSpPr>
            <p:nvPr/>
          </p:nvSpPr>
          <p:spPr bwMode="auto">
            <a:xfrm>
              <a:off x="6527800" y="3319463"/>
              <a:ext cx="1600200" cy="452437"/>
            </a:xfrm>
            <a:prstGeom prst="rect">
              <a:avLst/>
            </a:prstGeom>
            <a:noFill/>
            <a:ln w="38100">
              <a:solidFill>
                <a:schemeClr val="accent1"/>
              </a:solidFill>
              <a:miter lim="800000"/>
              <a:headEnd/>
              <a:tailEnd/>
            </a:ln>
          </p:spPr>
          <p:txBody>
            <a:bodyPr wrap="none" anchor="ctr"/>
            <a:lstStyle/>
            <a:p>
              <a:pPr algn="ctr" eaLnBrk="0" hangingPunct="0"/>
              <a:endParaRPr lang="en-US"/>
            </a:p>
          </p:txBody>
        </p:sp>
        <p:sp>
          <p:nvSpPr>
            <p:cNvPr id="37" name="Rectangle 35"/>
            <p:cNvSpPr>
              <a:spLocks noChangeArrowheads="1"/>
            </p:cNvSpPr>
            <p:nvPr/>
          </p:nvSpPr>
          <p:spPr bwMode="auto">
            <a:xfrm>
              <a:off x="6527800" y="2414588"/>
              <a:ext cx="1600200" cy="452437"/>
            </a:xfrm>
            <a:prstGeom prst="rect">
              <a:avLst/>
            </a:prstGeom>
            <a:noFill/>
            <a:ln w="38100">
              <a:solidFill>
                <a:schemeClr val="accent1"/>
              </a:solidFill>
              <a:miter lim="800000"/>
              <a:headEnd/>
              <a:tailEnd/>
            </a:ln>
          </p:spPr>
          <p:txBody>
            <a:bodyPr wrap="none" anchor="ctr"/>
            <a:lstStyle/>
            <a:p>
              <a:pPr algn="ctr" eaLnBrk="0" hangingPunct="0"/>
              <a:endParaRPr lang="en-US"/>
            </a:p>
          </p:txBody>
        </p:sp>
        <p:sp>
          <p:nvSpPr>
            <p:cNvPr id="38" name="Rectangle 36"/>
            <p:cNvSpPr>
              <a:spLocks noChangeArrowheads="1"/>
            </p:cNvSpPr>
            <p:nvPr/>
          </p:nvSpPr>
          <p:spPr bwMode="auto">
            <a:xfrm>
              <a:off x="6527800" y="1509713"/>
              <a:ext cx="1600200" cy="452437"/>
            </a:xfrm>
            <a:prstGeom prst="rect">
              <a:avLst/>
            </a:prstGeom>
            <a:noFill/>
            <a:ln w="38100">
              <a:solidFill>
                <a:schemeClr val="accent1"/>
              </a:solidFill>
              <a:miter lim="800000"/>
              <a:headEnd/>
              <a:tailEnd/>
            </a:ln>
          </p:spPr>
          <p:txBody>
            <a:bodyPr wrap="none" anchor="ctr"/>
            <a:lstStyle/>
            <a:p>
              <a:pPr algn="ctr" eaLnBrk="0" hangingPunct="0"/>
              <a:endParaRPr lang="en-US"/>
            </a:p>
          </p:txBody>
        </p:sp>
        <p:sp>
          <p:nvSpPr>
            <p:cNvPr id="39" name="Rectangle 37"/>
            <p:cNvSpPr>
              <a:spLocks noChangeArrowheads="1"/>
            </p:cNvSpPr>
            <p:nvPr/>
          </p:nvSpPr>
          <p:spPr bwMode="auto">
            <a:xfrm>
              <a:off x="6527800" y="1057275"/>
              <a:ext cx="1600200" cy="452438"/>
            </a:xfrm>
            <a:prstGeom prst="rect">
              <a:avLst/>
            </a:prstGeom>
            <a:noFill/>
            <a:ln w="38100">
              <a:solidFill>
                <a:schemeClr val="accent1"/>
              </a:solidFill>
              <a:miter lim="800000"/>
              <a:headEnd/>
              <a:tailEnd/>
            </a:ln>
          </p:spPr>
          <p:txBody>
            <a:bodyPr wrap="none" anchor="ctr"/>
            <a:lstStyle/>
            <a:p>
              <a:pPr algn="ctr" eaLnBrk="0" hangingPunct="0"/>
              <a:endParaRPr lang="en-US"/>
            </a:p>
          </p:txBody>
        </p:sp>
      </p:grpSp>
      <p:sp>
        <p:nvSpPr>
          <p:cNvPr id="40" name="Text Box 40"/>
          <p:cNvSpPr txBox="1">
            <a:spLocks noChangeArrowheads="1"/>
          </p:cNvSpPr>
          <p:nvPr/>
        </p:nvSpPr>
        <p:spPr bwMode="auto">
          <a:xfrm>
            <a:off x="6171612" y="5826553"/>
            <a:ext cx="356188" cy="461665"/>
          </a:xfrm>
          <a:prstGeom prst="rect">
            <a:avLst/>
          </a:prstGeom>
          <a:noFill/>
          <a:ln w="12700">
            <a:noFill/>
            <a:miter lim="800000"/>
            <a:headEnd/>
            <a:tailEnd/>
          </a:ln>
        </p:spPr>
        <p:txBody>
          <a:bodyPr wrap="none">
            <a:spAutoFit/>
          </a:bodyPr>
          <a:lstStyle/>
          <a:p>
            <a:pPr eaLnBrk="0" hangingPunct="0"/>
            <a:r>
              <a:rPr lang="en-US" sz="2400"/>
              <a:t>0</a:t>
            </a:r>
            <a:endParaRPr lang="en-US" sz="2400">
              <a:solidFill>
                <a:schemeClr val="accent1"/>
              </a:solidFill>
            </a:endParaRPr>
          </a:p>
        </p:txBody>
      </p:sp>
      <p:sp>
        <p:nvSpPr>
          <p:cNvPr id="53" name="Text Box 54"/>
          <p:cNvSpPr txBox="1">
            <a:spLocks noChangeArrowheads="1"/>
          </p:cNvSpPr>
          <p:nvPr/>
        </p:nvSpPr>
        <p:spPr bwMode="auto">
          <a:xfrm>
            <a:off x="8088313" y="3086100"/>
            <a:ext cx="1101725" cy="701675"/>
          </a:xfrm>
          <a:prstGeom prst="rect">
            <a:avLst/>
          </a:prstGeom>
          <a:noFill/>
          <a:ln w="25400" cap="rnd">
            <a:noFill/>
            <a:miter lim="800000"/>
            <a:headEnd/>
            <a:tailEnd/>
          </a:ln>
        </p:spPr>
        <p:txBody>
          <a:bodyPr wrap="none">
            <a:spAutoFit/>
          </a:bodyPr>
          <a:lstStyle/>
          <a:p>
            <a:pPr algn="ctr" eaLnBrk="0" hangingPunct="0"/>
            <a:r>
              <a:rPr lang="en-US" sz="2000" b="0" dirty="0">
                <a:solidFill>
                  <a:schemeClr val="accent1"/>
                </a:solidFill>
                <a:latin typeface="Helvetica" pitchFamily="34" charset="0"/>
              </a:rPr>
              <a:t>Single</a:t>
            </a:r>
          </a:p>
          <a:p>
            <a:pPr algn="ctr" eaLnBrk="0" hangingPunct="0"/>
            <a:r>
              <a:rPr lang="en-US" sz="2000" b="0" dirty="0">
                <a:solidFill>
                  <a:schemeClr val="accent1"/>
                </a:solidFill>
                <a:latin typeface="Helvetica" pitchFamily="34" charset="0"/>
              </a:rPr>
              <a:t>Process</a:t>
            </a:r>
          </a:p>
        </p:txBody>
      </p:sp>
      <p:sp>
        <p:nvSpPr>
          <p:cNvPr id="54" name="Line 55"/>
          <p:cNvSpPr>
            <a:spLocks noChangeShapeType="1"/>
          </p:cNvSpPr>
          <p:nvPr/>
        </p:nvSpPr>
        <p:spPr bwMode="auto">
          <a:xfrm flipV="1">
            <a:off x="8610600" y="1463674"/>
            <a:ext cx="0" cy="1508125"/>
          </a:xfrm>
          <a:prstGeom prst="line">
            <a:avLst/>
          </a:prstGeom>
          <a:noFill/>
          <a:ln w="25400" cap="rnd">
            <a:solidFill>
              <a:schemeClr val="accent1"/>
            </a:solidFill>
            <a:round/>
            <a:headEnd/>
            <a:tailEnd type="triangle" w="med" len="med"/>
          </a:ln>
        </p:spPr>
        <p:txBody>
          <a:bodyPr wrap="none" anchor="ctr"/>
          <a:lstStyle/>
          <a:p>
            <a:endParaRPr lang="en-US"/>
          </a:p>
        </p:txBody>
      </p:sp>
      <p:sp>
        <p:nvSpPr>
          <p:cNvPr id="55" name="Line 56"/>
          <p:cNvSpPr>
            <a:spLocks noChangeShapeType="1"/>
          </p:cNvSpPr>
          <p:nvPr/>
        </p:nvSpPr>
        <p:spPr bwMode="auto">
          <a:xfrm>
            <a:off x="8610601" y="3844926"/>
            <a:ext cx="13204" cy="2189162"/>
          </a:xfrm>
          <a:prstGeom prst="line">
            <a:avLst/>
          </a:prstGeom>
          <a:noFill/>
          <a:ln w="25400" cap="rnd">
            <a:solidFill>
              <a:schemeClr val="accent1"/>
            </a:solidFill>
            <a:round/>
            <a:headEnd/>
            <a:tailEnd type="triangle" w="med" len="med"/>
          </a:ln>
        </p:spPr>
        <p:txBody>
          <a:bodyPr wrap="none" anchor="ctr"/>
          <a:lstStyle/>
          <a:p>
            <a:endParaRPr lang="en-US"/>
          </a:p>
        </p:txBody>
      </p:sp>
      <p:sp>
        <p:nvSpPr>
          <p:cNvPr id="16" name="Line 14"/>
          <p:cNvSpPr>
            <a:spLocks noChangeShapeType="1"/>
          </p:cNvSpPr>
          <p:nvPr/>
        </p:nvSpPr>
        <p:spPr bwMode="auto">
          <a:xfrm flipV="1">
            <a:off x="7327899" y="3228947"/>
            <a:ext cx="0" cy="381000"/>
          </a:xfrm>
          <a:prstGeom prst="line">
            <a:avLst/>
          </a:prstGeom>
          <a:noFill/>
          <a:ln w="38100">
            <a:solidFill>
              <a:schemeClr val="tx1"/>
            </a:solidFill>
            <a:round/>
            <a:headEnd/>
            <a:tailEnd type="triangle" w="med" len="med"/>
          </a:ln>
        </p:spPr>
        <p:txBody>
          <a:bodyPr wrap="none" anchor="ctr"/>
          <a:lstStyle/>
          <a:p>
            <a:endParaRPr lang="en-US"/>
          </a:p>
        </p:txBody>
      </p:sp>
      <p:sp>
        <p:nvSpPr>
          <p:cNvPr id="17" name="Line 15"/>
          <p:cNvSpPr>
            <a:spLocks noChangeShapeType="1"/>
          </p:cNvSpPr>
          <p:nvPr/>
        </p:nvSpPr>
        <p:spPr bwMode="auto">
          <a:xfrm flipV="1">
            <a:off x="7327899" y="2046917"/>
            <a:ext cx="0" cy="428625"/>
          </a:xfrm>
          <a:prstGeom prst="line">
            <a:avLst/>
          </a:prstGeom>
          <a:noFill/>
          <a:ln w="38100">
            <a:solidFill>
              <a:schemeClr val="tx1"/>
            </a:solidFill>
            <a:round/>
            <a:headEnd type="triangle" w="med" len="med"/>
            <a:tailEnd/>
          </a:ln>
        </p:spPr>
        <p:txBody>
          <a:bodyPr wrap="none" anchor="ctr"/>
          <a:lstStyle/>
          <a:p>
            <a:endParaRPr lang="en-US"/>
          </a:p>
        </p:txBody>
      </p:sp>
      <p:sp>
        <p:nvSpPr>
          <p:cNvPr id="49" name="Text Box 50"/>
          <p:cNvSpPr txBox="1">
            <a:spLocks noChangeArrowheads="1"/>
          </p:cNvSpPr>
          <p:nvPr/>
        </p:nvSpPr>
        <p:spPr bwMode="auto">
          <a:xfrm>
            <a:off x="6850846" y="1585252"/>
            <a:ext cx="954107" cy="461665"/>
          </a:xfrm>
          <a:prstGeom prst="rect">
            <a:avLst/>
          </a:prstGeom>
          <a:solidFill>
            <a:schemeClr val="bg1"/>
          </a:solidFill>
          <a:ln w="28575">
            <a:noFill/>
            <a:miter lim="800000"/>
            <a:headEnd/>
            <a:tailEnd/>
          </a:ln>
        </p:spPr>
        <p:txBody>
          <a:bodyPr wrap="none">
            <a:spAutoFit/>
          </a:bodyPr>
          <a:lstStyle/>
          <a:p>
            <a:pPr algn="ctr" eaLnBrk="0" hangingPunct="0"/>
            <a:r>
              <a:rPr lang="en-US" sz="2400">
                <a:latin typeface="Helvetica" pitchFamily="34" charset="0"/>
              </a:rPr>
              <a:t>Stack</a:t>
            </a:r>
          </a:p>
        </p:txBody>
      </p:sp>
      <p:sp>
        <p:nvSpPr>
          <p:cNvPr id="50" name="Text Box 51"/>
          <p:cNvSpPr txBox="1">
            <a:spLocks noChangeArrowheads="1"/>
          </p:cNvSpPr>
          <p:nvPr/>
        </p:nvSpPr>
        <p:spPr bwMode="auto">
          <a:xfrm>
            <a:off x="6842919" y="3704448"/>
            <a:ext cx="930275" cy="457200"/>
          </a:xfrm>
          <a:prstGeom prst="rect">
            <a:avLst/>
          </a:prstGeom>
          <a:solidFill>
            <a:schemeClr val="bg1"/>
          </a:solidFill>
          <a:ln w="38100">
            <a:noFill/>
            <a:miter lim="800000"/>
            <a:headEnd/>
            <a:tailEnd/>
          </a:ln>
        </p:spPr>
        <p:txBody>
          <a:bodyPr wrap="none">
            <a:spAutoFit/>
          </a:bodyPr>
          <a:lstStyle/>
          <a:p>
            <a:pPr algn="ctr" eaLnBrk="0" hangingPunct="0"/>
            <a:r>
              <a:rPr lang="en-US" sz="2400" dirty="0">
                <a:latin typeface="Helvetica" pitchFamily="34" charset="0"/>
              </a:rPr>
              <a:t>Heap</a:t>
            </a:r>
          </a:p>
        </p:txBody>
      </p:sp>
      <p:sp>
        <p:nvSpPr>
          <p:cNvPr id="51" name="Text Box 52"/>
          <p:cNvSpPr txBox="1">
            <a:spLocks noChangeArrowheads="1"/>
          </p:cNvSpPr>
          <p:nvPr/>
        </p:nvSpPr>
        <p:spPr bwMode="auto">
          <a:xfrm>
            <a:off x="6757193" y="4644186"/>
            <a:ext cx="1141413" cy="457200"/>
          </a:xfrm>
          <a:prstGeom prst="rect">
            <a:avLst/>
          </a:prstGeom>
          <a:solidFill>
            <a:schemeClr val="bg1"/>
          </a:solidFill>
          <a:ln w="38100">
            <a:noFill/>
            <a:miter lim="800000"/>
            <a:headEnd/>
            <a:tailEnd/>
          </a:ln>
        </p:spPr>
        <p:txBody>
          <a:bodyPr>
            <a:spAutoFit/>
          </a:bodyPr>
          <a:lstStyle/>
          <a:p>
            <a:pPr algn="ctr" eaLnBrk="0" hangingPunct="0"/>
            <a:r>
              <a:rPr lang="en-US" sz="2400" dirty="0">
                <a:latin typeface="Helvetica" pitchFamily="34" charset="0"/>
              </a:rPr>
              <a:t>Static</a:t>
            </a:r>
          </a:p>
        </p:txBody>
      </p:sp>
      <p:sp>
        <p:nvSpPr>
          <p:cNvPr id="52" name="Text Box 53"/>
          <p:cNvSpPr txBox="1">
            <a:spLocks noChangeArrowheads="1"/>
          </p:cNvSpPr>
          <p:nvPr/>
        </p:nvSpPr>
        <p:spPr bwMode="auto">
          <a:xfrm>
            <a:off x="6782458" y="5394170"/>
            <a:ext cx="1093788" cy="457200"/>
          </a:xfrm>
          <a:prstGeom prst="rect">
            <a:avLst/>
          </a:prstGeom>
          <a:solidFill>
            <a:schemeClr val="bg1"/>
          </a:solidFill>
          <a:ln w="38100">
            <a:noFill/>
            <a:miter lim="800000"/>
            <a:headEnd/>
            <a:tailEnd/>
          </a:ln>
        </p:spPr>
        <p:txBody>
          <a:bodyPr>
            <a:spAutoFit/>
          </a:bodyPr>
          <a:lstStyle/>
          <a:p>
            <a:pPr algn="ctr" eaLnBrk="0" hangingPunct="0"/>
            <a:r>
              <a:rPr lang="en-US" sz="2400" dirty="0">
                <a:latin typeface="Helvetica" pitchFamily="34" charset="0"/>
              </a:rPr>
              <a:t>Code</a:t>
            </a:r>
          </a:p>
        </p:txBody>
      </p:sp>
      <p:grpSp>
        <p:nvGrpSpPr>
          <p:cNvPr id="78" name="Group 77"/>
          <p:cNvGrpSpPr/>
          <p:nvPr/>
        </p:nvGrpSpPr>
        <p:grpSpPr>
          <a:xfrm>
            <a:off x="3505200" y="1631289"/>
            <a:ext cx="3022600" cy="4399888"/>
            <a:chOff x="3505200" y="1631289"/>
            <a:chExt cx="3022600" cy="4399888"/>
          </a:xfrm>
        </p:grpSpPr>
        <p:cxnSp>
          <p:nvCxnSpPr>
            <p:cNvPr id="58" name="Straight Arrow Connector 57"/>
            <p:cNvCxnSpPr>
              <a:stCxn id="39" idx="1"/>
              <a:endCxn id="21" idx="3"/>
            </p:cNvCxnSpPr>
            <p:nvPr/>
          </p:nvCxnSpPr>
          <p:spPr>
            <a:xfrm flipH="1">
              <a:off x="3505200" y="1631289"/>
              <a:ext cx="3022600" cy="2868480"/>
            </a:xfrm>
            <a:prstGeom prst="straightConnector1">
              <a:avLst/>
            </a:prstGeom>
            <a:ln>
              <a:solidFill>
                <a:schemeClr val="tx2"/>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59" name="Straight Arrow Connector 58"/>
            <p:cNvCxnSpPr>
              <a:stCxn id="32" idx="1"/>
              <a:endCxn id="26" idx="3"/>
            </p:cNvCxnSpPr>
            <p:nvPr/>
          </p:nvCxnSpPr>
          <p:spPr>
            <a:xfrm flipH="1" flipV="1">
              <a:off x="3505200" y="4116917"/>
              <a:ext cx="3022600" cy="960040"/>
            </a:xfrm>
            <a:prstGeom prst="straightConnector1">
              <a:avLst/>
            </a:prstGeom>
            <a:ln>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62" name="Straight Arrow Connector 61"/>
            <p:cNvCxnSpPr>
              <a:stCxn id="28" idx="1"/>
              <a:endCxn id="20" idx="3"/>
            </p:cNvCxnSpPr>
            <p:nvPr/>
          </p:nvCxnSpPr>
          <p:spPr>
            <a:xfrm flipH="1" flipV="1">
              <a:off x="3505200" y="5265473"/>
              <a:ext cx="3022600" cy="194336"/>
            </a:xfrm>
            <a:prstGeom prst="straightConnector1">
              <a:avLst/>
            </a:prstGeom>
            <a:ln>
              <a:solidFill>
                <a:schemeClr val="accent4"/>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65" name="Straight Arrow Connector 64"/>
            <p:cNvCxnSpPr>
              <a:stCxn id="35" idx="1"/>
              <a:endCxn id="23" idx="3"/>
            </p:cNvCxnSpPr>
            <p:nvPr/>
          </p:nvCxnSpPr>
          <p:spPr>
            <a:xfrm flipH="1">
              <a:off x="3505200" y="3928401"/>
              <a:ext cx="3022600" cy="2102776"/>
            </a:xfrm>
            <a:prstGeom prst="straightConnector1">
              <a:avLst/>
            </a:prstGeom>
            <a:ln>
              <a:solidFill>
                <a:schemeClr val="accent3"/>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68" name="Straight Arrow Connector 67"/>
            <p:cNvCxnSpPr>
              <a:stCxn id="29" idx="1"/>
              <a:endCxn id="27" idx="3"/>
            </p:cNvCxnSpPr>
            <p:nvPr/>
          </p:nvCxnSpPr>
          <p:spPr>
            <a:xfrm flipH="1">
              <a:off x="3505200" y="3162697"/>
              <a:ext cx="3022600" cy="571368"/>
            </a:xfrm>
            <a:prstGeom prst="straightConnector1">
              <a:avLst/>
            </a:prstGeom>
            <a:ln>
              <a:solidFill>
                <a:schemeClr val="accent6"/>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72" name="Straight Arrow Connector 71"/>
            <p:cNvCxnSpPr>
              <a:stCxn id="30" idx="1"/>
              <a:endCxn id="25" idx="3"/>
            </p:cNvCxnSpPr>
            <p:nvPr/>
          </p:nvCxnSpPr>
          <p:spPr>
            <a:xfrm flipH="1">
              <a:off x="3505200" y="2396993"/>
              <a:ext cx="3022600" cy="2485628"/>
            </a:xfrm>
            <a:prstGeom prst="straightConnector1">
              <a:avLst/>
            </a:prstGeom>
            <a:ln>
              <a:solidFill>
                <a:schemeClr val="accent2"/>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75" name="Straight Arrow Connector 74"/>
            <p:cNvCxnSpPr>
              <a:stCxn id="31" idx="1"/>
              <a:endCxn id="24" idx="3"/>
            </p:cNvCxnSpPr>
            <p:nvPr/>
          </p:nvCxnSpPr>
          <p:spPr>
            <a:xfrm flipH="1" flipV="1">
              <a:off x="3505200" y="5648325"/>
              <a:ext cx="3022600" cy="194336"/>
            </a:xfrm>
            <a:prstGeom prst="straightConnector1">
              <a:avLst/>
            </a:prstGeom>
            <a:ln>
              <a:solidFill>
                <a:schemeClr val="accent5"/>
              </a:solidFill>
              <a:tailEnd type="triangle"/>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447232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Paged Virtual Memory</a:t>
            </a:r>
            <a:endParaRPr lang="en-US" dirty="0"/>
          </a:p>
        </p:txBody>
      </p:sp>
      <p:sp>
        <p:nvSpPr>
          <p:cNvPr id="3" name="Content Placeholder 2"/>
          <p:cNvSpPr>
            <a:spLocks noGrp="1"/>
          </p:cNvSpPr>
          <p:nvPr>
            <p:ph idx="1"/>
          </p:nvPr>
        </p:nvSpPr>
        <p:spPr/>
        <p:txBody>
          <a:bodyPr>
            <a:normAutofit fontScale="55000" lnSpcReduction="20000"/>
          </a:bodyPr>
          <a:lstStyle/>
          <a:p>
            <a:pPr>
              <a:lnSpc>
                <a:spcPct val="120000"/>
              </a:lnSpc>
            </a:pPr>
            <a:endParaRPr lang="en-US" dirty="0" smtClean="0"/>
          </a:p>
          <a:p>
            <a:pPr>
              <a:lnSpc>
                <a:spcPct val="120000"/>
              </a:lnSpc>
            </a:pPr>
            <a:endParaRPr lang="en-US" dirty="0" smtClean="0"/>
          </a:p>
          <a:p>
            <a:pPr>
              <a:lnSpc>
                <a:spcPct val="120000"/>
              </a:lnSpc>
            </a:pPr>
            <a:endParaRPr lang="en-US" dirty="0" smtClean="0"/>
          </a:p>
          <a:p>
            <a:pPr>
              <a:lnSpc>
                <a:spcPct val="120000"/>
              </a:lnSpc>
            </a:pPr>
            <a:endParaRPr lang="en-US" dirty="0" smtClean="0"/>
          </a:p>
          <a:p>
            <a:pPr>
              <a:lnSpc>
                <a:spcPct val="120000"/>
              </a:lnSpc>
            </a:pPr>
            <a:endParaRPr lang="en-US" dirty="0" smtClean="0"/>
          </a:p>
          <a:p>
            <a:pPr>
              <a:lnSpc>
                <a:spcPct val="120000"/>
              </a:lnSpc>
            </a:pPr>
            <a:endParaRPr lang="en-US" dirty="0" smtClean="0"/>
          </a:p>
          <a:p>
            <a:pPr>
              <a:lnSpc>
                <a:spcPct val="120000"/>
              </a:lnSpc>
              <a:buNone/>
            </a:pPr>
            <a:endParaRPr lang="en-US" dirty="0" smtClean="0"/>
          </a:p>
          <a:p>
            <a:pPr>
              <a:lnSpc>
                <a:spcPct val="120000"/>
              </a:lnSpc>
            </a:pPr>
            <a:r>
              <a:rPr lang="en-US" dirty="0" smtClean="0"/>
              <a:t>Virtual address space divided into pages </a:t>
            </a:r>
          </a:p>
          <a:p>
            <a:pPr>
              <a:lnSpc>
                <a:spcPct val="120000"/>
              </a:lnSpc>
            </a:pPr>
            <a:r>
              <a:rPr lang="en-US" dirty="0" smtClean="0"/>
              <a:t>Physical address space divided into </a:t>
            </a:r>
            <a:r>
              <a:rPr lang="en-US" dirty="0" err="1" smtClean="0"/>
              <a:t>pageframes</a:t>
            </a:r>
            <a:endParaRPr lang="en-US" dirty="0" smtClean="0"/>
          </a:p>
          <a:p>
            <a:pPr>
              <a:lnSpc>
                <a:spcPct val="120000"/>
              </a:lnSpc>
            </a:pPr>
            <a:r>
              <a:rPr lang="en-US" dirty="0" smtClean="0"/>
              <a:t>Page missing in MM = page fault</a:t>
            </a:r>
          </a:p>
          <a:p>
            <a:pPr lvl="1">
              <a:lnSpc>
                <a:spcPct val="120000"/>
              </a:lnSpc>
            </a:pPr>
            <a:r>
              <a:rPr lang="en-US" dirty="0" smtClean="0"/>
              <a:t>Pages not in MM are on disk: swap-in/swap-out</a:t>
            </a:r>
          </a:p>
          <a:p>
            <a:pPr lvl="1">
              <a:lnSpc>
                <a:spcPct val="120000"/>
              </a:lnSpc>
            </a:pPr>
            <a:r>
              <a:rPr lang="en-US" dirty="0" smtClean="0"/>
              <a:t>Or have never been allocated</a:t>
            </a:r>
          </a:p>
          <a:p>
            <a:pPr lvl="1">
              <a:lnSpc>
                <a:spcPct val="120000"/>
              </a:lnSpc>
            </a:pPr>
            <a:r>
              <a:rPr lang="en-US" dirty="0" smtClean="0"/>
              <a:t>New page may be placed anywhere in MM (fully associative map)</a:t>
            </a:r>
          </a:p>
          <a:p>
            <a:pPr>
              <a:lnSpc>
                <a:spcPct val="120000"/>
              </a:lnSpc>
            </a:pPr>
            <a:r>
              <a:rPr lang="en-US" dirty="0" smtClean="0"/>
              <a:t>Dynamic address translation</a:t>
            </a:r>
          </a:p>
          <a:p>
            <a:pPr lvl="1">
              <a:lnSpc>
                <a:spcPct val="120000"/>
              </a:lnSpc>
            </a:pPr>
            <a:r>
              <a:rPr lang="en-US" dirty="0" smtClean="0"/>
              <a:t>Effective address is virtual</a:t>
            </a:r>
          </a:p>
          <a:p>
            <a:pPr lvl="1">
              <a:lnSpc>
                <a:spcPct val="120000"/>
              </a:lnSpc>
            </a:pPr>
            <a:r>
              <a:rPr lang="en-US" dirty="0" smtClean="0"/>
              <a:t>Must be translated to physical for every access</a:t>
            </a:r>
          </a:p>
          <a:p>
            <a:pPr lvl="1">
              <a:lnSpc>
                <a:spcPct val="120000"/>
              </a:lnSpc>
            </a:pPr>
            <a:r>
              <a:rPr lang="en-US" dirty="0" smtClean="0"/>
              <a:t>Virtual to physical translation through page table in MM</a:t>
            </a:r>
          </a:p>
        </p:txBody>
      </p:sp>
      <p:sp>
        <p:nvSpPr>
          <p:cNvPr id="4" name="Slide Number Placeholder 3"/>
          <p:cNvSpPr>
            <a:spLocks noGrp="1"/>
          </p:cNvSpPr>
          <p:nvPr>
            <p:ph type="sldNum" sz="quarter" idx="12"/>
          </p:nvPr>
        </p:nvSpPr>
        <p:spPr/>
        <p:txBody>
          <a:bodyPr/>
          <a:lstStyle/>
          <a:p>
            <a:fld id="{8CF8A4EF-CDB0-3142-B866-F3AD53A0F82F}" type="slidenum">
              <a:rPr lang="en-US" smtClean="0"/>
              <a:t>4</a:t>
            </a:fld>
            <a:endParaRPr lang="en-US"/>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19338" y="1019751"/>
            <a:ext cx="4314825" cy="2219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15416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Cache vs VM</a:t>
            </a:r>
            <a:endParaRPr lang="en-US" dirty="0"/>
          </a:p>
        </p:txBody>
      </p:sp>
      <p:sp>
        <p:nvSpPr>
          <p:cNvPr id="3" name="Content Placeholder 2"/>
          <p:cNvSpPr>
            <a:spLocks noGrp="1"/>
          </p:cNvSpPr>
          <p:nvPr>
            <p:ph idx="1"/>
          </p:nvPr>
        </p:nvSpPr>
        <p:spPr/>
        <p:txBody>
          <a:bodyPr>
            <a:normAutofit fontScale="85000" lnSpcReduction="20000"/>
          </a:bodyPr>
          <a:lstStyle/>
          <a:p>
            <a:pPr marL="203200" indent="-203200">
              <a:tabLst>
                <a:tab pos="4572000" algn="l"/>
              </a:tabLst>
            </a:pPr>
            <a:r>
              <a:rPr lang="en-US" i="1" u="sng" dirty="0"/>
              <a:t>Cache	Virtual Memory</a:t>
            </a:r>
            <a:endParaRPr lang="en-US" dirty="0"/>
          </a:p>
          <a:p>
            <a:pPr marL="203200" indent="-203200">
              <a:tabLst>
                <a:tab pos="4572000" algn="l"/>
              </a:tabLst>
            </a:pPr>
            <a:r>
              <a:rPr lang="en-US" dirty="0"/>
              <a:t>Block or Line	</a:t>
            </a:r>
            <a:r>
              <a:rPr lang="en-US" u="sng" dirty="0">
                <a:solidFill>
                  <a:srgbClr val="FF0000"/>
                </a:solidFill>
              </a:rPr>
              <a:t>Page</a:t>
            </a:r>
            <a:endParaRPr lang="en-US" dirty="0"/>
          </a:p>
          <a:p>
            <a:pPr marL="203200" indent="-203200">
              <a:tabLst>
                <a:tab pos="4572000" algn="l"/>
              </a:tabLst>
            </a:pPr>
            <a:r>
              <a:rPr lang="en-US" dirty="0"/>
              <a:t>Miss	</a:t>
            </a:r>
            <a:r>
              <a:rPr lang="en-US" u="sng" dirty="0">
                <a:solidFill>
                  <a:srgbClr val="FF0000"/>
                </a:solidFill>
              </a:rPr>
              <a:t>Page Fault</a:t>
            </a:r>
            <a:endParaRPr lang="en-US" dirty="0"/>
          </a:p>
          <a:p>
            <a:pPr marL="203200" indent="-203200">
              <a:tabLst>
                <a:tab pos="4572000" algn="l"/>
              </a:tabLst>
            </a:pPr>
            <a:r>
              <a:rPr lang="en-US" dirty="0"/>
              <a:t>Block Size: 32-64B	Page Size: 4K-16KB</a:t>
            </a:r>
          </a:p>
          <a:p>
            <a:pPr marL="203200" indent="-203200">
              <a:tabLst>
                <a:tab pos="4572000" algn="l"/>
              </a:tabLst>
            </a:pPr>
            <a:r>
              <a:rPr lang="en-US" dirty="0"/>
              <a:t>Placement:	</a:t>
            </a:r>
            <a:br>
              <a:rPr lang="en-US" dirty="0"/>
            </a:br>
            <a:r>
              <a:rPr lang="en-US" dirty="0"/>
              <a:t>Direct Mapped, </a:t>
            </a:r>
            <a:r>
              <a:rPr lang="en-US" dirty="0" smtClean="0"/>
              <a:t>	Fully Associative</a:t>
            </a:r>
            <a:r>
              <a:rPr lang="en-US" dirty="0"/>
              <a:t/>
            </a:r>
            <a:br>
              <a:rPr lang="en-US" dirty="0"/>
            </a:br>
            <a:r>
              <a:rPr lang="en-US" dirty="0"/>
              <a:t>N-way Set Associative</a:t>
            </a:r>
          </a:p>
          <a:p>
            <a:pPr marL="203200" indent="-203200">
              <a:tabLst>
                <a:tab pos="4572000" algn="l"/>
              </a:tabLst>
            </a:pPr>
            <a:r>
              <a:rPr lang="en-US" dirty="0"/>
              <a:t>Replacement: 	</a:t>
            </a:r>
            <a:br>
              <a:rPr lang="en-US" dirty="0"/>
            </a:br>
            <a:r>
              <a:rPr lang="en-US" dirty="0"/>
              <a:t>LRU or Random	</a:t>
            </a:r>
            <a:r>
              <a:rPr lang="en-US" dirty="0" smtClean="0"/>
              <a:t>LRU </a:t>
            </a:r>
            <a:r>
              <a:rPr lang="en-US" dirty="0"/>
              <a:t>approximation</a:t>
            </a:r>
          </a:p>
          <a:p>
            <a:pPr marL="203200" indent="-203200">
              <a:tabLst>
                <a:tab pos="4572000" algn="l"/>
              </a:tabLst>
            </a:pPr>
            <a:r>
              <a:rPr lang="en-US" dirty="0"/>
              <a:t>Write Thru or Back	Write Back</a:t>
            </a:r>
          </a:p>
          <a:p>
            <a:pPr marL="203200" indent="-203200">
              <a:tabLst>
                <a:tab pos="4572000" algn="l"/>
              </a:tabLst>
            </a:pPr>
            <a:r>
              <a:rPr lang="en-US" dirty="0"/>
              <a:t>How Managed:	</a:t>
            </a:r>
            <a:br>
              <a:rPr lang="en-US" dirty="0"/>
            </a:br>
            <a:r>
              <a:rPr lang="en-US" dirty="0"/>
              <a:t>Hardware	</a:t>
            </a:r>
            <a:r>
              <a:rPr lang="en-US" dirty="0" smtClean="0"/>
              <a:t>Hardware </a:t>
            </a:r>
            <a:r>
              <a:rPr lang="en-US" dirty="0"/>
              <a:t>+ </a:t>
            </a:r>
            <a:r>
              <a:rPr lang="en-US" dirty="0" smtClean="0"/>
              <a:t>Software</a:t>
            </a:r>
            <a:br>
              <a:rPr lang="en-US" dirty="0" smtClean="0"/>
            </a:br>
            <a:r>
              <a:rPr lang="en-US" dirty="0" smtClean="0"/>
              <a:t>	</a:t>
            </a:r>
            <a:r>
              <a:rPr lang="en-US" dirty="0"/>
              <a:t>(Operating System</a:t>
            </a:r>
            <a:r>
              <a:rPr lang="en-US" dirty="0" smtClean="0"/>
              <a:t>)</a:t>
            </a:r>
            <a:endParaRPr lang="en-US" dirty="0"/>
          </a:p>
        </p:txBody>
      </p:sp>
      <p:sp>
        <p:nvSpPr>
          <p:cNvPr id="4" name="Slide Number Placeholder 3"/>
          <p:cNvSpPr>
            <a:spLocks noGrp="1"/>
          </p:cNvSpPr>
          <p:nvPr>
            <p:ph type="sldNum" sz="quarter" idx="12"/>
          </p:nvPr>
        </p:nvSpPr>
        <p:spPr/>
        <p:txBody>
          <a:bodyPr/>
          <a:lstStyle/>
          <a:p>
            <a:fld id="{8CF8A4EF-CDB0-3142-B866-F3AD53A0F82F}" type="slidenum">
              <a:rPr lang="en-US" smtClean="0"/>
              <a:t>5</a:t>
            </a:fld>
            <a:endParaRPr lang="en-US"/>
          </a:p>
        </p:txBody>
      </p:sp>
    </p:spTree>
    <p:extLst>
      <p:ext uri="{BB962C8B-B14F-4D97-AF65-F5344CB8AC3E}">
        <p14:creationId xmlns:p14="http://schemas.microsoft.com/office/powerpoint/2010/main" val="1807694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Handling Page Faults</a:t>
            </a:r>
            <a:endParaRPr lang="en-US" dirty="0"/>
          </a:p>
        </p:txBody>
      </p:sp>
      <p:sp>
        <p:nvSpPr>
          <p:cNvPr id="3" name="Content Placeholder 2"/>
          <p:cNvSpPr>
            <a:spLocks noGrp="1"/>
          </p:cNvSpPr>
          <p:nvPr>
            <p:ph idx="1"/>
          </p:nvPr>
        </p:nvSpPr>
        <p:spPr/>
        <p:txBody>
          <a:bodyPr>
            <a:normAutofit fontScale="92500"/>
          </a:bodyPr>
          <a:lstStyle/>
          <a:p>
            <a:r>
              <a:rPr lang="en-US" dirty="0"/>
              <a:t>A page fault is like a cache miss</a:t>
            </a:r>
          </a:p>
          <a:p>
            <a:pPr lvl="1"/>
            <a:r>
              <a:rPr lang="en-US" dirty="0"/>
              <a:t>Must find page in lower level of hierarchy</a:t>
            </a:r>
          </a:p>
          <a:p>
            <a:r>
              <a:rPr lang="en-US" dirty="0"/>
              <a:t>If valid bit is zero, the Physical Page Number points to a page on disk</a:t>
            </a:r>
          </a:p>
          <a:p>
            <a:r>
              <a:rPr lang="en-US" dirty="0"/>
              <a:t>When OS starts new process, it creates space on disk for all the pages of the process, sets all valid bits in page table to zero, and all Physical Page Numbers to point to disk </a:t>
            </a:r>
          </a:p>
          <a:p>
            <a:pPr lvl="1"/>
            <a:r>
              <a:rPr lang="en-US" dirty="0"/>
              <a:t>called </a:t>
            </a:r>
            <a:r>
              <a:rPr lang="en-US" u="sng" dirty="0">
                <a:solidFill>
                  <a:schemeClr val="accent1"/>
                </a:solidFill>
              </a:rPr>
              <a:t>Demand Paging</a:t>
            </a:r>
            <a:r>
              <a:rPr lang="en-US" dirty="0">
                <a:solidFill>
                  <a:schemeClr val="accent1"/>
                </a:solidFill>
              </a:rPr>
              <a:t> </a:t>
            </a:r>
            <a:r>
              <a:rPr lang="en-US" dirty="0"/>
              <a:t>- pages of the process are loaded from disk only as needed</a:t>
            </a:r>
          </a:p>
          <a:p>
            <a:pPr lvl="1"/>
            <a:r>
              <a:rPr lang="en-US" dirty="0"/>
              <a:t>Create “swap” space for all virtual pages on disk</a:t>
            </a:r>
          </a:p>
          <a:p>
            <a:endParaRPr lang="en-US" dirty="0"/>
          </a:p>
        </p:txBody>
      </p:sp>
      <p:sp>
        <p:nvSpPr>
          <p:cNvPr id="4" name="Slide Number Placeholder 3"/>
          <p:cNvSpPr>
            <a:spLocks noGrp="1"/>
          </p:cNvSpPr>
          <p:nvPr>
            <p:ph type="sldNum" sz="quarter" idx="12"/>
          </p:nvPr>
        </p:nvSpPr>
        <p:spPr/>
        <p:txBody>
          <a:bodyPr/>
          <a:lstStyle/>
          <a:p>
            <a:fld id="{8CF8A4EF-CDB0-3142-B866-F3AD53A0F82F}" type="slidenum">
              <a:rPr lang="en-US" smtClean="0"/>
              <a:t>6</a:t>
            </a:fld>
            <a:endParaRPr lang="en-US"/>
          </a:p>
        </p:txBody>
      </p:sp>
    </p:spTree>
    <p:extLst>
      <p:ext uri="{BB962C8B-B14F-4D97-AF65-F5344CB8AC3E}">
        <p14:creationId xmlns:p14="http://schemas.microsoft.com/office/powerpoint/2010/main" val="3073744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Performing Address Translation</a:t>
            </a:r>
            <a:endParaRPr lang="en-US" dirty="0"/>
          </a:p>
        </p:txBody>
      </p:sp>
      <p:sp>
        <p:nvSpPr>
          <p:cNvPr id="3" name="Content Placeholder 2"/>
          <p:cNvSpPr>
            <a:spLocks noGrp="1"/>
          </p:cNvSpPr>
          <p:nvPr>
            <p:ph idx="1"/>
          </p:nvPr>
        </p:nvSpPr>
        <p:spPr/>
        <p:txBody>
          <a:bodyPr/>
          <a:lstStyle/>
          <a:p>
            <a:r>
              <a:rPr lang="en-US" dirty="0"/>
              <a:t>VM divides memory into equal sized pages</a:t>
            </a:r>
          </a:p>
          <a:p>
            <a:r>
              <a:rPr lang="en-US" dirty="0"/>
              <a:t>Address translation relocates entire pages</a:t>
            </a:r>
          </a:p>
          <a:p>
            <a:pPr lvl="1"/>
            <a:r>
              <a:rPr lang="en-US" dirty="0"/>
              <a:t>offsets within the pages do not change</a:t>
            </a:r>
          </a:p>
          <a:p>
            <a:pPr lvl="1"/>
            <a:r>
              <a:rPr lang="en-US" dirty="0"/>
              <a:t>if </a:t>
            </a:r>
            <a:r>
              <a:rPr lang="en-US" dirty="0" smtClean="0">
                <a:solidFill>
                  <a:schemeClr val="accent1"/>
                </a:solidFill>
              </a:rPr>
              <a:t>page </a:t>
            </a:r>
            <a:r>
              <a:rPr lang="en-US" dirty="0">
                <a:solidFill>
                  <a:schemeClr val="accent1"/>
                </a:solidFill>
              </a:rPr>
              <a:t>size</a:t>
            </a:r>
            <a:r>
              <a:rPr lang="en-US" dirty="0"/>
              <a:t> </a:t>
            </a:r>
            <a:r>
              <a:rPr lang="en-US" dirty="0" smtClean="0"/>
              <a:t>is a </a:t>
            </a:r>
            <a:r>
              <a:rPr lang="en-US" dirty="0"/>
              <a:t>power of two, the virtual address separates into two fields</a:t>
            </a:r>
            <a:r>
              <a:rPr lang="en-US" dirty="0" smtClean="0"/>
              <a:t>:</a:t>
            </a:r>
            <a:r>
              <a:rPr lang="en-US" dirty="0"/>
              <a:t/>
            </a:r>
            <a:br>
              <a:rPr lang="en-US" dirty="0"/>
            </a:br>
            <a:r>
              <a:rPr lang="en-US" dirty="0" smtClean="0"/>
              <a:t>(like </a:t>
            </a:r>
            <a:r>
              <a:rPr lang="en-US" dirty="0"/>
              <a:t>cache index, offset </a:t>
            </a:r>
            <a:r>
              <a:rPr lang="en-US" dirty="0" smtClean="0"/>
              <a:t>fields)</a:t>
            </a:r>
            <a:endParaRPr lang="en-US" dirty="0"/>
          </a:p>
          <a:p>
            <a:endParaRPr lang="en-US" dirty="0"/>
          </a:p>
        </p:txBody>
      </p:sp>
      <p:sp>
        <p:nvSpPr>
          <p:cNvPr id="4" name="Slide Number Placeholder 3"/>
          <p:cNvSpPr>
            <a:spLocks noGrp="1"/>
          </p:cNvSpPr>
          <p:nvPr>
            <p:ph type="sldNum" sz="quarter" idx="12"/>
          </p:nvPr>
        </p:nvSpPr>
        <p:spPr/>
        <p:txBody>
          <a:bodyPr/>
          <a:lstStyle/>
          <a:p>
            <a:fld id="{8CF8A4EF-CDB0-3142-B866-F3AD53A0F82F}" type="slidenum">
              <a:rPr lang="en-US" smtClean="0"/>
              <a:t>7</a:t>
            </a:fld>
            <a:endParaRPr lang="en-US"/>
          </a:p>
        </p:txBody>
      </p:sp>
      <p:sp>
        <p:nvSpPr>
          <p:cNvPr id="7" name="Rectangle 4"/>
          <p:cNvSpPr>
            <a:spLocks noChangeArrowheads="1"/>
          </p:cNvSpPr>
          <p:nvPr/>
        </p:nvSpPr>
        <p:spPr bwMode="auto">
          <a:xfrm>
            <a:off x="1301620" y="4381500"/>
            <a:ext cx="6319837" cy="685800"/>
          </a:xfrm>
          <a:prstGeom prst="rect">
            <a:avLst/>
          </a:prstGeom>
          <a:noFill/>
          <a:ln w="25400" cap="rnd">
            <a:solidFill>
              <a:schemeClr val="tx1"/>
            </a:solidFill>
            <a:miter lim="800000"/>
            <a:headEnd/>
            <a:tailEnd/>
          </a:ln>
        </p:spPr>
        <p:txBody>
          <a:bodyPr wrap="none" anchor="ctr"/>
          <a:lstStyle/>
          <a:p>
            <a:pPr algn="ctr" eaLnBrk="0" hangingPunct="0"/>
            <a:endParaRPr lang="en-US"/>
          </a:p>
        </p:txBody>
      </p:sp>
      <p:sp>
        <p:nvSpPr>
          <p:cNvPr id="8" name="Line 5"/>
          <p:cNvSpPr>
            <a:spLocks noChangeShapeType="1"/>
          </p:cNvSpPr>
          <p:nvPr/>
        </p:nvSpPr>
        <p:spPr bwMode="auto">
          <a:xfrm>
            <a:off x="5492620" y="4381500"/>
            <a:ext cx="0" cy="685800"/>
          </a:xfrm>
          <a:prstGeom prst="line">
            <a:avLst/>
          </a:prstGeom>
          <a:noFill/>
          <a:ln w="25400" cap="rnd">
            <a:solidFill>
              <a:schemeClr val="tx1"/>
            </a:solidFill>
            <a:round/>
            <a:headEnd/>
            <a:tailEnd/>
          </a:ln>
        </p:spPr>
        <p:txBody>
          <a:bodyPr wrap="none" anchor="ctr"/>
          <a:lstStyle/>
          <a:p>
            <a:endParaRPr lang="en-US"/>
          </a:p>
        </p:txBody>
      </p:sp>
      <p:sp>
        <p:nvSpPr>
          <p:cNvPr id="9" name="Text Box 6"/>
          <p:cNvSpPr txBox="1">
            <a:spLocks noChangeArrowheads="1"/>
          </p:cNvSpPr>
          <p:nvPr/>
        </p:nvSpPr>
        <p:spPr bwMode="auto">
          <a:xfrm>
            <a:off x="2063620" y="4533900"/>
            <a:ext cx="2541587" cy="396875"/>
          </a:xfrm>
          <a:prstGeom prst="rect">
            <a:avLst/>
          </a:prstGeom>
          <a:noFill/>
          <a:ln w="25400" cap="rnd">
            <a:noFill/>
            <a:miter lim="800000"/>
            <a:headEnd/>
            <a:tailEnd/>
          </a:ln>
        </p:spPr>
        <p:txBody>
          <a:bodyPr wrap="none">
            <a:spAutoFit/>
          </a:bodyPr>
          <a:lstStyle/>
          <a:p>
            <a:pPr eaLnBrk="0" hangingPunct="0"/>
            <a:r>
              <a:rPr lang="en-US" sz="2000" b="0" dirty="0">
                <a:latin typeface="Helvetica" pitchFamily="34" charset="0"/>
              </a:rPr>
              <a:t>Virtual Page Number</a:t>
            </a:r>
          </a:p>
        </p:txBody>
      </p:sp>
      <p:sp>
        <p:nvSpPr>
          <p:cNvPr id="10" name="Text Box 7"/>
          <p:cNvSpPr txBox="1">
            <a:spLocks noChangeArrowheads="1"/>
          </p:cNvSpPr>
          <p:nvPr/>
        </p:nvSpPr>
        <p:spPr bwMode="auto">
          <a:xfrm>
            <a:off x="5797420" y="4533900"/>
            <a:ext cx="1522412" cy="396875"/>
          </a:xfrm>
          <a:prstGeom prst="rect">
            <a:avLst/>
          </a:prstGeom>
          <a:noFill/>
          <a:ln w="25400" cap="rnd">
            <a:noFill/>
            <a:miter lim="800000"/>
            <a:headEnd/>
            <a:tailEnd/>
          </a:ln>
        </p:spPr>
        <p:txBody>
          <a:bodyPr wrap="none">
            <a:spAutoFit/>
          </a:bodyPr>
          <a:lstStyle/>
          <a:p>
            <a:pPr eaLnBrk="0" hangingPunct="0"/>
            <a:r>
              <a:rPr lang="en-US" sz="2000" b="0" dirty="0">
                <a:latin typeface="Helvetica" pitchFamily="34" charset="0"/>
              </a:rPr>
              <a:t>Page Offset</a:t>
            </a:r>
          </a:p>
        </p:txBody>
      </p:sp>
      <p:sp>
        <p:nvSpPr>
          <p:cNvPr id="11" name="Text Box 8"/>
          <p:cNvSpPr txBox="1">
            <a:spLocks noChangeArrowheads="1"/>
          </p:cNvSpPr>
          <p:nvPr/>
        </p:nvSpPr>
        <p:spPr bwMode="auto">
          <a:xfrm>
            <a:off x="3669959" y="5257740"/>
            <a:ext cx="2007281" cy="400110"/>
          </a:xfrm>
          <a:prstGeom prst="rect">
            <a:avLst/>
          </a:prstGeom>
          <a:noFill/>
          <a:ln w="25400" cap="rnd">
            <a:noFill/>
            <a:miter lim="800000"/>
            <a:headEnd/>
            <a:tailEnd/>
          </a:ln>
        </p:spPr>
        <p:txBody>
          <a:bodyPr wrap="none">
            <a:spAutoFit/>
          </a:bodyPr>
          <a:lstStyle/>
          <a:p>
            <a:pPr eaLnBrk="0" hangingPunct="0"/>
            <a:r>
              <a:rPr lang="en-US" sz="2000" b="1" dirty="0">
                <a:solidFill>
                  <a:srgbClr val="2D6CC0"/>
                </a:solidFill>
                <a:latin typeface="Helvetica" pitchFamily="34" charset="0"/>
              </a:rPr>
              <a:t>virtual address</a:t>
            </a:r>
          </a:p>
        </p:txBody>
      </p:sp>
    </p:spTree>
    <p:extLst>
      <p:ext uri="{BB962C8B-B14F-4D97-AF65-F5344CB8AC3E}">
        <p14:creationId xmlns:p14="http://schemas.microsoft.com/office/powerpoint/2010/main" val="1710609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Mapping Virtual to Physical Address</a:t>
            </a:r>
            <a:endParaRPr lang="en-US" dirty="0"/>
          </a:p>
        </p:txBody>
      </p:sp>
      <p:pic>
        <p:nvPicPr>
          <p:cNvPr id="6" name="Content Placeholder 5"/>
          <p:cNvPicPr>
            <a:picLocks noGrp="1" noChangeAspect="1"/>
          </p:cNvPicPr>
          <p:nvPr>
            <p:ph idx="1"/>
          </p:nvPr>
        </p:nvPicPr>
        <p:blipFill>
          <a:blip r:embed="rId2"/>
          <a:stretch>
            <a:fillRect/>
          </a:stretch>
        </p:blipFill>
        <p:spPr>
          <a:xfrm>
            <a:off x="457200" y="1960561"/>
            <a:ext cx="8229600" cy="3470277"/>
          </a:xfrm>
          <a:prstGeom prst="rect">
            <a:avLst/>
          </a:prstGeom>
        </p:spPr>
      </p:pic>
      <p:sp>
        <p:nvSpPr>
          <p:cNvPr id="4" name="Slide Number Placeholder 3"/>
          <p:cNvSpPr>
            <a:spLocks noGrp="1"/>
          </p:cNvSpPr>
          <p:nvPr>
            <p:ph type="sldNum" sz="quarter" idx="12"/>
          </p:nvPr>
        </p:nvSpPr>
        <p:spPr/>
        <p:txBody>
          <a:bodyPr/>
          <a:lstStyle/>
          <a:p>
            <a:fld id="{8CF8A4EF-CDB0-3142-B866-F3AD53A0F82F}" type="slidenum">
              <a:rPr lang="en-US" smtClean="0"/>
              <a:t>8</a:t>
            </a:fld>
            <a:endParaRPr lang="en-US"/>
          </a:p>
        </p:txBody>
      </p:sp>
    </p:spTree>
    <p:extLst>
      <p:ext uri="{BB962C8B-B14F-4D97-AF65-F5344CB8AC3E}">
        <p14:creationId xmlns:p14="http://schemas.microsoft.com/office/powerpoint/2010/main" val="20538368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Address Translation</a:t>
            </a:r>
            <a:endParaRPr lang="en-US" dirty="0"/>
          </a:p>
        </p:txBody>
      </p:sp>
      <p:sp>
        <p:nvSpPr>
          <p:cNvPr id="3" name="Content Placeholder 2"/>
          <p:cNvSpPr>
            <a:spLocks noGrp="1"/>
          </p:cNvSpPr>
          <p:nvPr>
            <p:ph idx="1"/>
          </p:nvPr>
        </p:nvSpPr>
        <p:spPr/>
        <p:txBody>
          <a:bodyPr>
            <a:normAutofit/>
          </a:bodyPr>
          <a:lstStyle/>
          <a:p>
            <a:pPr>
              <a:lnSpc>
                <a:spcPct val="110000"/>
              </a:lnSpc>
            </a:pPr>
            <a:r>
              <a:rPr lang="en-US" sz="2400" dirty="0"/>
              <a:t>Want fully associative page placement</a:t>
            </a:r>
          </a:p>
          <a:p>
            <a:pPr>
              <a:lnSpc>
                <a:spcPct val="110000"/>
              </a:lnSpc>
            </a:pPr>
            <a:r>
              <a:rPr lang="en-US" sz="2400" dirty="0"/>
              <a:t>How to locate the physical page?</a:t>
            </a:r>
          </a:p>
          <a:p>
            <a:pPr lvl="1">
              <a:lnSpc>
                <a:spcPct val="110000"/>
              </a:lnSpc>
            </a:pPr>
            <a:r>
              <a:rPr lang="en-US" sz="2000" dirty="0"/>
              <a:t>Search impractical (too many pages)</a:t>
            </a:r>
          </a:p>
          <a:p>
            <a:pPr>
              <a:lnSpc>
                <a:spcPct val="110000"/>
              </a:lnSpc>
            </a:pPr>
            <a:r>
              <a:rPr lang="en-US" sz="2400" dirty="0"/>
              <a:t>A </a:t>
            </a:r>
            <a:r>
              <a:rPr lang="en-US" sz="2400" u="sng" dirty="0">
                <a:solidFill>
                  <a:schemeClr val="accent1"/>
                </a:solidFill>
              </a:rPr>
              <a:t>page table</a:t>
            </a:r>
            <a:r>
              <a:rPr lang="en-US" sz="2400" dirty="0"/>
              <a:t> is a data structure which contains the mapping of virtual pages to physical pages</a:t>
            </a:r>
          </a:p>
          <a:p>
            <a:pPr lvl="1">
              <a:lnSpc>
                <a:spcPct val="110000"/>
              </a:lnSpc>
            </a:pPr>
            <a:r>
              <a:rPr lang="en-US" sz="2400" dirty="0"/>
              <a:t>There are several different ways, all up to the operating system, to keep this data around</a:t>
            </a:r>
          </a:p>
          <a:p>
            <a:pPr>
              <a:lnSpc>
                <a:spcPct val="110000"/>
              </a:lnSpc>
            </a:pPr>
            <a:r>
              <a:rPr lang="en-US" sz="2400" dirty="0"/>
              <a:t>Each process running in the system has its own page table</a:t>
            </a:r>
          </a:p>
          <a:p>
            <a:pPr marL="0" indent="0">
              <a:lnSpc>
                <a:spcPct val="110000"/>
              </a:lnSpc>
              <a:buNone/>
            </a:pPr>
            <a:endParaRPr lang="en-US" sz="2400" dirty="0"/>
          </a:p>
        </p:txBody>
      </p:sp>
      <p:sp>
        <p:nvSpPr>
          <p:cNvPr id="4" name="Slide Number Placeholder 3"/>
          <p:cNvSpPr>
            <a:spLocks noGrp="1"/>
          </p:cNvSpPr>
          <p:nvPr>
            <p:ph type="sldNum" sz="quarter" idx="12"/>
          </p:nvPr>
        </p:nvSpPr>
        <p:spPr/>
        <p:txBody>
          <a:bodyPr/>
          <a:lstStyle/>
          <a:p>
            <a:fld id="{8CF8A4EF-CDB0-3142-B866-F3AD53A0F82F}" type="slidenum">
              <a:rPr lang="en-US" smtClean="0"/>
              <a:t>9</a:t>
            </a:fld>
            <a:endParaRPr lang="en-US"/>
          </a:p>
        </p:txBody>
      </p:sp>
    </p:spTree>
    <p:extLst>
      <p:ext uri="{BB962C8B-B14F-4D97-AF65-F5344CB8AC3E}">
        <p14:creationId xmlns:p14="http://schemas.microsoft.com/office/powerpoint/2010/main" val="1065263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UCRTemplate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UCRTemplate4">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UCRTemplate4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UCRTemplate4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UCRTemplate4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UCRTemplate4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UCRTemplate4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UCRTemplate4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UCRTemplate4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UCRTemplate4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UCRTemplate4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UCRTemplate4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UCRTemplate_custom.pot</Template>
  <TotalTime>8088</TotalTime>
  <Words>1245</Words>
  <Application>Microsoft Office PowerPoint</Application>
  <PresentationFormat>On-screen Show (4:3)</PresentationFormat>
  <Paragraphs>218</Paragraphs>
  <Slides>24</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0</vt:i4>
      </vt:variant>
      <vt:variant>
        <vt:lpstr>Slide Titles</vt:lpstr>
      </vt:variant>
      <vt:variant>
        <vt:i4>24</vt:i4>
      </vt:variant>
    </vt:vector>
  </HeadingPairs>
  <TitlesOfParts>
    <vt:vector size="32" baseType="lpstr">
      <vt:lpstr>Arial</vt:lpstr>
      <vt:lpstr>Calibri</vt:lpstr>
      <vt:lpstr>Helvetica</vt:lpstr>
      <vt:lpstr>ＭＳ Ｐゴシック</vt:lpstr>
      <vt:lpstr>Symbol</vt:lpstr>
      <vt:lpstr>Times New Roman</vt:lpstr>
      <vt:lpstr>Wingdings</vt:lpstr>
      <vt:lpstr>UCRTemplate4</vt:lpstr>
      <vt:lpstr>CS203 – Advanced Computer Architecture</vt:lpstr>
      <vt:lpstr>Why Virtual memory?</vt:lpstr>
      <vt:lpstr>Mapping Virtual to Physical Memory</vt:lpstr>
      <vt:lpstr>Paged Virtual Memory</vt:lpstr>
      <vt:lpstr>Cache vs VM</vt:lpstr>
      <vt:lpstr>Handling Page Faults</vt:lpstr>
      <vt:lpstr>Performing Address Translation</vt:lpstr>
      <vt:lpstr>Mapping Virtual to Physical Address</vt:lpstr>
      <vt:lpstr>Address Translation</vt:lpstr>
      <vt:lpstr>Page Table and Address Translation</vt:lpstr>
      <vt:lpstr>Page Table</vt:lpstr>
      <vt:lpstr>Protection and Sharing in VM</vt:lpstr>
      <vt:lpstr>Optimizing VM</vt:lpstr>
      <vt:lpstr>Multi-level Page Table</vt:lpstr>
      <vt:lpstr>Multi-level Page Table</vt:lpstr>
      <vt:lpstr>x86 Hierarchical Paging</vt:lpstr>
      <vt:lpstr>AMD Opteron Paging</vt:lpstr>
      <vt:lpstr>Fast Address Translation</vt:lpstr>
      <vt:lpstr>Translation Lookaside Buffer</vt:lpstr>
      <vt:lpstr>TLB Translation</vt:lpstr>
      <vt:lpstr>TLB and Cache Addressing</vt:lpstr>
      <vt:lpstr>Cache Index/Tag Options</vt:lpstr>
      <vt:lpstr>Virtually Index Physically Tagged</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dc:creator>
  <cp:lastModifiedBy>wongdani</cp:lastModifiedBy>
  <cp:revision>291</cp:revision>
  <cp:lastPrinted>2016-01-28T18:36:41Z</cp:lastPrinted>
  <dcterms:created xsi:type="dcterms:W3CDTF">2015-12-30T09:03:10Z</dcterms:created>
  <dcterms:modified xsi:type="dcterms:W3CDTF">2016-02-18T21:16:43Z</dcterms:modified>
</cp:coreProperties>
</file>