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7" r:id="rId5"/>
    <p:sldId id="268" r:id="rId6"/>
    <p:sldId id="266" r:id="rId7"/>
    <p:sldId id="259" r:id="rId8"/>
    <p:sldId id="273" r:id="rId9"/>
    <p:sldId id="270" r:id="rId10"/>
    <p:sldId id="271" r:id="rId11"/>
    <p:sldId id="272" r:id="rId12"/>
    <p:sldId id="269" r:id="rId13"/>
    <p:sldId id="274" r:id="rId14"/>
    <p:sldId id="275" r:id="rId15"/>
    <p:sldId id="276" r:id="rId16"/>
    <p:sldId id="277" r:id="rId17"/>
    <p:sldId id="260" r:id="rId18"/>
    <p:sldId id="261" r:id="rId19"/>
    <p:sldId id="296" r:id="rId20"/>
    <p:sldId id="262" r:id="rId21"/>
    <p:sldId id="264" r:id="rId22"/>
    <p:sldId id="278" r:id="rId23"/>
    <p:sldId id="279" r:id="rId24"/>
    <p:sldId id="280" r:id="rId25"/>
    <p:sldId id="281" r:id="rId26"/>
    <p:sldId id="282" r:id="rId27"/>
    <p:sldId id="283" r:id="rId28"/>
    <p:sldId id="294" r:id="rId29"/>
    <p:sldId id="295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969F1-F390-4E61-B0ED-DDB52366E71D}">
          <p14:sldIdLst>
            <p14:sldId id="256"/>
            <p14:sldId id="257"/>
            <p14:sldId id="258"/>
            <p14:sldId id="267"/>
            <p14:sldId id="268"/>
          </p14:sldIdLst>
        </p14:section>
        <p14:section name="Cache Basics" id="{A40FD790-9574-4D35-A0C1-B2888E10BA95}">
          <p14:sldIdLst>
            <p14:sldId id="266"/>
            <p14:sldId id="259"/>
            <p14:sldId id="273"/>
            <p14:sldId id="270"/>
            <p14:sldId id="271"/>
            <p14:sldId id="272"/>
            <p14:sldId id="269"/>
            <p14:sldId id="274"/>
            <p14:sldId id="275"/>
            <p14:sldId id="276"/>
            <p14:sldId id="277"/>
            <p14:sldId id="260"/>
            <p14:sldId id="261"/>
            <p14:sldId id="296"/>
            <p14:sldId id="262"/>
          </p14:sldIdLst>
        </p14:section>
        <p14:section name="Cache Optimiations" id="{44C5F918-237B-4084-B8C0-974186D1E6C1}">
          <p14:sldIdLst>
            <p14:sldId id="264"/>
            <p14:sldId id="278"/>
            <p14:sldId id="279"/>
            <p14:sldId id="280"/>
            <p14:sldId id="281"/>
            <p14:sldId id="282"/>
            <p14:sldId id="283"/>
            <p14:sldId id="294"/>
            <p14:sldId id="295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4k sets = 2^12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2k sets = 2^11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set = 2^0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F544-3B26-184B-8E3E-D76FB84FCC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15 February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10D86E55-6AD2-814B-BA4E-229281B310F3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BB1D3-3979-FE41-808E-964A334BB504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0B5DA-A37A-A54B-80F2-8333FA4F39DB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39F91-2624-2A44-A249-D1191DFC9865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C47F0-4012-A34B-B185-505D81243FB8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BDC7-303A-CC45-A54B-9D590DB9A029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DC99E-3381-2748-9116-CD3CADBEED56}" type="datetime1">
              <a:rPr lang="en-US" smtClean="0"/>
              <a:t>2/15/16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B5143-2F14-F148-B56A-B2238AFB7CBE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A3D6F-A150-DD44-BA3E-6DB01A2844C4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46DE-E3CC-E44C-861B-0F5F05A1D8F9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02A36-4272-5148-9576-8363F7BC6128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3B0E7903-5929-A64C-BEE8-DC0D936B5A3C}" type="datetime1">
              <a:rPr lang="en-US" smtClean="0"/>
              <a:t>2/15/16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CS203 – Advanced Computer Architecture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Associative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77660" y="2638729"/>
          <a:ext cx="45918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970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3114345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block/line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9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78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41816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702" y="31957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4 Sets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0134" y="207458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4</a:t>
            </a:r>
            <a:r>
              <a:rPr lang="en-US" b="1" dirty="0" smtClean="0"/>
              <a:t>-way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79360" y="4522780"/>
            <a:ext cx="47884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n</a:t>
            </a:r>
            <a:r>
              <a:rPr lang="en-US" dirty="0" smtClean="0"/>
              <a:t>-way set associative</a:t>
            </a:r>
          </a:p>
          <a:p>
            <a:pPr algn="ctr"/>
            <a:r>
              <a:rPr lang="en-US" dirty="0" smtClean="0"/>
              <a:t>Each block can be mapped to a set of </a:t>
            </a:r>
            <a:r>
              <a:rPr lang="en-US" i="1" dirty="0" smtClean="0"/>
              <a:t>n-</a:t>
            </a:r>
            <a:r>
              <a:rPr lang="en-US" dirty="0" smtClean="0"/>
              <a:t>lines</a:t>
            </a:r>
            <a:br>
              <a:rPr lang="en-US" dirty="0" smtClean="0"/>
            </a:br>
            <a:r>
              <a:rPr lang="en-US" dirty="0" smtClean="0"/>
              <a:t>Set number is based on block address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(4-way set associative)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77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97731"/>
              </p:ext>
            </p:extLst>
          </p:nvPr>
        </p:nvGraphicFramePr>
        <p:xfrm>
          <a:off x="1133068" y="2638729"/>
          <a:ext cx="775694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809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3114345395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3808256638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4128835722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769343097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2791499318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2058854364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2683650993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1690091557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2564785472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246002669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2882799758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2575918536"/>
                    </a:ext>
                  </a:extLst>
                </a:gridCol>
                <a:gridCol w="484809">
                  <a:extLst>
                    <a:ext uri="{9D8B030D-6E8A-4147-A177-3AD203B41FA5}">
                      <a16:colId xmlns:a16="http://schemas.microsoft.com/office/drawing/2014/main" xmlns="" val="1312299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block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/line</a:t>
                      </a:r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541" y="26521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 Sets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0366" y="212835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16</a:t>
            </a:r>
            <a:r>
              <a:rPr lang="en-US" b="1" dirty="0" smtClean="0"/>
              <a:t>-ways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92186" y="3832189"/>
            <a:ext cx="47628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Fully</a:t>
            </a:r>
            <a:r>
              <a:rPr lang="en-US" i="1" dirty="0" smtClean="0"/>
              <a:t> </a:t>
            </a:r>
            <a:r>
              <a:rPr lang="en-US" dirty="0" smtClean="0"/>
              <a:t>associative</a:t>
            </a:r>
          </a:p>
          <a:p>
            <a:pPr algn="ctr"/>
            <a:r>
              <a:rPr lang="en-US" dirty="0" smtClean="0"/>
              <a:t>Each block can be mapped to any cache line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aka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i="1" dirty="0" smtClean="0"/>
              <a:t>m</a:t>
            </a:r>
            <a:r>
              <a:rPr lang="en-US" dirty="0" smtClean="0"/>
              <a:t>-way set associative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/>
              <a:t>m</a:t>
            </a:r>
            <a:r>
              <a:rPr lang="en-US" dirty="0" smtClean="0"/>
              <a:t> = size of cache in blocks</a:t>
            </a:r>
            <a:br>
              <a:rPr lang="en-US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482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509414"/>
              </p:ext>
            </p:extLst>
          </p:nvPr>
        </p:nvGraphicFramePr>
        <p:xfrm>
          <a:off x="2377660" y="1823719"/>
          <a:ext cx="45918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970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3114345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block/line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9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78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41816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2758" y="1829751"/>
            <a:ext cx="1018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s</a:t>
            </a:r>
            <a:r>
              <a:rPr lang="en-US" b="1" dirty="0" smtClean="0"/>
              <a:t>-Sets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Block </a:t>
            </a:r>
            <a:br>
              <a:rPr lang="en-US" dirty="0" smtClean="0"/>
            </a:br>
            <a:r>
              <a:rPr lang="en-US" dirty="0" smtClean="0"/>
              <a:t>mapped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err="1" smtClean="0"/>
              <a:t>addr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8208" y="1259579"/>
            <a:ext cx="357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n-</a:t>
            </a:r>
            <a:r>
              <a:rPr lang="en-US" b="1" dirty="0" smtClean="0"/>
              <a:t>Ways</a:t>
            </a:r>
            <a:r>
              <a:rPr lang="en-US" dirty="0" smtClean="0"/>
              <a:t>: Block can go anywhere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6864" y="5015939"/>
            <a:ext cx="2948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r>
              <a:rPr lang="en-US" dirty="0" smtClean="0"/>
              <a:t> = size of cache in blocks</a:t>
            </a:r>
            <a:endParaRPr lang="en-US" i="1" dirty="0" smtClean="0"/>
          </a:p>
          <a:p>
            <a:pPr algn="ctr"/>
            <a:r>
              <a:rPr lang="en-US" i="1" dirty="0" smtClean="0"/>
              <a:t>n </a:t>
            </a:r>
            <a:r>
              <a:rPr lang="en-US" dirty="0" smtClean="0"/>
              <a:t>= number of ways</a:t>
            </a:r>
            <a:br>
              <a:rPr lang="en-US" dirty="0" smtClean="0"/>
            </a:br>
            <a:r>
              <a:rPr lang="en-US" i="1" dirty="0" smtClean="0"/>
              <a:t>b</a:t>
            </a:r>
            <a:r>
              <a:rPr lang="en-US" dirty="0" smtClean="0"/>
              <a:t> = block size in bytes</a:t>
            </a:r>
            <a:endParaRPr lang="en-US" i="1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962210"/>
              </p:ext>
            </p:extLst>
          </p:nvPr>
        </p:nvGraphicFramePr>
        <p:xfrm>
          <a:off x="2377663" y="3626014"/>
          <a:ext cx="4591878" cy="914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626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 (remainder)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32-</a:t>
                      </a:r>
                      <a:r>
                        <a:rPr lang="en-US" i="1" dirty="0" smtClean="0"/>
                        <a:t>s</a:t>
                      </a:r>
                      <a:r>
                        <a:rPr lang="en-US" dirty="0" smtClean="0"/>
                        <a:t>-</a:t>
                      </a:r>
                      <a:r>
                        <a:rPr lang="en-US" i="1" dirty="0" smtClean="0"/>
                        <a:t>b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(sets)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(block size)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b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37874" y="3761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Address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4635" y="515443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size = </a:t>
            </a:r>
            <a:r>
              <a:rPr lang="en-US" i="1" dirty="0"/>
              <a:t>s</a:t>
            </a:r>
            <a:r>
              <a:rPr lang="en-US" i="1" dirty="0" smtClean="0"/>
              <a:t> </a:t>
            </a:r>
            <a:r>
              <a:rPr lang="en-US" dirty="0" smtClean="0"/>
              <a:t>*</a:t>
            </a:r>
            <a:r>
              <a:rPr lang="en-US" i="1" dirty="0" smtClean="0"/>
              <a:t> n </a:t>
            </a:r>
            <a:r>
              <a:rPr lang="en-US" dirty="0" smtClean="0"/>
              <a:t>*</a:t>
            </a:r>
            <a:r>
              <a:rPr lang="en-US" i="1" dirty="0" smtClean="0"/>
              <a:t> b</a:t>
            </a:r>
          </a:p>
          <a:p>
            <a:r>
              <a:rPr lang="en-US" dirty="0" smtClean="0"/>
              <a:t># of Sets (</a:t>
            </a:r>
            <a:r>
              <a:rPr lang="en-US" i="1" dirty="0" smtClean="0"/>
              <a:t>s</a:t>
            </a:r>
            <a:r>
              <a:rPr lang="en-US" dirty="0" smtClean="0"/>
              <a:t>) = </a:t>
            </a:r>
            <a:r>
              <a:rPr lang="en-US" i="1" dirty="0" smtClean="0"/>
              <a:t>m</a:t>
            </a:r>
            <a:r>
              <a:rPr lang="en-US" dirty="0" smtClean="0"/>
              <a:t> / </a:t>
            </a:r>
            <a:r>
              <a:rPr lang="en-US" i="1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2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Ex. 64KB cache, direct mapped, 16 byte block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864" y="5015939"/>
            <a:ext cx="2948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r>
              <a:rPr lang="en-US" dirty="0" smtClean="0"/>
              <a:t> = size of cache in blocks</a:t>
            </a:r>
            <a:endParaRPr lang="en-US" i="1" dirty="0" smtClean="0"/>
          </a:p>
          <a:p>
            <a:pPr algn="ctr"/>
            <a:r>
              <a:rPr lang="en-US" i="1" dirty="0" smtClean="0"/>
              <a:t>n </a:t>
            </a:r>
            <a:r>
              <a:rPr lang="en-US" dirty="0" smtClean="0"/>
              <a:t>= number of ways</a:t>
            </a:r>
            <a:br>
              <a:rPr lang="en-US" dirty="0" smtClean="0"/>
            </a:br>
            <a:r>
              <a:rPr lang="en-US" i="1" dirty="0" smtClean="0"/>
              <a:t>b</a:t>
            </a:r>
            <a:r>
              <a:rPr lang="en-US" dirty="0" smtClean="0"/>
              <a:t> = block size in bytes</a:t>
            </a:r>
            <a:endParaRPr lang="en-US" i="1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802218"/>
              </p:ext>
            </p:extLst>
          </p:nvPr>
        </p:nvGraphicFramePr>
        <p:xfrm>
          <a:off x="2377663" y="3626014"/>
          <a:ext cx="4591878" cy="914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626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 (remainder)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32-</a:t>
                      </a:r>
                      <a:r>
                        <a:rPr lang="en-US" i="1" dirty="0" smtClean="0"/>
                        <a:t>s</a:t>
                      </a:r>
                      <a:r>
                        <a:rPr lang="en-US" dirty="0" smtClean="0"/>
                        <a:t>-</a:t>
                      </a:r>
                      <a:r>
                        <a:rPr lang="en-US" i="1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(sets)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(block size)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b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37874" y="3761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Address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4635" y="515443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size = </a:t>
            </a:r>
            <a:r>
              <a:rPr lang="en-US" i="1" dirty="0"/>
              <a:t>s</a:t>
            </a:r>
            <a:r>
              <a:rPr lang="en-US" i="1" dirty="0" smtClean="0"/>
              <a:t> </a:t>
            </a:r>
            <a:r>
              <a:rPr lang="en-US" dirty="0" smtClean="0"/>
              <a:t>*</a:t>
            </a:r>
            <a:r>
              <a:rPr lang="en-US" i="1" dirty="0" smtClean="0"/>
              <a:t> n </a:t>
            </a:r>
            <a:r>
              <a:rPr lang="en-US" dirty="0" smtClean="0"/>
              <a:t>*</a:t>
            </a:r>
            <a:r>
              <a:rPr lang="en-US" i="1" dirty="0" smtClean="0"/>
              <a:t> b</a:t>
            </a:r>
          </a:p>
          <a:p>
            <a:r>
              <a:rPr lang="en-US" dirty="0" smtClean="0"/>
              <a:t># of Sets (</a:t>
            </a:r>
            <a:r>
              <a:rPr lang="en-US" i="1" dirty="0" smtClean="0"/>
              <a:t>s</a:t>
            </a:r>
            <a:r>
              <a:rPr lang="en-US" dirty="0" smtClean="0"/>
              <a:t>) = </a:t>
            </a:r>
            <a:r>
              <a:rPr lang="en-US" i="1" dirty="0" smtClean="0"/>
              <a:t>m</a:t>
            </a:r>
            <a:r>
              <a:rPr lang="en-US" dirty="0" smtClean="0"/>
              <a:t> / </a:t>
            </a:r>
            <a:r>
              <a:rPr lang="en-US" i="1" dirty="0" smtClean="0"/>
              <a:t>n</a:t>
            </a:r>
            <a:endParaRPr lang="en-US" dirty="0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960787"/>
              </p:ext>
            </p:extLst>
          </p:nvPr>
        </p:nvGraphicFramePr>
        <p:xfrm>
          <a:off x="2376825" y="4592756"/>
          <a:ext cx="45918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626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23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Ex. 64KB cache, 2-way assoc., 16 byte block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864" y="5015939"/>
            <a:ext cx="2948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r>
              <a:rPr lang="en-US" dirty="0" smtClean="0"/>
              <a:t> = size of cache in blocks</a:t>
            </a:r>
            <a:endParaRPr lang="en-US" i="1" dirty="0" smtClean="0"/>
          </a:p>
          <a:p>
            <a:pPr algn="ctr"/>
            <a:r>
              <a:rPr lang="en-US" i="1" dirty="0" smtClean="0"/>
              <a:t>n </a:t>
            </a:r>
            <a:r>
              <a:rPr lang="en-US" dirty="0" smtClean="0"/>
              <a:t>= number of ways</a:t>
            </a:r>
            <a:br>
              <a:rPr lang="en-US" dirty="0" smtClean="0"/>
            </a:br>
            <a:r>
              <a:rPr lang="en-US" i="1" dirty="0" smtClean="0"/>
              <a:t>b</a:t>
            </a:r>
            <a:r>
              <a:rPr lang="en-US" dirty="0" smtClean="0"/>
              <a:t> = block size in bytes</a:t>
            </a:r>
            <a:endParaRPr lang="en-US" i="1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188969"/>
              </p:ext>
            </p:extLst>
          </p:nvPr>
        </p:nvGraphicFramePr>
        <p:xfrm>
          <a:off x="2377663" y="3626014"/>
          <a:ext cx="4591878" cy="914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626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 (remainder)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32-</a:t>
                      </a:r>
                      <a:r>
                        <a:rPr lang="en-US" i="1" dirty="0" smtClean="0"/>
                        <a:t>s</a:t>
                      </a:r>
                      <a:r>
                        <a:rPr lang="en-US" dirty="0" smtClean="0"/>
                        <a:t>-</a:t>
                      </a:r>
                      <a:r>
                        <a:rPr lang="en-US" i="1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(sets)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(block size)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b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37874" y="3761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Address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4635" y="515443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size = </a:t>
            </a:r>
            <a:r>
              <a:rPr lang="en-US" i="1" dirty="0"/>
              <a:t>s</a:t>
            </a:r>
            <a:r>
              <a:rPr lang="en-US" i="1" dirty="0" smtClean="0"/>
              <a:t> </a:t>
            </a:r>
            <a:r>
              <a:rPr lang="en-US" dirty="0" smtClean="0"/>
              <a:t>*</a:t>
            </a:r>
            <a:r>
              <a:rPr lang="en-US" i="1" dirty="0" smtClean="0"/>
              <a:t> n </a:t>
            </a:r>
            <a:r>
              <a:rPr lang="en-US" dirty="0" smtClean="0"/>
              <a:t>*</a:t>
            </a:r>
            <a:r>
              <a:rPr lang="en-US" i="1" dirty="0" smtClean="0"/>
              <a:t> b</a:t>
            </a:r>
          </a:p>
          <a:p>
            <a:r>
              <a:rPr lang="en-US" dirty="0" smtClean="0"/>
              <a:t># of Sets (</a:t>
            </a:r>
            <a:r>
              <a:rPr lang="en-US" i="1" dirty="0" smtClean="0"/>
              <a:t>s</a:t>
            </a:r>
            <a:r>
              <a:rPr lang="en-US" dirty="0" smtClean="0"/>
              <a:t>) = </a:t>
            </a:r>
            <a:r>
              <a:rPr lang="en-US" i="1" dirty="0" smtClean="0"/>
              <a:t>m</a:t>
            </a:r>
            <a:r>
              <a:rPr lang="en-US" dirty="0" smtClean="0"/>
              <a:t> / </a:t>
            </a:r>
            <a:r>
              <a:rPr lang="en-US" i="1" dirty="0" smtClean="0"/>
              <a:t>n</a:t>
            </a:r>
            <a:endParaRPr lang="en-US" dirty="0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/>
        </p:nvGraphicFramePr>
        <p:xfrm>
          <a:off x="2376825" y="4592756"/>
          <a:ext cx="45918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626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Ex. 64KB cache, fully assoc., 16 byte block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864" y="5015939"/>
            <a:ext cx="2948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m</a:t>
            </a:r>
            <a:r>
              <a:rPr lang="en-US" dirty="0" smtClean="0"/>
              <a:t> = size of cache in blocks</a:t>
            </a:r>
            <a:endParaRPr lang="en-US" i="1" dirty="0" smtClean="0"/>
          </a:p>
          <a:p>
            <a:pPr algn="ctr"/>
            <a:r>
              <a:rPr lang="en-US" i="1" dirty="0" smtClean="0"/>
              <a:t>n </a:t>
            </a:r>
            <a:r>
              <a:rPr lang="en-US" dirty="0" smtClean="0"/>
              <a:t>= number of ways</a:t>
            </a:r>
            <a:br>
              <a:rPr lang="en-US" dirty="0" smtClean="0"/>
            </a:br>
            <a:r>
              <a:rPr lang="en-US" i="1" dirty="0" smtClean="0"/>
              <a:t>b</a:t>
            </a:r>
            <a:r>
              <a:rPr lang="en-US" dirty="0" smtClean="0"/>
              <a:t> = block size in bytes</a:t>
            </a:r>
            <a:endParaRPr lang="en-US" i="1" dirty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677932"/>
              </p:ext>
            </p:extLst>
          </p:nvPr>
        </p:nvGraphicFramePr>
        <p:xfrm>
          <a:off x="2377663" y="3626014"/>
          <a:ext cx="4591878" cy="914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626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 (remainder)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32-</a:t>
                      </a:r>
                      <a:r>
                        <a:rPr lang="en-US" i="1" dirty="0" smtClean="0"/>
                        <a:t>s</a:t>
                      </a:r>
                      <a:r>
                        <a:rPr lang="en-US" dirty="0" smtClean="0"/>
                        <a:t>-</a:t>
                      </a:r>
                      <a:r>
                        <a:rPr lang="en-US" i="1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(sets)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(block size)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bits = log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i="1" baseline="0" dirty="0" smtClean="0"/>
                        <a:t>b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37874" y="3761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Address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4635" y="515443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size = </a:t>
            </a:r>
            <a:r>
              <a:rPr lang="en-US" i="1" dirty="0"/>
              <a:t>s</a:t>
            </a:r>
            <a:r>
              <a:rPr lang="en-US" i="1" dirty="0" smtClean="0"/>
              <a:t> </a:t>
            </a:r>
            <a:r>
              <a:rPr lang="en-US" dirty="0" smtClean="0"/>
              <a:t>*</a:t>
            </a:r>
            <a:r>
              <a:rPr lang="en-US" i="1" dirty="0" smtClean="0"/>
              <a:t> n </a:t>
            </a:r>
            <a:r>
              <a:rPr lang="en-US" dirty="0" smtClean="0"/>
              <a:t>*</a:t>
            </a:r>
            <a:r>
              <a:rPr lang="en-US" i="1" dirty="0" smtClean="0"/>
              <a:t> b</a:t>
            </a:r>
          </a:p>
          <a:p>
            <a:r>
              <a:rPr lang="en-US" dirty="0" smtClean="0"/>
              <a:t># of Sets (</a:t>
            </a:r>
            <a:r>
              <a:rPr lang="en-US" i="1" dirty="0" smtClean="0"/>
              <a:t>s</a:t>
            </a:r>
            <a:r>
              <a:rPr lang="en-US" dirty="0" smtClean="0"/>
              <a:t>) = </a:t>
            </a:r>
            <a:r>
              <a:rPr lang="en-US" i="1" dirty="0" smtClean="0"/>
              <a:t>m</a:t>
            </a:r>
            <a:r>
              <a:rPr lang="en-US" dirty="0" smtClean="0"/>
              <a:t> / </a:t>
            </a:r>
            <a:r>
              <a:rPr lang="en-US" i="1" dirty="0" smtClean="0"/>
              <a:t>n</a:t>
            </a:r>
            <a:endParaRPr lang="en-US" dirty="0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48465"/>
              </p:ext>
            </p:extLst>
          </p:nvPr>
        </p:nvGraphicFramePr>
        <p:xfrm>
          <a:off x="2376825" y="4592756"/>
          <a:ext cx="45918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626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66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Replacement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Picks which block to replace within the set</a:t>
            </a:r>
          </a:p>
          <a:p>
            <a:r>
              <a:rPr lang="en-US" dirty="0" smtClean="0"/>
              <a:t>Ex. - Random, First In First Out (FIFO), </a:t>
            </a:r>
            <a:br>
              <a:rPr lang="en-US" dirty="0" smtClean="0"/>
            </a:br>
            <a:r>
              <a:rPr lang="en-US" dirty="0" smtClean="0"/>
              <a:t>Least Recently Used (LRU), </a:t>
            </a:r>
            <a:r>
              <a:rPr lang="en-US" dirty="0" err="1" smtClean="0"/>
              <a:t>Psuedo</a:t>
            </a:r>
            <a:r>
              <a:rPr lang="en-US" dirty="0" smtClean="0"/>
              <a:t>-LRU</a:t>
            </a:r>
          </a:p>
          <a:p>
            <a:r>
              <a:rPr lang="en-US" dirty="0" smtClean="0"/>
              <a:t>Example: LRU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27850"/>
              </p:ext>
            </p:extLst>
          </p:nvPr>
        </p:nvGraphicFramePr>
        <p:xfrm>
          <a:off x="762001" y="3689208"/>
          <a:ext cx="193827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726"/>
                <a:gridCol w="11325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99488"/>
              </p:ext>
            </p:extLst>
          </p:nvPr>
        </p:nvGraphicFramePr>
        <p:xfrm>
          <a:off x="5810957" y="2947528"/>
          <a:ext cx="193827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726"/>
                <a:gridCol w="11325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991556" y="3689208"/>
            <a:ext cx="2469444" cy="741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512950">
            <a:off x="3302001" y="3697112"/>
            <a:ext cx="148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on Line 3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30065"/>
              </p:ext>
            </p:extLst>
          </p:nvPr>
        </p:nvGraphicFramePr>
        <p:xfrm>
          <a:off x="5810957" y="4765040"/>
          <a:ext cx="193827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5726"/>
                <a:gridCol w="11325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991556" y="4430888"/>
            <a:ext cx="2469444" cy="1072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564763">
            <a:off x="3712836" y="5007934"/>
            <a:ext cx="65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Writing </a:t>
            </a:r>
            <a:r>
              <a:rPr lang="en-US" sz="2800" dirty="0"/>
              <a:t>to cache:  two strategies</a:t>
            </a:r>
          </a:p>
          <a:p>
            <a:pPr lvl="1"/>
            <a:r>
              <a:rPr lang="en-US" sz="2400" i="1" dirty="0"/>
              <a:t>Write-through</a:t>
            </a:r>
          </a:p>
          <a:p>
            <a:pPr lvl="2"/>
            <a:r>
              <a:rPr lang="en-US" sz="2000" dirty="0"/>
              <a:t>Immediately update lower levels of </a:t>
            </a:r>
            <a:r>
              <a:rPr lang="en-US" sz="2000" dirty="0" smtClean="0"/>
              <a:t>hierarchy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1"/>
            <a:r>
              <a:rPr lang="en-US" sz="2400" i="1" dirty="0"/>
              <a:t>Write-back</a:t>
            </a:r>
          </a:p>
          <a:p>
            <a:pPr lvl="2"/>
            <a:r>
              <a:rPr lang="en-US" sz="2000" dirty="0"/>
              <a:t>Only update lower levels of hierarchy when an updated block is </a:t>
            </a:r>
            <a:r>
              <a:rPr lang="en-US" sz="2000" dirty="0" smtClean="0"/>
              <a:t>replaced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Both strategies use </a:t>
            </a:r>
            <a:r>
              <a:rPr lang="en-US" sz="2400" i="1" dirty="0"/>
              <a:t>write buffer </a:t>
            </a:r>
            <a:r>
              <a:rPr lang="en-US" sz="2400" dirty="0"/>
              <a:t>to make writes asynchronous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3821" y="2092742"/>
            <a:ext cx="6858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929357"/>
            <a:ext cx="67056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90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Miss rate</a:t>
            </a:r>
          </a:p>
          <a:p>
            <a:pPr lvl="1"/>
            <a:r>
              <a:rPr lang="en-US" sz="2400" dirty="0"/>
              <a:t>Fraction of cache access that result in a miss</a:t>
            </a:r>
          </a:p>
          <a:p>
            <a:pPr lvl="1"/>
            <a:endParaRPr lang="en-US" sz="2400" dirty="0"/>
          </a:p>
          <a:p>
            <a:r>
              <a:rPr lang="en-US" sz="2800" dirty="0"/>
              <a:t>Causes of misses</a:t>
            </a:r>
          </a:p>
          <a:p>
            <a:pPr lvl="1"/>
            <a:r>
              <a:rPr lang="en-US" sz="2400" dirty="0" smtClean="0"/>
              <a:t>Compulsory (cold)</a:t>
            </a:r>
            <a:endParaRPr lang="en-US" sz="2400" dirty="0"/>
          </a:p>
          <a:p>
            <a:pPr lvl="2"/>
            <a:r>
              <a:rPr lang="en-US" sz="2000" dirty="0"/>
              <a:t>First reference to a block</a:t>
            </a:r>
          </a:p>
          <a:p>
            <a:pPr lvl="1"/>
            <a:r>
              <a:rPr lang="en-US" sz="2400" dirty="0"/>
              <a:t>Capacity</a:t>
            </a:r>
          </a:p>
          <a:p>
            <a:pPr lvl="2"/>
            <a:r>
              <a:rPr lang="en-US" sz="2000" dirty="0" smtClean="0"/>
              <a:t>Space is not sufficient to host data or code</a:t>
            </a:r>
            <a:endParaRPr lang="en-US" sz="2000" dirty="0"/>
          </a:p>
          <a:p>
            <a:pPr lvl="1"/>
            <a:r>
              <a:rPr lang="en-US" sz="2400" dirty="0"/>
              <a:t>Conflict</a:t>
            </a:r>
          </a:p>
          <a:p>
            <a:pPr lvl="2"/>
            <a:r>
              <a:rPr lang="en-US" sz="2000" dirty="0" smtClean="0"/>
              <a:t>When two memory blocks map on the same cache block in direct-mapped or set-associative caches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Measuring/Classifying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to find out?</a:t>
            </a:r>
          </a:p>
          <a:p>
            <a:pPr lvl="1"/>
            <a:r>
              <a:rPr lang="en-US" dirty="0" smtClean="0"/>
              <a:t>Cold misses: Simulate a fully associative infinite cache size</a:t>
            </a:r>
          </a:p>
          <a:p>
            <a:pPr lvl="1"/>
            <a:r>
              <a:rPr lang="en-US" dirty="0" smtClean="0"/>
              <a:t>Capacity misses: Simulate fully associative cache, then deduct cold misses</a:t>
            </a:r>
          </a:p>
          <a:p>
            <a:pPr lvl="1"/>
            <a:r>
              <a:rPr lang="en-US" dirty="0" smtClean="0"/>
              <a:t>Conflict misses: Simulate target cache configuration then deduct cold and capacity misses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Classification is useful to understand how to eliminate misses</a:t>
            </a:r>
          </a:p>
          <a:p>
            <a:endParaRPr lang="en-US" dirty="0"/>
          </a:p>
          <a:p>
            <a:r>
              <a:rPr lang="en-US" dirty="0" smtClean="0"/>
              <a:t>High conflict misses </a:t>
            </a:r>
            <a:r>
              <a:rPr lang="en-US" dirty="0" smtClean="0">
                <a:sym typeface="Wingdings"/>
              </a:rPr>
              <a:t> need higher associativity</a:t>
            </a:r>
          </a:p>
          <a:p>
            <a:r>
              <a:rPr lang="en-US" dirty="0" smtClean="0">
                <a:sym typeface="Wingdings"/>
              </a:rPr>
              <a:t>High capacity misses  need larger cache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3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Memory hierarchy design becomes more crucial with recent multi-core processors: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Aggregate peak bandwidth grows with # cores: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Intel Core i7 can generate two references per core per clock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Four cores and 3.2 GHz clock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25.6 billion 64-bit data references/second +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12.8 billion 128-bit instruction references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= 409.6 GB/s!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DRAM bandwidth is only 6% of this (25 GB/s)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r>
              <a:rPr lang="en-US" sz="2800" dirty="0"/>
              <a:t>Note that speculative and multithreaded processors may execute other instructions during a miss</a:t>
            </a:r>
            <a:endParaRPr lang="en-US" sz="2400" dirty="0"/>
          </a:p>
          <a:p>
            <a:pPr lvl="1"/>
            <a:r>
              <a:rPr lang="en-US" sz="2400" dirty="0"/>
              <a:t>Reduces performance impact of misses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73" y="2492896"/>
            <a:ext cx="7258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467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51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optimizations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Optimizations Basics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Six basic cache optimizations: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block size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compulsory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capacity and conflict misses, increases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Larger total cache capacity to reduce miss rate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associativity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conflict misses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Increases hit time, increases power consumption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Higher number of cache levels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overall memory access time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Giving priority to read misses over writes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miss penalty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Avoiding address translation in cache indexing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Reduces hit time</a:t>
            </a:r>
          </a:p>
        </p:txBody>
      </p:sp>
    </p:spTree>
    <p:extLst>
      <p:ext uri="{BB962C8B-B14F-4D97-AF65-F5344CB8AC3E}">
        <p14:creationId xmlns:p14="http://schemas.microsoft.com/office/powerpoint/2010/main" val="4241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Advanced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Small and simple first level caches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Critical timing path: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addressing tag memory, then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comparing tags, then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selecting correct set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Direct-mapped caches can overlap tag compare and transmission of 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Lower associativity reduces power because fewer cache lines are accessed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196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672453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time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993421"/>
            <a:ext cx="6648028" cy="46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20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Size and Associativity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7589" y="5672453"/>
            <a:ext cx="8270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per read vs. size and associativity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21" y="988660"/>
            <a:ext cx="6848623" cy="468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8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 improve hit time, predict the way to pre-set </a:t>
            </a:r>
            <a:r>
              <a:rPr lang="en-US" sz="2800" dirty="0" err="1" smtClean="0"/>
              <a:t>mux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Mis</a:t>
            </a:r>
            <a:r>
              <a:rPr lang="en-US" sz="2400" dirty="0" smtClean="0"/>
              <a:t>-prediction gives longer hit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Prediction accuracy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90% for two-way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&gt; 80% for four-way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I-cache has better accuracy than D-cache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First used on MIPS R10000 in mid-90s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on ARM Cortex-A8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Extend to predict block as well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“Way selection”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Increases </a:t>
            </a:r>
            <a:r>
              <a:rPr lang="en-US" sz="2400" dirty="0" err="1" smtClean="0"/>
              <a:t>mis</a:t>
            </a:r>
            <a:r>
              <a:rPr lang="en-US" sz="2400" dirty="0" smtClean="0"/>
              <a:t>-prediction penalty</a:t>
            </a:r>
          </a:p>
        </p:txBody>
      </p:sp>
    </p:spTree>
    <p:extLst>
      <p:ext uri="{BB962C8B-B14F-4D97-AF65-F5344CB8AC3E}">
        <p14:creationId xmlns:p14="http://schemas.microsoft.com/office/powerpoint/2010/main" val="207831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Cache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Pipeline cache access to improve bandwidth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Examples: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Pentium:  1 cycle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Pro – Pentium III:  2 cycles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Pentium 4 – Core i7:  4 cycles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Increases branch </a:t>
            </a:r>
            <a:r>
              <a:rPr lang="en-US" sz="2800" dirty="0" err="1" smtClean="0"/>
              <a:t>mis</a:t>
            </a:r>
            <a:r>
              <a:rPr lang="en-US" sz="2800" dirty="0" smtClean="0"/>
              <a:t>-prediction penalty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Makes it easier to increase associativity</a:t>
            </a:r>
          </a:p>
        </p:txBody>
      </p:sp>
    </p:spTree>
    <p:extLst>
      <p:ext uri="{BB962C8B-B14F-4D97-AF65-F5344CB8AC3E}">
        <p14:creationId xmlns:p14="http://schemas.microsoft.com/office/powerpoint/2010/main" val="329696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Non-blocking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Cache is a 2-ported device: memory &amp; processor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a lockup-free cache misses, it does not block</a:t>
            </a:r>
          </a:p>
          <a:p>
            <a:r>
              <a:rPr lang="en-US" dirty="0" smtClean="0"/>
              <a:t>It handles the miss and keeps accepting accesses from the processor</a:t>
            </a:r>
          </a:p>
          <a:p>
            <a:pPr lvl="1"/>
            <a:r>
              <a:rPr lang="en-US" dirty="0" smtClean="0"/>
              <a:t>Allows for the concurrent processing of multiple misses and hits</a:t>
            </a:r>
          </a:p>
          <a:p>
            <a:r>
              <a:rPr lang="en-US" dirty="0" smtClean="0"/>
              <a:t>Cache has to bookkeep all pending misses</a:t>
            </a:r>
          </a:p>
          <a:p>
            <a:pPr lvl="1"/>
            <a:r>
              <a:rPr lang="en-US" dirty="0" smtClean="0"/>
              <a:t>MSHRs (miss status handling registers) contain the address of pending miss, the destination block in cache, and the destination register</a:t>
            </a:r>
          </a:p>
          <a:p>
            <a:pPr lvl="1"/>
            <a:r>
              <a:rPr lang="en-US" dirty="0" smtClean="0"/>
              <a:t>Number of MSHRs limits the number of pending misses</a:t>
            </a:r>
          </a:p>
          <a:p>
            <a:r>
              <a:rPr lang="en-US" dirty="0" smtClean="0"/>
              <a:t>Data dependencies eventually block the processor</a:t>
            </a:r>
          </a:p>
          <a:p>
            <a:r>
              <a:rPr lang="en-US" dirty="0" smtClean="0"/>
              <a:t>Non-blocking caches are required in dynamically scheduled processor and to support prefetching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47999"/>
            <a:ext cx="8458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63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Primary/Secondary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Primary: the first miss to a block</a:t>
            </a:r>
          </a:p>
          <a:p>
            <a:r>
              <a:rPr lang="en-US" dirty="0" smtClean="0"/>
              <a:t>Secondary: following accesses to blocks pending due to primary miss</a:t>
            </a:r>
          </a:p>
          <a:p>
            <a:pPr lvl="1"/>
            <a:r>
              <a:rPr lang="en-US" dirty="0" smtClean="0"/>
              <a:t>Lot more misses (blocking cache only has primary misses)</a:t>
            </a:r>
          </a:p>
          <a:p>
            <a:pPr lvl="1"/>
            <a:r>
              <a:rPr lang="en-US" dirty="0" smtClean="0"/>
              <a:t>Needs MSHRs for both primary and secondary misses</a:t>
            </a:r>
          </a:p>
          <a:p>
            <a:pPr lvl="1"/>
            <a:r>
              <a:rPr lang="en-US" dirty="0" smtClean="0"/>
              <a:t>Misses are overlapped with computation and other misses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4487" lvl="1" indent="0">
              <a:buNone/>
            </a:pPr>
            <a:r>
              <a:rPr lang="en-US" dirty="0" smtClean="0"/>
              <a:t> </a:t>
            </a:r>
          </a:p>
          <a:p>
            <a:pPr marL="344487" lvl="1" indent="0">
              <a:buNone/>
            </a:pPr>
            <a:endParaRPr lang="en-US" dirty="0"/>
          </a:p>
          <a:p>
            <a:pPr marL="344487" lvl="1" indent="0">
              <a:buNone/>
            </a:pPr>
            <a:endParaRPr lang="en-US" dirty="0" smtClean="0"/>
          </a:p>
          <a:p>
            <a:pPr marL="344487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8" y="3086100"/>
            <a:ext cx="71405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43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Requires: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Multi-port, pipelined caches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levels of cache per core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Shared third-level cache on chip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High-end </a:t>
            </a:r>
            <a:r>
              <a:rPr lang="en-US" sz="2800" dirty="0"/>
              <a:t>microprocessors have &gt;10 MB on-chip cache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Consumes large amount of area and power budget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Multibanked</a:t>
            </a:r>
            <a:r>
              <a:rPr lang="en-US" dirty="0" smtClean="0"/>
              <a:t> Caches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Organize cache as independent banks to support simultaneous access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ARM Cortex-A8 supports 1-4 banks for L2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 i7 supports 4 banks for L1 and 8 banks for L2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Interleave banks according to block address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25788"/>
            <a:ext cx="6286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35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Word First, Early Restart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word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missed word from memory first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it to the processor as soon as it arrives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Early restart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Request words in normal order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Send missed word to the processor as soon as it arrives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Effectiveness of these strategies depends on block size and likelihood of another access to the portion of the block that has not yet been fetched</a:t>
            </a:r>
          </a:p>
        </p:txBody>
      </p:sp>
    </p:spTree>
    <p:extLst>
      <p:ext uri="{BB962C8B-B14F-4D97-AF65-F5344CB8AC3E}">
        <p14:creationId xmlns:p14="http://schemas.microsoft.com/office/powerpoint/2010/main" val="21380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Write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storing to a block that is already pending in the write buffer, update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Reduces stalls due to full write buffer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Do not apply to I/O addresses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32849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No write buffering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0555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Write buffering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841" y="2708920"/>
            <a:ext cx="4623295" cy="32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89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 Interchange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Swap nested loops to access memory in sequential order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marL="344487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Blocking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Instead of accessing entire rows or columns, subdivide matrices into blocks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more memory accesses but improves locality of accesses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82" y="2432785"/>
            <a:ext cx="3569311" cy="1000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04" y="2319474"/>
            <a:ext cx="3418228" cy="11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(1)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3783195" cy="3028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/* Before */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for (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=0; 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&lt;N; 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++)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  for(j=0; j&lt;N; j++)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{r=0;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        for (k=0; k&lt;N; k++)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      r = r + Y[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][k]*Z[k][j];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   X[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][j] = r;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};</a:t>
            </a:r>
          </a:p>
          <a:p>
            <a:r>
              <a:rPr lang="en-US" sz="1800" i="1" dirty="0" smtClean="0">
                <a:solidFill>
                  <a:schemeClr val="tx2"/>
                </a:solidFill>
                <a:latin typeface="Helvetica"/>
                <a:cs typeface="Helvetica"/>
              </a:rPr>
              <a:t>2N</a:t>
            </a:r>
            <a:r>
              <a:rPr lang="en-US" sz="1800" i="1" baseline="30000" dirty="0" smtClean="0">
                <a:solidFill>
                  <a:schemeClr val="tx2"/>
                </a:solidFill>
                <a:latin typeface="Helvetica"/>
                <a:cs typeface="Helvetica"/>
              </a:rPr>
              <a:t>3</a:t>
            </a:r>
            <a:r>
              <a:rPr lang="en-US" sz="1800" i="1" dirty="0" smtClean="0">
                <a:solidFill>
                  <a:schemeClr val="tx2"/>
                </a:solidFill>
                <a:latin typeface="Helvetica"/>
                <a:cs typeface="Helvetica"/>
              </a:rPr>
              <a:t> + N</a:t>
            </a:r>
            <a:r>
              <a:rPr lang="en-US" sz="1800" i="1" baseline="30000" dirty="0" smtClean="0">
                <a:solidFill>
                  <a:schemeClr val="tx2"/>
                </a:solidFill>
                <a:latin typeface="Helvetica"/>
                <a:cs typeface="Helvetica"/>
              </a:rPr>
              <a:t>2</a:t>
            </a:r>
            <a:r>
              <a:rPr lang="en-US" sz="1800" i="1" dirty="0" smtClean="0">
                <a:solidFill>
                  <a:schemeClr val="tx2"/>
                </a:solidFill>
                <a:latin typeface="Helvetica"/>
                <a:cs typeface="Helvetica"/>
              </a:rPr>
              <a:t> memory words accessed</a:t>
            </a:r>
            <a:endParaRPr lang="en-US" sz="1800" i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9" name="Picture 6" descr="f02-08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6124694" cy="19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51920" y="764704"/>
            <a:ext cx="48922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GB" sz="1600" b="1" kern="1200" dirty="0">
                <a:latin typeface="Helvetica"/>
                <a:cs typeface="Helvetica"/>
              </a:rPr>
              <a:t>Figure 2.8 </a:t>
            </a:r>
            <a:r>
              <a:rPr lang="en-GB" sz="1600" kern="1200" dirty="0">
                <a:latin typeface="Helvetica"/>
                <a:cs typeface="Helvetica"/>
              </a:rPr>
              <a:t>A snapshot of the three arrays x, y, and z when </a:t>
            </a:r>
            <a:r>
              <a:rPr lang="en-GB" sz="1600" i="1" kern="1200" dirty="0">
                <a:latin typeface="Helvetica"/>
                <a:cs typeface="Helvetica"/>
              </a:rPr>
              <a:t>N</a:t>
            </a:r>
            <a:r>
              <a:rPr lang="en-GB" sz="1600" kern="1200" dirty="0">
                <a:latin typeface="Helvetica"/>
                <a:cs typeface="Helvetica"/>
              </a:rPr>
              <a:t> = 6 and </a:t>
            </a:r>
            <a:r>
              <a:rPr lang="en-GB" sz="1600" kern="1200" dirty="0" err="1">
                <a:latin typeface="Helvetica"/>
                <a:cs typeface="Helvetica"/>
              </a:rPr>
              <a:t>i</a:t>
            </a:r>
            <a:r>
              <a:rPr lang="en-GB" sz="1600" kern="1200" dirty="0">
                <a:latin typeface="Helvetica"/>
                <a:cs typeface="Helvetica"/>
              </a:rPr>
              <a:t> = 1.</a:t>
            </a:r>
            <a:r>
              <a:rPr lang="en-GB" sz="1600" b="0" kern="1200" dirty="0">
                <a:latin typeface="Helvetica"/>
                <a:cs typeface="Helvetica"/>
              </a:rPr>
              <a:t> The age of accesses to the array elements is indicated by shade: white means not yet touched, light means older accesses, and dark means newer accesses. Compared to Figure 2.9, elements of y and z are read repeatedly to calculate new elements of x. The variables </a:t>
            </a:r>
            <a:r>
              <a:rPr lang="en-GB" sz="1600" b="0" kern="1200" dirty="0" err="1">
                <a:latin typeface="Helvetica"/>
                <a:cs typeface="Helvetica"/>
              </a:rPr>
              <a:t>i</a:t>
            </a:r>
            <a:r>
              <a:rPr lang="en-GB" sz="1600" b="0" kern="1200" dirty="0">
                <a:latin typeface="Helvetica"/>
                <a:cs typeface="Helvetica"/>
              </a:rPr>
              <a:t>, j, and k are shown along the rows or columns used to access the arrays.</a:t>
            </a:r>
            <a:r>
              <a:rPr lang="en-US" sz="1600" b="0" kern="1200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41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(2)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3960440" cy="469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/* After*/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for (</a:t>
            </a:r>
            <a:r>
              <a:rPr lang="en-US" sz="1800" dirty="0" err="1" smtClean="0">
                <a:latin typeface="Helvetica"/>
                <a:cs typeface="Helvetica"/>
              </a:rPr>
              <a:t>jj</a:t>
            </a:r>
            <a:r>
              <a:rPr lang="en-US" sz="1800" dirty="0" smtClean="0">
                <a:latin typeface="Helvetica"/>
                <a:cs typeface="Helvetica"/>
              </a:rPr>
              <a:t>=0; </a:t>
            </a:r>
            <a:r>
              <a:rPr lang="en-US" sz="1800" dirty="0" err="1" smtClean="0">
                <a:latin typeface="Helvetica"/>
                <a:cs typeface="Helvetica"/>
              </a:rPr>
              <a:t>jj</a:t>
            </a:r>
            <a:r>
              <a:rPr lang="en-US" sz="1800" dirty="0" smtClean="0">
                <a:latin typeface="Helvetica"/>
                <a:cs typeface="Helvetica"/>
              </a:rPr>
              <a:t>&lt;N; </a:t>
            </a:r>
            <a:r>
              <a:rPr lang="en-US" sz="1800" dirty="0" err="1" smtClean="0">
                <a:latin typeface="Helvetica"/>
                <a:cs typeface="Helvetica"/>
              </a:rPr>
              <a:t>jj</a:t>
            </a:r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= </a:t>
            </a:r>
            <a:r>
              <a:rPr lang="en-US" sz="1800" dirty="0" err="1" smtClean="0">
                <a:latin typeface="Helvetica"/>
                <a:cs typeface="Helvetica"/>
              </a:rPr>
              <a:t>jj+B</a:t>
            </a:r>
            <a:r>
              <a:rPr lang="en-US" sz="1800" dirty="0" smtClean="0">
                <a:latin typeface="Helvetica"/>
                <a:cs typeface="Helvetica"/>
              </a:rPr>
              <a:t>)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for(</a:t>
            </a:r>
            <a:r>
              <a:rPr lang="en-US" sz="1800" dirty="0" err="1" smtClean="0">
                <a:latin typeface="Helvetica"/>
                <a:cs typeface="Helvetica"/>
              </a:rPr>
              <a:t>kk</a:t>
            </a:r>
            <a:r>
              <a:rPr lang="en-US" sz="1800" dirty="0" smtClean="0">
                <a:latin typeface="Helvetica"/>
                <a:cs typeface="Helvetica"/>
              </a:rPr>
              <a:t>=0; </a:t>
            </a:r>
            <a:r>
              <a:rPr lang="en-US" sz="1800" dirty="0" err="1" smtClean="0">
                <a:latin typeface="Helvetica"/>
                <a:cs typeface="Helvetica"/>
              </a:rPr>
              <a:t>kk</a:t>
            </a:r>
            <a:r>
              <a:rPr lang="en-US" sz="1800" dirty="0" smtClean="0">
                <a:latin typeface="Helvetica"/>
                <a:cs typeface="Helvetica"/>
              </a:rPr>
              <a:t>&lt;N; </a:t>
            </a:r>
            <a:r>
              <a:rPr lang="en-US" sz="1800" dirty="0" err="1" smtClean="0">
                <a:latin typeface="Helvetica"/>
                <a:cs typeface="Helvetica"/>
              </a:rPr>
              <a:t>kk</a:t>
            </a:r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= </a:t>
            </a:r>
            <a:r>
              <a:rPr lang="en-US" sz="1800" dirty="0" err="1" smtClean="0">
                <a:latin typeface="Helvetica"/>
                <a:cs typeface="Helvetica"/>
              </a:rPr>
              <a:t>kk+B</a:t>
            </a:r>
            <a:r>
              <a:rPr lang="en-US" sz="1800" dirty="0" smtClean="0">
                <a:latin typeface="Helvetica"/>
                <a:cs typeface="Helvetica"/>
              </a:rPr>
              <a:t>)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for (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=0; 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&lt;N; 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++)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for (j=</a:t>
            </a:r>
            <a:r>
              <a:rPr lang="en-US" sz="1800" dirty="0" err="1" smtClean="0">
                <a:latin typeface="Helvetica"/>
                <a:cs typeface="Helvetica"/>
              </a:rPr>
              <a:t>jj</a:t>
            </a:r>
            <a:r>
              <a:rPr lang="en-US" sz="1800" dirty="0" smtClean="0">
                <a:latin typeface="Helvetica"/>
                <a:cs typeface="Helvetica"/>
              </a:rPr>
              <a:t>; j &lt; min(</a:t>
            </a:r>
            <a:r>
              <a:rPr lang="en-US" sz="1800" dirty="0" err="1" smtClean="0">
                <a:latin typeface="Helvetica"/>
                <a:cs typeface="Helvetica"/>
              </a:rPr>
              <a:t>jj+B,N</a:t>
            </a:r>
            <a:r>
              <a:rPr lang="en-US" sz="1800" dirty="0" smtClean="0">
                <a:latin typeface="Helvetica"/>
                <a:cs typeface="Helvetica"/>
              </a:rPr>
              <a:t>); j++)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{r=0;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        for (k=</a:t>
            </a:r>
            <a:r>
              <a:rPr lang="en-US" sz="1800" dirty="0" err="1" smtClean="0">
                <a:latin typeface="Helvetica"/>
                <a:cs typeface="Helvetica"/>
              </a:rPr>
              <a:t>kk</a:t>
            </a:r>
            <a:r>
              <a:rPr lang="en-US" sz="1800" dirty="0" smtClean="0">
                <a:latin typeface="Helvetica"/>
                <a:cs typeface="Helvetica"/>
              </a:rPr>
              <a:t>; k &lt; min(</a:t>
            </a:r>
            <a:r>
              <a:rPr lang="en-US" sz="1800" dirty="0" err="1" smtClean="0">
                <a:latin typeface="Helvetica"/>
                <a:cs typeface="Helvetica"/>
              </a:rPr>
              <a:t>kk+B,N</a:t>
            </a:r>
            <a:r>
              <a:rPr lang="en-US" sz="1800" dirty="0" smtClean="0">
                <a:latin typeface="Helvetica"/>
                <a:cs typeface="Helvetica"/>
              </a:rPr>
              <a:t>); k++)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      r = r + Y[</a:t>
            </a:r>
            <a:r>
              <a:rPr lang="en-US" sz="1800" dirty="0" err="1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][k]*Z[k][j];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   X[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][j] = X[</a:t>
            </a:r>
            <a:r>
              <a:rPr lang="en-US" sz="1800" dirty="0" err="1" smtClean="0">
                <a:latin typeface="Helvetica"/>
                <a:cs typeface="Helvetica"/>
              </a:rPr>
              <a:t>i</a:t>
            </a:r>
            <a:r>
              <a:rPr lang="en-US" sz="1800" dirty="0" smtClean="0">
                <a:latin typeface="Helvetica"/>
                <a:cs typeface="Helvetica"/>
              </a:rPr>
              <a:t>][j] + r;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};</a:t>
            </a:r>
          </a:p>
          <a:p>
            <a:endParaRPr lang="en-US" sz="1800" dirty="0">
              <a:latin typeface="Helvetica"/>
              <a:cs typeface="Helvetica"/>
            </a:endParaRPr>
          </a:p>
          <a:p>
            <a:r>
              <a:rPr lang="en-US" sz="1800" i="1" dirty="0" smtClean="0">
                <a:solidFill>
                  <a:srgbClr val="0039A6"/>
                </a:solidFill>
                <a:latin typeface="Helvetica"/>
                <a:cs typeface="Helvetica"/>
              </a:rPr>
              <a:t>2N</a:t>
            </a:r>
            <a:r>
              <a:rPr lang="en-US" sz="1800" i="1" baseline="30000" dirty="0" smtClean="0">
                <a:solidFill>
                  <a:srgbClr val="0039A6"/>
                </a:solidFill>
                <a:latin typeface="Helvetica"/>
                <a:cs typeface="Helvetica"/>
              </a:rPr>
              <a:t>3</a:t>
            </a:r>
            <a:r>
              <a:rPr lang="en-US" sz="1800" i="1" dirty="0" smtClean="0">
                <a:solidFill>
                  <a:srgbClr val="0039A6"/>
                </a:solidFill>
                <a:latin typeface="Helvetica"/>
                <a:cs typeface="Helvetica"/>
              </a:rPr>
              <a:t>/B + N</a:t>
            </a:r>
            <a:r>
              <a:rPr lang="en-US" sz="1800" i="1" baseline="30000" dirty="0" smtClean="0">
                <a:solidFill>
                  <a:srgbClr val="0039A6"/>
                </a:solidFill>
                <a:latin typeface="Helvetica"/>
                <a:cs typeface="Helvetica"/>
              </a:rPr>
              <a:t>2</a:t>
            </a:r>
          </a:p>
          <a:p>
            <a:endParaRPr lang="en-US" sz="1800" dirty="0" smtClean="0">
              <a:latin typeface="Helvetica"/>
              <a:cs typeface="Helvetica"/>
            </a:endParaRPr>
          </a:p>
          <a:p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7" name="Picture 6" descr="f02-09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578337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3968" y="1290943"/>
            <a:ext cx="4320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GB" sz="1800" b="1" kern="1200" dirty="0">
                <a:latin typeface="Helvetica"/>
                <a:cs typeface="Helvetica"/>
              </a:rPr>
              <a:t>Figure 2.9 </a:t>
            </a:r>
            <a:r>
              <a:rPr lang="en-GB" sz="1800" kern="1200" dirty="0">
                <a:latin typeface="Helvetica"/>
                <a:cs typeface="Helvetica"/>
              </a:rPr>
              <a:t>The age of accesses to the arrays x, y, and z when </a:t>
            </a:r>
            <a:r>
              <a:rPr lang="en-GB" sz="1800" i="1" kern="1200" dirty="0">
                <a:latin typeface="Helvetica"/>
                <a:cs typeface="Helvetica"/>
              </a:rPr>
              <a:t>B</a:t>
            </a:r>
            <a:r>
              <a:rPr lang="en-GB" sz="1800" kern="1200" dirty="0">
                <a:latin typeface="Helvetica"/>
                <a:cs typeface="Helvetica"/>
              </a:rPr>
              <a:t> = 3.</a:t>
            </a:r>
            <a:r>
              <a:rPr lang="en-GB" sz="1800" b="0" kern="1200" dirty="0">
                <a:latin typeface="Helvetica"/>
                <a:cs typeface="Helvetica"/>
              </a:rPr>
              <a:t> Note that, in contrast to Figure 2.8, a smaller </a:t>
            </a:r>
            <a:r>
              <a:rPr lang="en-GB" sz="1800" b="0" kern="1200" dirty="0" smtClean="0">
                <a:latin typeface="Helvetica"/>
                <a:cs typeface="Helvetica"/>
              </a:rPr>
              <a:t>number of </a:t>
            </a:r>
            <a:r>
              <a:rPr lang="en-GB" sz="1800" b="0" kern="1200" dirty="0">
                <a:latin typeface="Helvetica"/>
                <a:cs typeface="Helvetica"/>
              </a:rPr>
              <a:t>elements is accessed.</a:t>
            </a:r>
            <a:r>
              <a:rPr lang="en-US" sz="1800" b="0" kern="1200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94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Fetch two blocks on miss (include next sequential block)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56612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Pentium 4 Pre-fetching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6624736" cy="352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98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</a:t>
            </a:r>
            <a:r>
              <a:rPr lang="en-US" dirty="0" err="1" smtClean="0"/>
              <a:t>Prefetching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6219" cy="511177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Insert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instructions before data is needed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Non-faulting: 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 doesn’t cause exceptions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register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Cache </a:t>
            </a:r>
            <a:r>
              <a:rPr lang="en-US" sz="2800" dirty="0" err="1" smtClean="0"/>
              <a:t>prefetch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Loads data into cache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Combine with loop unrolling and software pipelining</a:t>
            </a:r>
          </a:p>
        </p:txBody>
      </p:sp>
    </p:spTree>
    <p:extLst>
      <p:ext uri="{BB962C8B-B14F-4D97-AF65-F5344CB8AC3E}">
        <p14:creationId xmlns:p14="http://schemas.microsoft.com/office/powerpoint/2010/main" val="428574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296" y="908720"/>
            <a:ext cx="6347048" cy="52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20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Principle of locality: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program accesses a relatively small portion of the address space at a time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Two different types of locality: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Temporal locality: if an item is referenced, it will tend to be referenced again soon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Spatial locality: if an item is referenced, items whose addresses are close tend to be referenced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1101808"/>
            <a:ext cx="7264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5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6734" y="971550"/>
            <a:ext cx="675053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76923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0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a word is not found in the cache, a </a:t>
            </a:r>
            <a:r>
              <a:rPr lang="en-US" sz="2800" i="1" dirty="0"/>
              <a:t>miss </a:t>
            </a:r>
            <a:r>
              <a:rPr lang="en-US" sz="2800" dirty="0"/>
              <a:t>occurs:</a:t>
            </a:r>
          </a:p>
          <a:p>
            <a:pPr lvl="1"/>
            <a:r>
              <a:rPr lang="en-US" sz="2400" dirty="0"/>
              <a:t>Fetch word from lower level in hierarchy, requiring a higher latency reference</a:t>
            </a:r>
          </a:p>
          <a:p>
            <a:pPr lvl="1"/>
            <a:r>
              <a:rPr lang="en-US" sz="2400" dirty="0"/>
              <a:t>Lower level may be another cache or the main memory</a:t>
            </a:r>
          </a:p>
          <a:p>
            <a:pPr lvl="1"/>
            <a:r>
              <a:rPr lang="en-US" sz="2400" dirty="0"/>
              <a:t>Also fetch the other words contained within the </a:t>
            </a:r>
            <a:r>
              <a:rPr lang="en-US" sz="2400" i="1" dirty="0"/>
              <a:t>block</a:t>
            </a:r>
          </a:p>
          <a:p>
            <a:pPr lvl="2"/>
            <a:r>
              <a:rPr lang="en-US" sz="2000" dirty="0"/>
              <a:t>Takes advantage of spatial locality</a:t>
            </a:r>
          </a:p>
          <a:p>
            <a:pPr lvl="1"/>
            <a:r>
              <a:rPr lang="en-US" sz="2400" dirty="0"/>
              <a:t>Place block into cache in any location within its </a:t>
            </a:r>
            <a:r>
              <a:rPr lang="en-US" sz="2400" i="1" dirty="0"/>
              <a:t>set</a:t>
            </a:r>
            <a:r>
              <a:rPr lang="en-US" sz="2400" dirty="0"/>
              <a:t>, determined by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Sets and 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294556"/>
              </p:ext>
            </p:extLst>
          </p:nvPr>
        </p:nvGraphicFramePr>
        <p:xfrm>
          <a:off x="2377660" y="2569155"/>
          <a:ext cx="45918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970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433764047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1584425404"/>
                    </a:ext>
                  </a:extLst>
                </a:gridCol>
                <a:gridCol w="1147970">
                  <a:extLst>
                    <a:ext uri="{9D8B030D-6E8A-4147-A177-3AD203B41FA5}">
                      <a16:colId xmlns:a16="http://schemas.microsoft.com/office/drawing/2014/main" xmlns="" val="3114345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block/line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92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78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41816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2758" y="2575187"/>
            <a:ext cx="1018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Sets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Block </a:t>
            </a:r>
            <a:br>
              <a:rPr lang="en-US" dirty="0" smtClean="0"/>
            </a:br>
            <a:r>
              <a:rPr lang="en-US" dirty="0" smtClean="0"/>
              <a:t>mapped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err="1" smtClean="0"/>
              <a:t>addr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8208" y="2005015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Ways</a:t>
            </a:r>
            <a:r>
              <a:rPr lang="en-US" dirty="0" smtClean="0"/>
              <a:t>: Block can go anywhere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8880" y="4522780"/>
            <a:ext cx="3589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n</a:t>
            </a:r>
            <a:r>
              <a:rPr lang="en-US" dirty="0" smtClean="0"/>
              <a:t>-way set associative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(4-way set associative)</a:t>
            </a:r>
          </a:p>
          <a:p>
            <a:pPr algn="ctr"/>
            <a:endParaRPr lang="en-US" i="1" dirty="0"/>
          </a:p>
          <a:p>
            <a:pPr algn="ctr"/>
            <a:r>
              <a:rPr lang="en-US" dirty="0" smtClean="0"/>
              <a:t>Example: Cache size = 16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4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Direct-mapped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7159"/>
              </p:ext>
            </p:extLst>
          </p:nvPr>
        </p:nvGraphicFramePr>
        <p:xfrm>
          <a:off x="2119243" y="1699590"/>
          <a:ext cx="1147970" cy="4479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970">
                  <a:extLst>
                    <a:ext uri="{9D8B030D-6E8A-4147-A177-3AD203B41FA5}">
                      <a16:colId xmlns:a16="http://schemas.microsoft.com/office/drawing/2014/main" xmlns="" val="3988008969"/>
                    </a:ext>
                  </a:extLst>
                </a:gridCol>
              </a:tblGrid>
              <a:tr h="2782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block/line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565495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929362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785582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418164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325770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656253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370505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231584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23863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8454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290406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31109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131997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5681756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952431"/>
                  </a:ext>
                </a:extLst>
              </a:tr>
              <a:tr h="27829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139481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5281" y="3589548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16 Sets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0294" y="123496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1-way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5429" y="2758552"/>
            <a:ext cx="4237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Direct mapped cache</a:t>
            </a:r>
          </a:p>
          <a:p>
            <a:pPr algn="ctr"/>
            <a:r>
              <a:rPr lang="en-US" dirty="0" smtClean="0"/>
              <a:t>Each block maps to only one cache line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aka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/>
              <a:t>1</a:t>
            </a:r>
            <a:r>
              <a:rPr lang="en-US" dirty="0" smtClean="0"/>
              <a:t>-way set associative</a:t>
            </a:r>
            <a:br>
              <a:rPr lang="en-US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903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7903</TotalTime>
  <Words>2174</Words>
  <Application>Microsoft Macintosh PowerPoint</Application>
  <PresentationFormat>On-screen Show (4:3)</PresentationFormat>
  <Paragraphs>433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UCRTemplate4</vt:lpstr>
      <vt:lpstr>CS203 – Advanced Computer Architecture</vt:lpstr>
      <vt:lpstr>Memory Hierarchy Design</vt:lpstr>
      <vt:lpstr>Performance and Power</vt:lpstr>
      <vt:lpstr>Typical Memory Hierarchy</vt:lpstr>
      <vt:lpstr>Typical Memory Hierarchy</vt:lpstr>
      <vt:lpstr>Cache basics</vt:lpstr>
      <vt:lpstr>Memory Hierarchy Basics</vt:lpstr>
      <vt:lpstr>Cache Sets and Ways</vt:lpstr>
      <vt:lpstr>Direct-mapped Cache</vt:lpstr>
      <vt:lpstr>Set Associative Cache</vt:lpstr>
      <vt:lpstr>Fully Associative Cache</vt:lpstr>
      <vt:lpstr>Cache Addressing</vt:lpstr>
      <vt:lpstr>Cache Addressing</vt:lpstr>
      <vt:lpstr>Cache Addressing</vt:lpstr>
      <vt:lpstr>Cache Addressing</vt:lpstr>
      <vt:lpstr>Cache Replacement Policies</vt:lpstr>
      <vt:lpstr>Cache Write Policies</vt:lpstr>
      <vt:lpstr>Cache Performance</vt:lpstr>
      <vt:lpstr>Measuring/Classifying Misses</vt:lpstr>
      <vt:lpstr>Cache Performance</vt:lpstr>
      <vt:lpstr>Cache optimizations</vt:lpstr>
      <vt:lpstr>Cache Optimizations Basics</vt:lpstr>
      <vt:lpstr>Ten Advanced Optimizations</vt:lpstr>
      <vt:lpstr>L1 Size and Associativity</vt:lpstr>
      <vt:lpstr>L1 Size and Associativity</vt:lpstr>
      <vt:lpstr>Way Prediction</vt:lpstr>
      <vt:lpstr>Pipelining Cache</vt:lpstr>
      <vt:lpstr>Non-blocking Caches</vt:lpstr>
      <vt:lpstr>Primary/Secondary Misses</vt:lpstr>
      <vt:lpstr>Multibanked Caches</vt:lpstr>
      <vt:lpstr>Critical Word First, Early Restart</vt:lpstr>
      <vt:lpstr>Merging Write Buffer</vt:lpstr>
      <vt:lpstr>Compiler Optimizations</vt:lpstr>
      <vt:lpstr>Blocking (1)</vt:lpstr>
      <vt:lpstr>Blocking (2)</vt:lpstr>
      <vt:lpstr>Hardware Prefetching</vt:lpstr>
      <vt:lpstr>Compiler Prefetching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244</cp:revision>
  <cp:lastPrinted>2016-01-28T18:36:41Z</cp:lastPrinted>
  <dcterms:created xsi:type="dcterms:W3CDTF">2015-12-30T09:03:10Z</dcterms:created>
  <dcterms:modified xsi:type="dcterms:W3CDTF">2016-02-16T08:14:53Z</dcterms:modified>
</cp:coreProperties>
</file>