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2" r:id="rId3"/>
    <p:sldId id="264" r:id="rId4"/>
    <p:sldId id="265" r:id="rId5"/>
    <p:sldId id="267" r:id="rId6"/>
    <p:sldId id="268" r:id="rId7"/>
    <p:sldId id="266" r:id="rId8"/>
    <p:sldId id="257" r:id="rId9"/>
    <p:sldId id="259" r:id="rId10"/>
    <p:sldId id="260" r:id="rId11"/>
    <p:sldId id="261" r:id="rId12"/>
    <p:sldId id="269" r:id="rId13"/>
    <p:sldId id="25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4FB3"/>
    <a:srgbClr val="EA9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2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5E1E6-B388-854A-871A-F410DFA16DE9}" type="datetimeFigureOut">
              <a:rPr lang="en-US" smtClean="0"/>
              <a:t>1/4/16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E9CD4-197F-4F40-8589-60F84AAB0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324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A2BEC-5DCF-B74E-9F74-1999361AA18B}" type="datetimeFigureOut">
              <a:rPr lang="en-US" smtClean="0"/>
              <a:t>1/4/16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FF544-3B26-184B-8E3E-D76FB84FC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082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3" descr="full_blue_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00400" y="381000"/>
            <a:ext cx="5562600" cy="27432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276600"/>
            <a:ext cx="5562600" cy="2362200"/>
          </a:xfrm>
        </p:spPr>
        <p:txBody>
          <a:bodyPr/>
          <a:lstStyle>
            <a:lvl1pPr marL="0" indent="0">
              <a:buFont typeface="Wingdings" charset="0"/>
              <a:buNone/>
              <a:defRPr sz="3200">
                <a:solidFill>
                  <a:srgbClr val="F1AB0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F9B95B35-0D17-4741-B451-5C93330B1713}" type="datetime1">
              <a:rPr lang="en-US" smtClean="0"/>
              <a:t>1/4/16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172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402B14-1E9F-214B-B3AB-3F4BA5049712}" type="datetime1">
              <a:rPr lang="en-US" smtClean="0"/>
              <a:t>1/4/16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6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9B369B-E070-EE45-ABD7-FD4376224AB6}" type="datetime1">
              <a:rPr lang="en-US" smtClean="0"/>
              <a:t>1/4/16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10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0976FB-97CC-264D-98AE-D8A60E68692E}" type="datetime1">
              <a:rPr lang="en-US" smtClean="0"/>
              <a:t>1/4/16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09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05D3F6-B18C-1443-9C10-ED107BEFDDB9}" type="datetime1">
              <a:rPr lang="en-US" smtClean="0"/>
              <a:t>1/4/16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846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70A6E1-D31C-AA45-B7A3-DC83FF74E453}" type="datetime1">
              <a:rPr lang="en-US" smtClean="0"/>
              <a:t>1/4/16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65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03EC3C-DACA-7243-B268-F534611C1DD1}" type="datetime1">
              <a:rPr lang="en-US" smtClean="0"/>
              <a:t>1/4/16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2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059374-8DED-C841-87BA-472C10B09F41}" type="datetime1">
              <a:rPr lang="en-US" smtClean="0"/>
              <a:t>1/4/16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387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E28E68-9E9A-DF48-AF81-DE6AE9289ED5}" type="datetime1">
              <a:rPr lang="en-US" smtClean="0"/>
              <a:t>1/4/16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356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BBA9E-D741-1047-9757-CA8D8288A6C4}" type="datetime1">
              <a:rPr lang="en-US" smtClean="0"/>
              <a:t>1/4/16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60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B94D98-11C7-4846-9516-1046CB8BC6A3}" type="datetime1">
              <a:rPr lang="en-US" smtClean="0"/>
              <a:t>1/4/16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848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rgbClr val="204DB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27" name="Picture 41" descr="small_logo_insid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0025" y="0"/>
            <a:ext cx="1323975" cy="119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7467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 smtClean="0">
                <a:solidFill>
                  <a:schemeClr val="bg1"/>
                </a:solidFill>
                <a:cs typeface="+mn-cs"/>
              </a:defRPr>
            </a:lvl1pPr>
          </a:lstStyle>
          <a:p>
            <a:fld id="{F8FC7CD3-9B30-EC46-9924-517BFBFCFD4F}" type="datetime1">
              <a:rPr lang="en-US" smtClean="0"/>
              <a:t>1/4/16</a:t>
            </a:fld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0"/>
        <a:buBlip>
          <a:blip r:embed="rId14"/>
        </a:buBlip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Blip>
          <a:blip r:embed="rId15"/>
        </a:buBlip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0"/>
        <a:buBlip>
          <a:blip r:embed="rId16"/>
        </a:buBlip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0"/>
        <a:buBlip>
          <a:blip r:embed="rId15"/>
        </a:buBlip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danielwong.or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danielwong.org/classes/cs203-w16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CS203 – Advanced Computer Architecture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399" y="3276600"/>
            <a:ext cx="5829937" cy="2362200"/>
          </a:xfrm>
        </p:spPr>
        <p:txBody>
          <a:bodyPr/>
          <a:lstStyle/>
          <a:p>
            <a:r>
              <a:rPr lang="en-US" dirty="0" smtClean="0"/>
              <a:t>Introduction</a:t>
            </a:r>
          </a:p>
          <a:p>
            <a:endParaRPr lang="en-US" dirty="0"/>
          </a:p>
          <a:p>
            <a:r>
              <a:rPr lang="en-US" sz="1800" i="1" dirty="0" smtClean="0"/>
              <a:t>Daniel Wong, Assistant Professor </a:t>
            </a:r>
          </a:p>
          <a:p>
            <a:r>
              <a:rPr lang="en-US" sz="1800" i="1" dirty="0" smtClean="0"/>
              <a:t>Department of Electrical and Computer Engineering</a:t>
            </a:r>
          </a:p>
          <a:p>
            <a:r>
              <a:rPr lang="en-US" sz="1800" i="1" dirty="0" smtClean="0"/>
              <a:t>Cooperating Faculty, Department of Computer Science and Engineering</a:t>
            </a:r>
            <a:endParaRPr lang="en-US" sz="1800" i="1" dirty="0"/>
          </a:p>
          <a:p>
            <a:r>
              <a:rPr lang="en-US" sz="1800" i="1" dirty="0" err="1" smtClean="0"/>
              <a:t>dwong@ece.ucr.edu</a:t>
            </a:r>
            <a:endParaRPr 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3396124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Attendance/Grading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Attendance</a:t>
            </a:r>
          </a:p>
          <a:p>
            <a:pPr lvl="1"/>
            <a:r>
              <a:rPr lang="en-US" dirty="0" smtClean="0"/>
              <a:t>You are expected to attend </a:t>
            </a:r>
            <a:r>
              <a:rPr lang="en-US" b="1" dirty="0" smtClean="0"/>
              <a:t>all</a:t>
            </a:r>
            <a:r>
              <a:rPr lang="en-US" dirty="0" smtClean="0"/>
              <a:t> lectures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Some slides only make sense in lecture. </a:t>
            </a:r>
            <a:endParaRPr lang="en-US" dirty="0" smtClean="0"/>
          </a:p>
          <a:p>
            <a:r>
              <a:rPr lang="en-US" dirty="0" smtClean="0"/>
              <a:t>Grade Breakdown</a:t>
            </a:r>
          </a:p>
          <a:p>
            <a:pPr lvl="1"/>
            <a:r>
              <a:rPr lang="en-US" dirty="0" smtClean="0"/>
              <a:t>Projects</a:t>
            </a:r>
            <a:r>
              <a:rPr lang="en-US" dirty="0" smtClean="0"/>
              <a:t>: </a:t>
            </a:r>
            <a:r>
              <a:rPr lang="en-US" dirty="0" smtClean="0"/>
              <a:t>45%</a:t>
            </a:r>
            <a:endParaRPr lang="en-US" dirty="0" smtClean="0"/>
          </a:p>
          <a:p>
            <a:pPr lvl="1"/>
            <a:r>
              <a:rPr lang="en-US" dirty="0" smtClean="0"/>
              <a:t>Exam 1: </a:t>
            </a:r>
            <a:r>
              <a:rPr lang="en-US" dirty="0" smtClean="0"/>
              <a:t>25%</a:t>
            </a:r>
            <a:endParaRPr lang="en-US" dirty="0" smtClean="0"/>
          </a:p>
          <a:p>
            <a:pPr lvl="1"/>
            <a:r>
              <a:rPr lang="en-US" dirty="0" smtClean="0"/>
              <a:t>Exam 2: 25%</a:t>
            </a:r>
          </a:p>
          <a:p>
            <a:pPr lvl="1"/>
            <a:r>
              <a:rPr lang="en-US" dirty="0" smtClean="0"/>
              <a:t>Class Participation: 5%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285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slip days</a:t>
            </a:r>
          </a:p>
          <a:p>
            <a:r>
              <a:rPr lang="en-US" dirty="0" smtClean="0"/>
              <a:t>15% penalty per late day</a:t>
            </a:r>
          </a:p>
          <a:p>
            <a:r>
              <a:rPr lang="en-US" dirty="0" smtClean="0"/>
              <a:t>If it’s one minute late, it’s still late</a:t>
            </a:r>
          </a:p>
          <a:p>
            <a:r>
              <a:rPr lang="en-US" dirty="0" smtClean="0"/>
              <a:t>No extensions will be given</a:t>
            </a:r>
          </a:p>
          <a:p>
            <a:r>
              <a:rPr lang="en-US" dirty="0" smtClean="0"/>
              <a:t>All </a:t>
            </a:r>
            <a:r>
              <a:rPr lang="en-US" dirty="0" smtClean="0"/>
              <a:t>projects are </a:t>
            </a:r>
            <a:r>
              <a:rPr lang="en-US" dirty="0" smtClean="0"/>
              <a:t>due at the beginning of class on the due </a:t>
            </a:r>
            <a:r>
              <a:rPr lang="en-US" dirty="0" smtClean="0"/>
              <a:t>date</a:t>
            </a:r>
          </a:p>
          <a:p>
            <a:r>
              <a:rPr lang="en-US" dirty="0" smtClean="0"/>
              <a:t>Projects should be uploaded to </a:t>
            </a:r>
            <a:r>
              <a:rPr lang="en-US" dirty="0" err="1" smtClean="0"/>
              <a:t>iLearn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160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Assignments will be issue during the course</a:t>
            </a:r>
          </a:p>
          <a:p>
            <a:r>
              <a:rPr lang="en-US" dirty="0" smtClean="0"/>
              <a:t>Will not be graded</a:t>
            </a:r>
          </a:p>
          <a:p>
            <a:r>
              <a:rPr lang="en-US" dirty="0" smtClean="0"/>
              <a:t>The objective is to practice problem solving and design in computer architecture</a:t>
            </a:r>
          </a:p>
          <a:p>
            <a:r>
              <a:rPr lang="en-US" dirty="0" smtClean="0"/>
              <a:t>Prepares you for exams</a:t>
            </a:r>
          </a:p>
          <a:p>
            <a:r>
              <a:rPr lang="en-US" dirty="0" smtClean="0"/>
              <a:t>Prepares you for life!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651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Instructor: Daniel Wong </a:t>
            </a:r>
          </a:p>
          <a:p>
            <a:pPr lvl="1"/>
            <a:r>
              <a:rPr lang="en-US" dirty="0" smtClean="0"/>
              <a:t>Email: </a:t>
            </a:r>
            <a:r>
              <a:rPr lang="en-US" dirty="0" err="1" smtClean="0"/>
              <a:t>dwong@ece.ucr.edu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Homepage: </a:t>
            </a:r>
            <a:r>
              <a:rPr lang="en-US" dirty="0" smtClean="0">
                <a:hlinkClick r:id="rId2"/>
              </a:rPr>
              <a:t>http://www.danielwong.org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Office: WCH 425 </a:t>
            </a:r>
          </a:p>
          <a:p>
            <a:pPr lvl="1"/>
            <a:r>
              <a:rPr lang="en-US" dirty="0" smtClean="0"/>
              <a:t>Office Hours: Tuesday 3:30-5pm, Thursday 3:30-5pm </a:t>
            </a:r>
          </a:p>
          <a:p>
            <a:r>
              <a:rPr lang="en-US" dirty="0" smtClean="0"/>
              <a:t>TA: </a:t>
            </a:r>
            <a:r>
              <a:rPr lang="en-US" dirty="0" err="1" smtClean="0"/>
              <a:t>Xin</a:t>
            </a:r>
            <a:r>
              <a:rPr lang="en-US" dirty="0" smtClean="0"/>
              <a:t> Liang </a:t>
            </a:r>
          </a:p>
          <a:p>
            <a:pPr lvl="1"/>
            <a:r>
              <a:rPr lang="en-US" dirty="0" smtClean="0"/>
              <a:t>Email: xlian007@ucr.edu </a:t>
            </a:r>
          </a:p>
          <a:p>
            <a:pPr lvl="1"/>
            <a:r>
              <a:rPr lang="en-US" dirty="0" smtClean="0"/>
              <a:t>Office Hours: TBD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395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5400" dirty="0" smtClean="0"/>
              <a:t>Welcome!</a:t>
            </a:r>
            <a:endParaRPr lang="en-US" sz="5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1946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Born and raised in East Los Angeles</a:t>
            </a:r>
          </a:p>
          <a:p>
            <a:endParaRPr lang="en-US" dirty="0" smtClean="0"/>
          </a:p>
          <a:p>
            <a:r>
              <a:rPr lang="en-US" dirty="0" smtClean="0"/>
              <a:t>University of Southern California, Los Angeles, CA</a:t>
            </a:r>
          </a:p>
          <a:p>
            <a:pPr lvl="1"/>
            <a:r>
              <a:rPr lang="en-US" dirty="0" smtClean="0"/>
              <a:t>BS Computer Engineering/Computer Science ‘09</a:t>
            </a:r>
          </a:p>
          <a:p>
            <a:pPr lvl="1"/>
            <a:r>
              <a:rPr lang="en-US" dirty="0" smtClean="0"/>
              <a:t>MS Electrical Engineering ‘11</a:t>
            </a:r>
          </a:p>
          <a:p>
            <a:pPr lvl="1"/>
            <a:r>
              <a:rPr lang="en-US" dirty="0" smtClean="0"/>
              <a:t>PhD Electrical Engineering </a:t>
            </a:r>
            <a:r>
              <a:rPr lang="fr-FR" dirty="0" smtClean="0"/>
              <a:t>’</a:t>
            </a:r>
            <a:r>
              <a:rPr lang="en-US" dirty="0" smtClean="0"/>
              <a:t>15</a:t>
            </a:r>
          </a:p>
          <a:p>
            <a:endParaRPr lang="en-US" dirty="0" smtClean="0"/>
          </a:p>
          <a:p>
            <a:r>
              <a:rPr lang="en-US" dirty="0" smtClean="0"/>
              <a:t>Research Interest</a:t>
            </a:r>
          </a:p>
          <a:p>
            <a:pPr lvl="1"/>
            <a:r>
              <a:rPr lang="en-US" dirty="0" smtClean="0"/>
              <a:t>Energy Efficient Computer Systems</a:t>
            </a:r>
          </a:p>
          <a:p>
            <a:pPr lvl="1"/>
            <a:r>
              <a:rPr lang="en-US" dirty="0" smtClean="0"/>
              <a:t>GPGPUs, Data Centers, NVM Memories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Industry Experience</a:t>
            </a:r>
          </a:p>
          <a:p>
            <a:pPr lvl="1"/>
            <a:r>
              <a:rPr lang="en-US" dirty="0" smtClean="0"/>
              <a:t>Samsung Semiconductor, Inc., San Jose, CA</a:t>
            </a:r>
          </a:p>
          <a:p>
            <a:pPr lvl="1"/>
            <a:r>
              <a:rPr lang="en-US" dirty="0" smtClean="0"/>
              <a:t>Lawrence Livermore National Labs, Livermore, CA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96501" y="5752875"/>
            <a:ext cx="7028299" cy="495525"/>
          </a:xfrm>
          <a:prstGeom prst="rect">
            <a:avLst/>
          </a:prstGeom>
          <a:solidFill>
            <a:srgbClr val="EA9B1C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I’m stuck in California . .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145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CS203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to Computer </a:t>
            </a:r>
            <a:r>
              <a:rPr lang="en-US" dirty="0" smtClean="0"/>
              <a:t>Architecture</a:t>
            </a:r>
          </a:p>
          <a:p>
            <a:pPr lvl="1"/>
            <a:r>
              <a:rPr lang="en-US" dirty="0" smtClean="0"/>
              <a:t>Familiarity with processor components</a:t>
            </a:r>
            <a:br>
              <a:rPr lang="en-US" dirty="0" smtClean="0"/>
            </a:br>
            <a:r>
              <a:rPr lang="en-US" dirty="0" smtClean="0"/>
              <a:t>(pipeline, caches, registers, etc. )</a:t>
            </a:r>
          </a:p>
          <a:p>
            <a:pPr lvl="1"/>
            <a:r>
              <a:rPr lang="en-US" dirty="0" smtClean="0"/>
              <a:t>Provide foundation for further comp arch courses</a:t>
            </a:r>
          </a:p>
          <a:p>
            <a:pPr lvl="2"/>
            <a:r>
              <a:rPr lang="en-US" dirty="0" smtClean="0"/>
              <a:t>CS213 – Parallel Processing Architectures</a:t>
            </a:r>
          </a:p>
          <a:p>
            <a:pPr lvl="2"/>
            <a:r>
              <a:rPr lang="en-US" dirty="0" smtClean="0"/>
              <a:t>EE260 – Seminar in EE (?)</a:t>
            </a:r>
          </a:p>
          <a:p>
            <a:endParaRPr lang="en-US" dirty="0" smtClean="0"/>
          </a:p>
          <a:p>
            <a:r>
              <a:rPr lang="en-US" dirty="0" smtClean="0"/>
              <a:t>Project-based learning</a:t>
            </a:r>
          </a:p>
          <a:p>
            <a:pPr lvl="1"/>
            <a:r>
              <a:rPr lang="en-US" dirty="0" smtClean="0"/>
              <a:t>Learning by doing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956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Prerequisite: CS 161</a:t>
            </a:r>
          </a:p>
          <a:p>
            <a:r>
              <a:rPr lang="en-US" dirty="0" smtClean="0"/>
              <a:t>Background</a:t>
            </a:r>
          </a:p>
          <a:p>
            <a:pPr lvl="1"/>
            <a:r>
              <a:rPr lang="en-US" dirty="0" smtClean="0"/>
              <a:t>Quantifying Performance, Technology Trends, …</a:t>
            </a:r>
          </a:p>
          <a:p>
            <a:r>
              <a:rPr lang="en-US" dirty="0" smtClean="0"/>
              <a:t>Pipelining</a:t>
            </a:r>
          </a:p>
          <a:p>
            <a:pPr lvl="1"/>
            <a:r>
              <a:rPr lang="en-US" dirty="0" smtClean="0"/>
              <a:t>5-stage pipeline</a:t>
            </a:r>
          </a:p>
          <a:p>
            <a:r>
              <a:rPr lang="en-US" dirty="0" smtClean="0"/>
              <a:t>Instruction Level Parallelism</a:t>
            </a:r>
          </a:p>
          <a:p>
            <a:pPr lvl="1"/>
            <a:r>
              <a:rPr lang="en-US" dirty="0" smtClean="0"/>
              <a:t>Static/Dynamic scheduling, Branch prediction</a:t>
            </a:r>
          </a:p>
          <a:p>
            <a:r>
              <a:rPr lang="en-US" dirty="0" smtClean="0"/>
              <a:t>Memory hierarchy</a:t>
            </a:r>
          </a:p>
          <a:p>
            <a:pPr lvl="1"/>
            <a:r>
              <a:rPr lang="en-US" dirty="0" smtClean="0"/>
              <a:t>Memory, Cache, Virtual Memory</a:t>
            </a:r>
          </a:p>
          <a:p>
            <a:r>
              <a:rPr lang="en-US" dirty="0" smtClean="0"/>
              <a:t>Parallelism</a:t>
            </a:r>
          </a:p>
          <a:p>
            <a:pPr lvl="1"/>
            <a:r>
              <a:rPr lang="en-US" dirty="0" smtClean="0"/>
              <a:t>Multi-threading, Vector, GPU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721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learn Comp Arch?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Computer Architecture is the glue that binds software and </a:t>
            </a:r>
            <a:r>
              <a:rPr lang="en-US" dirty="0" smtClean="0"/>
              <a:t>hardware</a:t>
            </a:r>
          </a:p>
          <a:p>
            <a:pPr lvl="1"/>
            <a:r>
              <a:rPr lang="en-US" dirty="0" smtClean="0"/>
              <a:t>Inter-disciplinary in nature</a:t>
            </a:r>
          </a:p>
          <a:p>
            <a:pPr lvl="1"/>
            <a:r>
              <a:rPr lang="en-US" dirty="0" smtClean="0"/>
              <a:t>Devices, Circuits, OS, Runtime, PL, Compilers</a:t>
            </a:r>
            <a:endParaRPr lang="en-US" dirty="0"/>
          </a:p>
          <a:p>
            <a:endParaRPr lang="en-US" dirty="0"/>
          </a:p>
          <a:p>
            <a:r>
              <a:rPr lang="en-US" dirty="0"/>
              <a:t>Advancement of computer architecture is vital to all other areas of computing</a:t>
            </a:r>
          </a:p>
          <a:p>
            <a:pPr lvl="1"/>
            <a:r>
              <a:rPr lang="en-US" dirty="0" err="1" smtClean="0"/>
              <a:t>IoT</a:t>
            </a:r>
            <a:r>
              <a:rPr lang="en-US" dirty="0" smtClean="0"/>
              <a:t>, Embedded</a:t>
            </a:r>
          </a:p>
          <a:p>
            <a:pPr lvl="1"/>
            <a:r>
              <a:rPr lang="en-US" dirty="0" smtClean="0"/>
              <a:t>Mobile</a:t>
            </a:r>
          </a:p>
          <a:p>
            <a:pPr lvl="1"/>
            <a:r>
              <a:rPr lang="en-US" dirty="0" smtClean="0"/>
              <a:t>Data centers, HPC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949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Computer Architecture?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H</a:t>
            </a:r>
            <a:r>
              <a:rPr lang="en-US" dirty="0" smtClean="0"/>
              <a:t>ardware organization of computers </a:t>
            </a:r>
          </a:p>
          <a:p>
            <a:pPr lvl="1"/>
            <a:r>
              <a:rPr lang="en-US" dirty="0" smtClean="0"/>
              <a:t>how to build computers</a:t>
            </a:r>
          </a:p>
          <a:p>
            <a:endParaRPr lang="en-US" dirty="0" smtClean="0"/>
          </a:p>
          <a:p>
            <a:r>
              <a:rPr lang="en-US" dirty="0" smtClean="0"/>
              <a:t>Layered view of computer systems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Role of the computer architect:</a:t>
            </a:r>
          </a:p>
          <a:p>
            <a:pPr lvl="1"/>
            <a:r>
              <a:rPr lang="en-US" dirty="0" smtClean="0"/>
              <a:t>To make design trade-offs across the </a:t>
            </a:r>
            <a:r>
              <a:rPr lang="en-US" dirty="0" err="1" smtClean="0"/>
              <a:t>hw</a:t>
            </a:r>
            <a:r>
              <a:rPr lang="en-US" dirty="0" smtClean="0"/>
              <a:t>/</a:t>
            </a:r>
            <a:r>
              <a:rPr lang="en-US" dirty="0" err="1" smtClean="0"/>
              <a:t>sw</a:t>
            </a:r>
            <a:r>
              <a:rPr lang="en-US" dirty="0" smtClean="0"/>
              <a:t> interface to meet functional, performance and cost requirements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0" y="2621376"/>
            <a:ext cx="6985000" cy="248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73936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Course Website</a:t>
            </a:r>
          </a:p>
          <a:p>
            <a:pPr lvl="1"/>
            <a:r>
              <a:rPr lang="en-US" dirty="0" smtClean="0">
                <a:hlinkClick r:id="rId2"/>
              </a:rPr>
              <a:t>www.danielwong.org/classes/cs203-w16</a:t>
            </a:r>
            <a:endParaRPr lang="en-US" dirty="0" smtClean="0"/>
          </a:p>
          <a:p>
            <a:pPr lvl="1"/>
            <a:r>
              <a:rPr lang="en-US" dirty="0" smtClean="0"/>
              <a:t>Check often for announcements</a:t>
            </a:r>
          </a:p>
          <a:p>
            <a:r>
              <a:rPr lang="en-US" dirty="0" smtClean="0"/>
              <a:t>Assignments/Projects</a:t>
            </a:r>
            <a:endParaRPr lang="en-US" dirty="0" smtClean="0"/>
          </a:p>
          <a:p>
            <a:pPr lvl="1"/>
            <a:r>
              <a:rPr lang="en-US" dirty="0" err="1" smtClean="0"/>
              <a:t>iLearn</a:t>
            </a:r>
            <a:r>
              <a:rPr lang="en-US" dirty="0" smtClean="0"/>
              <a:t> (</a:t>
            </a:r>
            <a:r>
              <a:rPr lang="en-US" dirty="0" err="1" smtClean="0"/>
              <a:t>iLearn.ucr.edu</a:t>
            </a:r>
            <a:r>
              <a:rPr lang="en-US" dirty="0" smtClean="0"/>
              <a:t>)</a:t>
            </a:r>
          </a:p>
          <a:p>
            <a:r>
              <a:rPr lang="en-US" dirty="0" smtClean="0"/>
              <a:t>Discussion/Help</a:t>
            </a:r>
          </a:p>
          <a:p>
            <a:pPr lvl="1"/>
            <a:r>
              <a:rPr lang="en-US" dirty="0" smtClean="0"/>
              <a:t>Piazza </a:t>
            </a:r>
            <a:br>
              <a:rPr lang="en-US" dirty="0" smtClean="0"/>
            </a:br>
            <a:r>
              <a:rPr lang="en-US" sz="2400" dirty="0" smtClean="0"/>
              <a:t>(</a:t>
            </a:r>
            <a:r>
              <a:rPr lang="en-US" sz="2400" dirty="0" err="1" smtClean="0"/>
              <a:t>piazza.com</a:t>
            </a:r>
            <a:r>
              <a:rPr lang="en-US" sz="2400" dirty="0" smtClean="0"/>
              <a:t>/</a:t>
            </a:r>
            <a:r>
              <a:rPr lang="en-US" sz="2400" dirty="0" err="1" smtClean="0"/>
              <a:t>ucr</a:t>
            </a:r>
            <a:r>
              <a:rPr lang="en-US" sz="2400" dirty="0" smtClean="0"/>
              <a:t>/winter2016/cs_203_001_16w/home)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172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(Required) Computer Architecture: A Quantitative Approach, 5th Edition </a:t>
            </a:r>
            <a:br>
              <a:rPr lang="en-US" dirty="0" smtClean="0"/>
            </a:br>
            <a:r>
              <a:rPr lang="en-US" dirty="0" smtClean="0"/>
              <a:t>By Hennessy and Patterson</a:t>
            </a:r>
          </a:p>
          <a:p>
            <a:endParaRPr lang="en-US" dirty="0" smtClean="0"/>
          </a:p>
          <a:p>
            <a:r>
              <a:rPr lang="en-US" dirty="0" smtClean="0"/>
              <a:t>(Optional, another great reference book) </a:t>
            </a:r>
            <a:br>
              <a:rPr lang="en-US" dirty="0" smtClean="0"/>
            </a:br>
            <a:r>
              <a:rPr lang="en-US" dirty="0" smtClean="0"/>
              <a:t>Parallel Computer Organization and Design </a:t>
            </a:r>
            <a:br>
              <a:rPr lang="en-US" dirty="0" smtClean="0"/>
            </a:br>
            <a:r>
              <a:rPr lang="en-US" dirty="0" smtClean="0"/>
              <a:t>By Dubois, </a:t>
            </a:r>
            <a:r>
              <a:rPr lang="en-US" dirty="0" err="1" smtClean="0"/>
              <a:t>Annavaram</a:t>
            </a:r>
            <a:r>
              <a:rPr lang="en-US" dirty="0" smtClean="0"/>
              <a:t>, and </a:t>
            </a:r>
            <a:r>
              <a:rPr lang="en-US" dirty="0" err="1" smtClean="0"/>
              <a:t>Stenstrom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609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UCRTemplate4">
  <a:themeElements>
    <a:clrScheme name="UCRTemplate4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UCRTemplate4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UCRTemplate4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RTemplate4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UCRTemplate_custom.pot</Template>
  <TotalTime>4351</TotalTime>
  <Words>449</Words>
  <Application>Microsoft Macintosh PowerPoint</Application>
  <PresentationFormat>On-screen Show (4:3)</PresentationFormat>
  <Paragraphs>129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UCRTemplate4</vt:lpstr>
      <vt:lpstr>CS203 – Advanced Computer Architecture</vt:lpstr>
      <vt:lpstr>PowerPoint Presentation</vt:lpstr>
      <vt:lpstr>About me</vt:lpstr>
      <vt:lpstr>CS203 Goal</vt:lpstr>
      <vt:lpstr>Topics Covered</vt:lpstr>
      <vt:lpstr>Why learn Comp Arch?</vt:lpstr>
      <vt:lpstr>What is Computer Architecture?</vt:lpstr>
      <vt:lpstr>Logistics</vt:lpstr>
      <vt:lpstr>Textbook</vt:lpstr>
      <vt:lpstr>Attendance/Grading</vt:lpstr>
      <vt:lpstr>Project Policies</vt:lpstr>
      <vt:lpstr>Assignments</vt:lpstr>
      <vt:lpstr>Contact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</dc:creator>
  <cp:lastModifiedBy>Daniel</cp:lastModifiedBy>
  <cp:revision>19</cp:revision>
  <dcterms:created xsi:type="dcterms:W3CDTF">2015-12-30T09:03:10Z</dcterms:created>
  <dcterms:modified xsi:type="dcterms:W3CDTF">2016-01-05T04:56:34Z</dcterms:modified>
</cp:coreProperties>
</file>